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heme/themeOverride1.xml" ContentType="application/vnd.openxmlformats-officedocument.themeOverr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heme/themeOverride2.xml" ContentType="application/vnd.openxmlformats-officedocument.themeOverride+xml"/>
  <Override PartName="/ppt/tags/tag8.xml" ContentType="application/vnd.openxmlformats-officedocument.presentationml.tags+xml"/>
  <Override PartName="/ppt/notesSlides/notesSlide7.xml" ContentType="application/vnd.openxmlformats-officedocument.presentationml.notesSlide+xml"/>
  <Override PartName="/ppt/theme/themeOverride3.xml" ContentType="application/vnd.openxmlformats-officedocument.themeOverride+xml"/>
  <Override PartName="/ppt/tags/tag9.xml" ContentType="application/vnd.openxmlformats-officedocument.presentationml.tags+xml"/>
  <Override PartName="/ppt/notesSlides/notesSlide8.xml" ContentType="application/vnd.openxmlformats-officedocument.presentationml.notesSlide+xml"/>
  <Override PartName="/ppt/theme/themeOverride4.xml" ContentType="application/vnd.openxmlformats-officedocument.themeOverride+xml"/>
  <Override PartName="/ppt/tags/tag10.xml" ContentType="application/vnd.openxmlformats-officedocument.presentationml.tags+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5.xml" ContentType="application/vnd.openxmlformats-officedocument.themeOverride+xml"/>
  <Override PartName="/ppt/tags/tag11.xml" ContentType="application/vnd.openxmlformats-officedocument.presentationml.tags+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6.xml" ContentType="application/vnd.openxmlformats-officedocument.themeOverride+xml"/>
  <Override PartName="/ppt/tags/tag12.xml" ContentType="application/vnd.openxmlformats-officedocument.presentationml.tags+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heme/themeOverride7.xml" ContentType="application/vnd.openxmlformats-officedocument.themeOverride+xml"/>
  <Override PartName="/ppt/tags/tag13.xml" ContentType="application/vnd.openxmlformats-officedocument.presentationml.tags+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heme/themeOverride8.xml" ContentType="application/vnd.openxmlformats-officedocument.themeOverride+xml"/>
  <Override PartName="/ppt/tags/tag14.xml" ContentType="application/vnd.openxmlformats-officedocument.presentationml.tags+xml"/>
  <Override PartName="/ppt/tags/tag15.xml" ContentType="application/vnd.openxmlformats-officedocument.presentationml.tags+xml"/>
  <Override PartName="/ppt/notesSlides/notesSlide13.xml" ContentType="application/vnd.openxmlformats-officedocument.presentationml.notesSlide+xml"/>
  <Override PartName="/ppt/theme/themeOverride9.xml" ContentType="application/vnd.openxmlformats-officedocument.themeOverride+xml"/>
  <Override PartName="/ppt/tags/tag16.xml" ContentType="application/vnd.openxmlformats-officedocument.presentationml.tags+xml"/>
  <Override PartName="/ppt/notesSlides/notesSlide14.xml" ContentType="application/vnd.openxmlformats-officedocument.presentationml.notesSlide+xml"/>
  <Override PartName="/ppt/theme/themeOverride10.xml" ContentType="application/vnd.openxmlformats-officedocument.themeOverride+xml"/>
  <Override PartName="/ppt/tags/tag17.xml" ContentType="application/vnd.openxmlformats-officedocument.presentationml.tag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08" r:id="rId2"/>
  </p:sldMasterIdLst>
  <p:notesMasterIdLst>
    <p:notesMasterId r:id="rId18"/>
  </p:notesMasterIdLst>
  <p:sldIdLst>
    <p:sldId id="260" r:id="rId3"/>
    <p:sldId id="277" r:id="rId4"/>
    <p:sldId id="286" r:id="rId5"/>
    <p:sldId id="287" r:id="rId6"/>
    <p:sldId id="301" r:id="rId7"/>
    <p:sldId id="298" r:id="rId8"/>
    <p:sldId id="285" r:id="rId9"/>
    <p:sldId id="273" r:id="rId10"/>
    <p:sldId id="289" r:id="rId11"/>
    <p:sldId id="290" r:id="rId12"/>
    <p:sldId id="291" r:id="rId13"/>
    <p:sldId id="292" r:id="rId14"/>
    <p:sldId id="293" r:id="rId15"/>
    <p:sldId id="274" r:id="rId16"/>
    <p:sldId id="278" r:id="rId1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5484">
          <p15:clr>
            <a:srgbClr val="A4A3A4"/>
          </p15:clr>
        </p15:guide>
        <p15:guide id="3" pos="1111">
          <p15:clr>
            <a:srgbClr val="A4A3A4"/>
          </p15:clr>
        </p15:guide>
        <p15:guide id="4" pos="330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78FF"/>
    <a:srgbClr val="FF9300"/>
    <a:srgbClr val="80868D"/>
    <a:srgbClr val="003378"/>
    <a:srgbClr val="00468E"/>
    <a:srgbClr val="E7E8EC"/>
    <a:srgbClr val="1E1F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31" autoAdjust="0"/>
    <p:restoredTop sz="72496" autoAdjust="0"/>
  </p:normalViewPr>
  <p:slideViewPr>
    <p:cSldViewPr snapToGrid="0">
      <p:cViewPr varScale="1">
        <p:scale>
          <a:sx n="64" d="100"/>
          <a:sy n="64" d="100"/>
        </p:scale>
        <p:origin x="1968" y="67"/>
      </p:cViewPr>
      <p:guideLst>
        <p:guide orient="horz" pos="2160"/>
        <p:guide pos="5484"/>
        <p:guide pos="1111"/>
        <p:guide pos="3305"/>
      </p:guideLst>
    </p:cSldViewPr>
  </p:slideViewPr>
  <p:notesTextViewPr>
    <p:cViewPr>
      <p:scale>
        <a:sx n="100" d="100"/>
        <a:sy n="100" d="100"/>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3">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13626EC5-BB2E-408D-92CB-79590EDB2A62}" type="doc">
      <dgm:prSet loTypeId="urn:microsoft.com/office/officeart/2005/8/layout/hProcess9#1" loCatId="process" qsTypeId="urn:microsoft.com/office/officeart/2005/8/quickstyle/simple1#1" qsCatId="simple" csTypeId="urn:microsoft.com/office/officeart/2005/8/colors/accent1_2#1" csCatId="accent1" phldr="1"/>
      <dgm:spPr/>
    </dgm:pt>
    <dgm:pt modelId="{E9DCD218-85C6-4DC8-AF53-6D663B4AE3A7}">
      <dgm:prSet phldrT="[文本]" custT="1"/>
      <dgm:spPr/>
      <dgm:t>
        <a:bodyPr/>
        <a:lstStyle/>
        <a:p>
          <a:r>
            <a:rPr lang="zh-CN" altLang="en-US" sz="1400" dirty="0" smtClean="0">
              <a:latin typeface="黑体" panose="02010609060101010101" pitchFamily="49" charset="-122"/>
              <a:ea typeface="黑体" panose="02010609060101010101" pitchFamily="49" charset="-122"/>
            </a:rPr>
            <a:t>点估计</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区间估计</a:t>
          </a:r>
          <a:endParaRPr lang="zh-CN" altLang="en-US" sz="1400" dirty="0">
            <a:latin typeface="黑体" panose="02010609060101010101" pitchFamily="49" charset="-122"/>
            <a:ea typeface="黑体" panose="02010609060101010101" pitchFamily="49" charset="-122"/>
          </a:endParaRPr>
        </a:p>
      </dgm:t>
    </dgm:pt>
    <dgm:pt modelId="{B2644B0F-F345-4BCD-B94D-9098BEB033DD}" type="parTrans" cxnId="{6DC07CDA-A684-49E0-B425-3C469902F206}">
      <dgm:prSet/>
      <dgm:spPr/>
      <dgm:t>
        <a:bodyPr/>
        <a:lstStyle/>
        <a:p>
          <a:endParaRPr lang="zh-CN" altLang="en-US">
            <a:latin typeface="黑体" panose="02010609060101010101" pitchFamily="49" charset="-122"/>
            <a:ea typeface="黑体" panose="02010609060101010101" pitchFamily="49" charset="-122"/>
          </a:endParaRPr>
        </a:p>
      </dgm:t>
    </dgm:pt>
    <dgm:pt modelId="{209F1606-F9B0-4361-BE38-E721774D1C4E}" type="sibTrans" cxnId="{6DC07CDA-A684-49E0-B425-3C469902F206}">
      <dgm:prSet/>
      <dgm:spPr/>
      <dgm:t>
        <a:bodyPr/>
        <a:lstStyle/>
        <a:p>
          <a:endParaRPr lang="zh-CN" altLang="en-US">
            <a:latin typeface="黑体" panose="02010609060101010101" pitchFamily="49" charset="-122"/>
            <a:ea typeface="黑体" panose="02010609060101010101" pitchFamily="49" charset="-122"/>
          </a:endParaRPr>
        </a:p>
      </dgm:t>
    </dgm:pt>
    <dgm:pt modelId="{58EF300D-3B03-48A1-B182-E65B7C332F2A}">
      <dgm:prSet phldrT="[文本]"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获取规定精度</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置信区间</a:t>
          </a:r>
          <a:endParaRPr lang="zh-CN" altLang="en-US" sz="1400" dirty="0">
            <a:latin typeface="黑体" panose="02010609060101010101" pitchFamily="49" charset="-122"/>
            <a:ea typeface="黑体" panose="02010609060101010101" pitchFamily="49" charset="-122"/>
          </a:endParaRPr>
        </a:p>
      </dgm:t>
    </dgm:pt>
    <dgm:pt modelId="{F602B9EB-1AAB-4DE3-87F9-80AEBB40ABC1}" type="parTrans" cxnId="{78487E31-F697-414C-9D6D-3CDA3D85BF8B}">
      <dgm:prSet/>
      <dgm:spPr/>
      <dgm:t>
        <a:bodyPr/>
        <a:lstStyle/>
        <a:p>
          <a:endParaRPr lang="zh-CN" altLang="en-US">
            <a:latin typeface="黑体" panose="02010609060101010101" pitchFamily="49" charset="-122"/>
            <a:ea typeface="黑体" panose="02010609060101010101" pitchFamily="49" charset="-122"/>
          </a:endParaRPr>
        </a:p>
      </dgm:t>
    </dgm:pt>
    <dgm:pt modelId="{390B47B5-FFFF-4F52-BDF0-3F8700A2B925}" type="sibTrans" cxnId="{78487E31-F697-414C-9D6D-3CDA3D85BF8B}">
      <dgm:prSet/>
      <dgm:spPr/>
      <dgm:t>
        <a:bodyPr/>
        <a:lstStyle/>
        <a:p>
          <a:endParaRPr lang="zh-CN" altLang="en-US">
            <a:latin typeface="黑体" panose="02010609060101010101" pitchFamily="49" charset="-122"/>
            <a:ea typeface="黑体" panose="02010609060101010101" pitchFamily="49" charset="-122"/>
          </a:endParaRPr>
        </a:p>
      </dgm:t>
    </dgm:pt>
    <dgm:pt modelId="{DDDEC69F-B55A-4575-ACCD-E2AF2547A546}">
      <dgm:prSet phldrT="[文本]"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不同柜台数</a:t>
          </a:r>
          <a:endParaRPr lang="en-US" altLang="zh-CN" sz="1400" dirty="0" smtClean="0">
            <a:latin typeface="黑体" panose="02010609060101010101" pitchFamily="49" charset="-122"/>
            <a:ea typeface="黑体" panose="02010609060101010101" pitchFamily="49" charset="-122"/>
          </a:endParaRPr>
        </a:p>
        <a:p>
          <a:r>
            <a:rPr lang="en-US" altLang="zh-CN" sz="1400" dirty="0" smtClean="0">
              <a:latin typeface="黑体" panose="02010609060101010101" pitchFamily="49" charset="-122"/>
              <a:ea typeface="黑体" panose="02010609060101010101" pitchFamily="49" charset="-122"/>
            </a:rPr>
            <a:t>2</a:t>
          </a:r>
          <a:r>
            <a:rPr lang="zh-CN" altLang="en-US" sz="1400" dirty="0" smtClean="0">
              <a:latin typeface="黑体" panose="02010609060101010101" pitchFamily="49" charset="-122"/>
              <a:ea typeface="黑体" panose="02010609060101010101" pitchFamily="49" charset="-122"/>
            </a:rPr>
            <a:t>个方案比较</a:t>
          </a:r>
          <a:endParaRPr lang="zh-CN" altLang="en-US" sz="1400" dirty="0">
            <a:latin typeface="黑体" panose="02010609060101010101" pitchFamily="49" charset="-122"/>
            <a:ea typeface="黑体" panose="02010609060101010101" pitchFamily="49" charset="-122"/>
          </a:endParaRPr>
        </a:p>
      </dgm:t>
    </dgm:pt>
    <dgm:pt modelId="{F29E4CD1-9CEC-423D-A940-45FAAB28D30E}" type="parTrans" cxnId="{63D6D019-7C10-42C2-B66F-97DA976008F6}">
      <dgm:prSet/>
      <dgm:spPr/>
      <dgm:t>
        <a:bodyPr/>
        <a:lstStyle/>
        <a:p>
          <a:endParaRPr lang="zh-CN" altLang="en-US">
            <a:latin typeface="黑体" panose="02010609060101010101" pitchFamily="49" charset="-122"/>
            <a:ea typeface="黑体" panose="02010609060101010101" pitchFamily="49" charset="-122"/>
          </a:endParaRPr>
        </a:p>
      </dgm:t>
    </dgm:pt>
    <dgm:pt modelId="{CF3A0EDA-D02D-457B-A32F-5931B8707BB7}" type="sibTrans" cxnId="{63D6D019-7C10-42C2-B66F-97DA976008F6}">
      <dgm:prSet/>
      <dgm:spPr/>
      <dgm:t>
        <a:bodyPr/>
        <a:lstStyle/>
        <a:p>
          <a:endParaRPr lang="zh-CN" altLang="en-US">
            <a:latin typeface="黑体" panose="02010609060101010101" pitchFamily="49" charset="-122"/>
            <a:ea typeface="黑体" panose="02010609060101010101" pitchFamily="49" charset="-122"/>
          </a:endParaRPr>
        </a:p>
      </dgm:t>
    </dgm:pt>
    <dgm:pt modelId="{63284D5F-1E7E-4879-BD27-6B0C6C1E9C5C}">
      <dgm:prSet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对偶变量法</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方差缩减</a:t>
          </a:r>
          <a:endParaRPr lang="zh-CN" altLang="en-US" sz="1400" dirty="0">
            <a:latin typeface="黑体" panose="02010609060101010101" pitchFamily="49" charset="-122"/>
            <a:ea typeface="黑体" panose="02010609060101010101" pitchFamily="49" charset="-122"/>
          </a:endParaRPr>
        </a:p>
      </dgm:t>
    </dgm:pt>
    <dgm:pt modelId="{5FBDF0A3-5003-4D87-A192-9427DF9D2585}" type="parTrans" cxnId="{A9B39599-86AE-4341-8498-BF63E4AD91B9}">
      <dgm:prSet/>
      <dgm:spPr/>
      <dgm:t>
        <a:bodyPr/>
        <a:lstStyle/>
        <a:p>
          <a:endParaRPr lang="zh-CN" altLang="en-US">
            <a:latin typeface="黑体" panose="02010609060101010101" pitchFamily="49" charset="-122"/>
            <a:ea typeface="黑体" panose="02010609060101010101" pitchFamily="49" charset="-122"/>
          </a:endParaRPr>
        </a:p>
      </dgm:t>
    </dgm:pt>
    <dgm:pt modelId="{846C3AD4-0F34-4AD8-A7C6-50195F4D9D19}" type="sibTrans" cxnId="{A9B39599-86AE-4341-8498-BF63E4AD91B9}">
      <dgm:prSet/>
      <dgm:spPr/>
      <dgm:t>
        <a:bodyPr/>
        <a:lstStyle/>
        <a:p>
          <a:endParaRPr lang="zh-CN" altLang="en-US">
            <a:latin typeface="黑体" panose="02010609060101010101" pitchFamily="49" charset="-122"/>
            <a:ea typeface="黑体" panose="02010609060101010101" pitchFamily="49" charset="-122"/>
          </a:endParaRPr>
        </a:p>
      </dgm:t>
    </dgm:pt>
    <dgm:pt modelId="{1CFAD5CD-3C9B-4ACE-94B9-9BC61C291FA4}" type="pres">
      <dgm:prSet presAssocID="{13626EC5-BB2E-408D-92CB-79590EDB2A62}" presName="CompostProcess" presStyleCnt="0">
        <dgm:presLayoutVars>
          <dgm:dir/>
          <dgm:resizeHandles val="exact"/>
        </dgm:presLayoutVars>
      </dgm:prSet>
      <dgm:spPr/>
    </dgm:pt>
    <dgm:pt modelId="{D81A9075-64E0-4725-AC7C-2F541FADC58C}" type="pres">
      <dgm:prSet presAssocID="{13626EC5-BB2E-408D-92CB-79590EDB2A62}" presName="arrow" presStyleLbl="bgShp" presStyleIdx="0" presStyleCnt="1"/>
      <dgm:spPr/>
    </dgm:pt>
    <dgm:pt modelId="{A4084E9C-C265-4595-AE58-9D656FD87824}" type="pres">
      <dgm:prSet presAssocID="{13626EC5-BB2E-408D-92CB-79590EDB2A62}" presName="linearProcess" presStyleCnt="0"/>
      <dgm:spPr/>
    </dgm:pt>
    <dgm:pt modelId="{3C631351-BA33-404D-91D1-A9A1AFA8AF9F}" type="pres">
      <dgm:prSet presAssocID="{E9DCD218-85C6-4DC8-AF53-6D663B4AE3A7}" presName="textNode" presStyleLbl="node1" presStyleIdx="0" presStyleCnt="4" custScaleX="64895">
        <dgm:presLayoutVars>
          <dgm:bulletEnabled val="1"/>
        </dgm:presLayoutVars>
      </dgm:prSet>
      <dgm:spPr/>
      <dgm:t>
        <a:bodyPr/>
        <a:lstStyle/>
        <a:p>
          <a:endParaRPr lang="zh-CN" altLang="en-US"/>
        </a:p>
      </dgm:t>
    </dgm:pt>
    <dgm:pt modelId="{2A4206D1-A4A2-49D2-BB79-B552E02A7B69}" type="pres">
      <dgm:prSet presAssocID="{209F1606-F9B0-4361-BE38-E721774D1C4E}" presName="sibTrans" presStyleCnt="0"/>
      <dgm:spPr/>
    </dgm:pt>
    <dgm:pt modelId="{FADDC6A7-CABD-4782-A2A9-454A0B393BAD}" type="pres">
      <dgm:prSet presAssocID="{58EF300D-3B03-48A1-B182-E65B7C332F2A}" presName="textNode" presStyleLbl="node1" presStyleIdx="1" presStyleCnt="4" custScaleX="67458">
        <dgm:presLayoutVars>
          <dgm:bulletEnabled val="1"/>
        </dgm:presLayoutVars>
      </dgm:prSet>
      <dgm:spPr/>
      <dgm:t>
        <a:bodyPr/>
        <a:lstStyle/>
        <a:p>
          <a:endParaRPr lang="zh-CN" altLang="en-US"/>
        </a:p>
      </dgm:t>
    </dgm:pt>
    <dgm:pt modelId="{EC095B5B-AE5B-49DE-95F7-7D720D1BADC4}" type="pres">
      <dgm:prSet presAssocID="{390B47B5-FFFF-4F52-BDF0-3F8700A2B925}" presName="sibTrans" presStyleCnt="0"/>
      <dgm:spPr/>
    </dgm:pt>
    <dgm:pt modelId="{1226E345-A2AE-40ED-9832-B7A50ACC227A}" type="pres">
      <dgm:prSet presAssocID="{DDDEC69F-B55A-4575-ACCD-E2AF2547A546}" presName="textNode" presStyleLbl="node1" presStyleIdx="2" presStyleCnt="4" custScaleX="70484">
        <dgm:presLayoutVars>
          <dgm:bulletEnabled val="1"/>
        </dgm:presLayoutVars>
      </dgm:prSet>
      <dgm:spPr/>
      <dgm:t>
        <a:bodyPr/>
        <a:lstStyle/>
        <a:p>
          <a:endParaRPr lang="zh-CN" altLang="en-US"/>
        </a:p>
      </dgm:t>
    </dgm:pt>
    <dgm:pt modelId="{2F9F649D-20C4-45F5-A9A3-611DDCD7FF2D}" type="pres">
      <dgm:prSet presAssocID="{CF3A0EDA-D02D-457B-A32F-5931B8707BB7}" presName="sibTrans" presStyleCnt="0"/>
      <dgm:spPr/>
    </dgm:pt>
    <dgm:pt modelId="{58769A7E-03D4-4F8A-AE93-9B8F90E12B65}" type="pres">
      <dgm:prSet presAssocID="{63284D5F-1E7E-4879-BD27-6B0C6C1E9C5C}" presName="textNode" presStyleLbl="node1" presStyleIdx="3" presStyleCnt="4" custScaleX="56006">
        <dgm:presLayoutVars>
          <dgm:bulletEnabled val="1"/>
        </dgm:presLayoutVars>
      </dgm:prSet>
      <dgm:spPr/>
      <dgm:t>
        <a:bodyPr/>
        <a:lstStyle/>
        <a:p>
          <a:endParaRPr lang="zh-CN" altLang="en-US"/>
        </a:p>
      </dgm:t>
    </dgm:pt>
  </dgm:ptLst>
  <dgm:cxnLst>
    <dgm:cxn modelId="{A7F68A79-58F3-4B0A-8BB1-D5E87E0CA70F}" type="presOf" srcId="{DDDEC69F-B55A-4575-ACCD-E2AF2547A546}" destId="{1226E345-A2AE-40ED-9832-B7A50ACC227A}" srcOrd="0" destOrd="0" presId="urn:microsoft.com/office/officeart/2005/8/layout/hProcess9#1"/>
    <dgm:cxn modelId="{CC2BD203-5997-40D2-B2D3-5EE7D5A0B35B}" type="presOf" srcId="{58EF300D-3B03-48A1-B182-E65B7C332F2A}" destId="{FADDC6A7-CABD-4782-A2A9-454A0B393BAD}" srcOrd="0" destOrd="0" presId="urn:microsoft.com/office/officeart/2005/8/layout/hProcess9#1"/>
    <dgm:cxn modelId="{E2EEB243-3D48-4E4D-8AF5-458A3AB3C1F4}" type="presOf" srcId="{13626EC5-BB2E-408D-92CB-79590EDB2A62}" destId="{1CFAD5CD-3C9B-4ACE-94B9-9BC61C291FA4}" srcOrd="0" destOrd="0" presId="urn:microsoft.com/office/officeart/2005/8/layout/hProcess9#1"/>
    <dgm:cxn modelId="{63D6D019-7C10-42C2-B66F-97DA976008F6}" srcId="{13626EC5-BB2E-408D-92CB-79590EDB2A62}" destId="{DDDEC69F-B55A-4575-ACCD-E2AF2547A546}" srcOrd="2" destOrd="0" parTransId="{F29E4CD1-9CEC-423D-A940-45FAAB28D30E}" sibTransId="{CF3A0EDA-D02D-457B-A32F-5931B8707BB7}"/>
    <dgm:cxn modelId="{FCEE7CAA-0A8A-4073-9D35-601D33F96DD8}" type="presOf" srcId="{E9DCD218-85C6-4DC8-AF53-6D663B4AE3A7}" destId="{3C631351-BA33-404D-91D1-A9A1AFA8AF9F}" srcOrd="0" destOrd="0" presId="urn:microsoft.com/office/officeart/2005/8/layout/hProcess9#1"/>
    <dgm:cxn modelId="{1AFD226B-3E5B-4A53-9AA8-1BEB24F00471}" type="presOf" srcId="{63284D5F-1E7E-4879-BD27-6B0C6C1E9C5C}" destId="{58769A7E-03D4-4F8A-AE93-9B8F90E12B65}" srcOrd="0" destOrd="0" presId="urn:microsoft.com/office/officeart/2005/8/layout/hProcess9#1"/>
    <dgm:cxn modelId="{78487E31-F697-414C-9D6D-3CDA3D85BF8B}" srcId="{13626EC5-BB2E-408D-92CB-79590EDB2A62}" destId="{58EF300D-3B03-48A1-B182-E65B7C332F2A}" srcOrd="1" destOrd="0" parTransId="{F602B9EB-1AAB-4DE3-87F9-80AEBB40ABC1}" sibTransId="{390B47B5-FFFF-4F52-BDF0-3F8700A2B925}"/>
    <dgm:cxn modelId="{A9B39599-86AE-4341-8498-BF63E4AD91B9}" srcId="{13626EC5-BB2E-408D-92CB-79590EDB2A62}" destId="{63284D5F-1E7E-4879-BD27-6B0C6C1E9C5C}" srcOrd="3" destOrd="0" parTransId="{5FBDF0A3-5003-4D87-A192-9427DF9D2585}" sibTransId="{846C3AD4-0F34-4AD8-A7C6-50195F4D9D19}"/>
    <dgm:cxn modelId="{6DC07CDA-A684-49E0-B425-3C469902F206}" srcId="{13626EC5-BB2E-408D-92CB-79590EDB2A62}" destId="{E9DCD218-85C6-4DC8-AF53-6D663B4AE3A7}" srcOrd="0" destOrd="0" parTransId="{B2644B0F-F345-4BCD-B94D-9098BEB033DD}" sibTransId="{209F1606-F9B0-4361-BE38-E721774D1C4E}"/>
    <dgm:cxn modelId="{07207E10-CEA7-4C69-B115-9B2B88BB0661}" type="presParOf" srcId="{1CFAD5CD-3C9B-4ACE-94B9-9BC61C291FA4}" destId="{D81A9075-64E0-4725-AC7C-2F541FADC58C}" srcOrd="0" destOrd="0" presId="urn:microsoft.com/office/officeart/2005/8/layout/hProcess9#1"/>
    <dgm:cxn modelId="{7342E519-5F3B-4484-AC8A-4B86DC388DBF}" type="presParOf" srcId="{1CFAD5CD-3C9B-4ACE-94B9-9BC61C291FA4}" destId="{A4084E9C-C265-4595-AE58-9D656FD87824}" srcOrd="1" destOrd="0" presId="urn:microsoft.com/office/officeart/2005/8/layout/hProcess9#1"/>
    <dgm:cxn modelId="{230199B2-818F-4F31-A916-C38ABB16AF3B}" type="presParOf" srcId="{A4084E9C-C265-4595-AE58-9D656FD87824}" destId="{3C631351-BA33-404D-91D1-A9A1AFA8AF9F}" srcOrd="0" destOrd="0" presId="urn:microsoft.com/office/officeart/2005/8/layout/hProcess9#1"/>
    <dgm:cxn modelId="{DA65C98B-CC48-4494-88CB-97358DEABDC2}" type="presParOf" srcId="{A4084E9C-C265-4595-AE58-9D656FD87824}" destId="{2A4206D1-A4A2-49D2-BB79-B552E02A7B69}" srcOrd="1" destOrd="0" presId="urn:microsoft.com/office/officeart/2005/8/layout/hProcess9#1"/>
    <dgm:cxn modelId="{F9271021-A9AA-43D8-8A85-6A2A631623D0}" type="presParOf" srcId="{A4084E9C-C265-4595-AE58-9D656FD87824}" destId="{FADDC6A7-CABD-4782-A2A9-454A0B393BAD}" srcOrd="2" destOrd="0" presId="urn:microsoft.com/office/officeart/2005/8/layout/hProcess9#1"/>
    <dgm:cxn modelId="{2AA3C601-1393-495D-9CED-5694480B47CD}" type="presParOf" srcId="{A4084E9C-C265-4595-AE58-9D656FD87824}" destId="{EC095B5B-AE5B-49DE-95F7-7D720D1BADC4}" srcOrd="3" destOrd="0" presId="urn:microsoft.com/office/officeart/2005/8/layout/hProcess9#1"/>
    <dgm:cxn modelId="{C2B9EDF1-7147-41A7-B75D-BCBA872E08C4}" type="presParOf" srcId="{A4084E9C-C265-4595-AE58-9D656FD87824}" destId="{1226E345-A2AE-40ED-9832-B7A50ACC227A}" srcOrd="4" destOrd="0" presId="urn:microsoft.com/office/officeart/2005/8/layout/hProcess9#1"/>
    <dgm:cxn modelId="{B48D3F85-0F9D-472A-B134-70531DB1F1C8}" type="presParOf" srcId="{A4084E9C-C265-4595-AE58-9D656FD87824}" destId="{2F9F649D-20C4-45F5-A9A3-611DDCD7FF2D}" srcOrd="5" destOrd="0" presId="urn:microsoft.com/office/officeart/2005/8/layout/hProcess9#1"/>
    <dgm:cxn modelId="{B86CB029-B7CD-46C5-BD33-7E714C515E79}" type="presParOf" srcId="{A4084E9C-C265-4595-AE58-9D656FD87824}" destId="{58769A7E-03D4-4F8A-AE93-9B8F90E12B65}" srcOrd="6" destOrd="0" presId="urn:microsoft.com/office/officeart/2005/8/layout/hProcess9#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626EC5-BB2E-408D-92CB-79590EDB2A62}" type="doc">
      <dgm:prSet loTypeId="urn:microsoft.com/office/officeart/2005/8/layout/hProcess9#2" loCatId="process" qsTypeId="urn:microsoft.com/office/officeart/2005/8/quickstyle/simple1#2" qsCatId="simple" csTypeId="urn:microsoft.com/office/officeart/2005/8/colors/accent1_2#2" csCatId="accent1" phldr="1"/>
      <dgm:spPr/>
    </dgm:pt>
    <dgm:pt modelId="{E9DCD218-85C6-4DC8-AF53-6D663B4AE3A7}">
      <dgm:prSet phldrT="[文本]"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点估计</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区间估计</a:t>
          </a:r>
          <a:endParaRPr lang="zh-CN" altLang="en-US" sz="1400" dirty="0">
            <a:latin typeface="黑体" panose="02010609060101010101" pitchFamily="49" charset="-122"/>
            <a:ea typeface="黑体" panose="02010609060101010101" pitchFamily="49" charset="-122"/>
          </a:endParaRPr>
        </a:p>
      </dgm:t>
    </dgm:pt>
    <dgm:pt modelId="{B2644B0F-F345-4BCD-B94D-9098BEB033DD}" type="parTrans" cxnId="{6DC07CDA-A684-49E0-B425-3C469902F206}">
      <dgm:prSet/>
      <dgm:spPr/>
      <dgm:t>
        <a:bodyPr/>
        <a:lstStyle/>
        <a:p>
          <a:endParaRPr lang="zh-CN" altLang="en-US">
            <a:latin typeface="黑体" panose="02010609060101010101" pitchFamily="49" charset="-122"/>
            <a:ea typeface="黑体" panose="02010609060101010101" pitchFamily="49" charset="-122"/>
          </a:endParaRPr>
        </a:p>
      </dgm:t>
    </dgm:pt>
    <dgm:pt modelId="{209F1606-F9B0-4361-BE38-E721774D1C4E}" type="sibTrans" cxnId="{6DC07CDA-A684-49E0-B425-3C469902F206}">
      <dgm:prSet/>
      <dgm:spPr/>
      <dgm:t>
        <a:bodyPr/>
        <a:lstStyle/>
        <a:p>
          <a:endParaRPr lang="zh-CN" altLang="en-US">
            <a:latin typeface="黑体" panose="02010609060101010101" pitchFamily="49" charset="-122"/>
            <a:ea typeface="黑体" panose="02010609060101010101" pitchFamily="49" charset="-122"/>
          </a:endParaRPr>
        </a:p>
      </dgm:t>
    </dgm:pt>
    <dgm:pt modelId="{58EF300D-3B03-48A1-B182-E65B7C332F2A}">
      <dgm:prSet phldrT="[文本]" custT="1"/>
      <dgm:spPr>
        <a:solidFill>
          <a:srgbClr val="003378"/>
        </a:solidFill>
      </dgm:spPr>
      <dgm:t>
        <a:bodyPr/>
        <a:lstStyle/>
        <a:p>
          <a:r>
            <a:rPr lang="zh-CN" altLang="en-US" sz="1400" dirty="0" smtClean="0">
              <a:latin typeface="黑体" panose="02010609060101010101" pitchFamily="49" charset="-122"/>
              <a:ea typeface="黑体" panose="02010609060101010101" pitchFamily="49" charset="-122"/>
            </a:rPr>
            <a:t>获取规定精度</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置信区间</a:t>
          </a:r>
          <a:endParaRPr lang="zh-CN" altLang="en-US" sz="1400" dirty="0">
            <a:latin typeface="黑体" panose="02010609060101010101" pitchFamily="49" charset="-122"/>
            <a:ea typeface="黑体" panose="02010609060101010101" pitchFamily="49" charset="-122"/>
          </a:endParaRPr>
        </a:p>
      </dgm:t>
    </dgm:pt>
    <dgm:pt modelId="{F602B9EB-1AAB-4DE3-87F9-80AEBB40ABC1}" type="parTrans" cxnId="{78487E31-F697-414C-9D6D-3CDA3D85BF8B}">
      <dgm:prSet/>
      <dgm:spPr/>
      <dgm:t>
        <a:bodyPr/>
        <a:lstStyle/>
        <a:p>
          <a:endParaRPr lang="zh-CN" altLang="en-US">
            <a:latin typeface="黑体" panose="02010609060101010101" pitchFamily="49" charset="-122"/>
            <a:ea typeface="黑体" panose="02010609060101010101" pitchFamily="49" charset="-122"/>
          </a:endParaRPr>
        </a:p>
      </dgm:t>
    </dgm:pt>
    <dgm:pt modelId="{390B47B5-FFFF-4F52-BDF0-3F8700A2B925}" type="sibTrans" cxnId="{78487E31-F697-414C-9D6D-3CDA3D85BF8B}">
      <dgm:prSet/>
      <dgm:spPr/>
      <dgm:t>
        <a:bodyPr/>
        <a:lstStyle/>
        <a:p>
          <a:endParaRPr lang="zh-CN" altLang="en-US">
            <a:latin typeface="黑体" panose="02010609060101010101" pitchFamily="49" charset="-122"/>
            <a:ea typeface="黑体" panose="02010609060101010101" pitchFamily="49" charset="-122"/>
          </a:endParaRPr>
        </a:p>
      </dgm:t>
    </dgm:pt>
    <dgm:pt modelId="{DDDEC69F-B55A-4575-ACCD-E2AF2547A546}">
      <dgm:prSet phldrT="[文本]"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不同柜台数</a:t>
          </a:r>
          <a:endParaRPr lang="en-US" altLang="zh-CN" sz="1400" dirty="0" smtClean="0">
            <a:latin typeface="黑体" panose="02010609060101010101" pitchFamily="49" charset="-122"/>
            <a:ea typeface="黑体" panose="02010609060101010101" pitchFamily="49" charset="-122"/>
          </a:endParaRPr>
        </a:p>
        <a:p>
          <a:r>
            <a:rPr lang="en-US" altLang="zh-CN" sz="1400" dirty="0" smtClean="0">
              <a:latin typeface="黑体" panose="02010609060101010101" pitchFamily="49" charset="-122"/>
              <a:ea typeface="黑体" panose="02010609060101010101" pitchFamily="49" charset="-122"/>
            </a:rPr>
            <a:t>2</a:t>
          </a:r>
          <a:r>
            <a:rPr lang="zh-CN" altLang="en-US" sz="1400" dirty="0" smtClean="0">
              <a:latin typeface="黑体" panose="02010609060101010101" pitchFamily="49" charset="-122"/>
              <a:ea typeface="黑体" panose="02010609060101010101" pitchFamily="49" charset="-122"/>
            </a:rPr>
            <a:t>个方案比较</a:t>
          </a:r>
          <a:endParaRPr lang="zh-CN" altLang="en-US" sz="1400" dirty="0">
            <a:latin typeface="黑体" panose="02010609060101010101" pitchFamily="49" charset="-122"/>
            <a:ea typeface="黑体" panose="02010609060101010101" pitchFamily="49" charset="-122"/>
          </a:endParaRPr>
        </a:p>
      </dgm:t>
    </dgm:pt>
    <dgm:pt modelId="{F29E4CD1-9CEC-423D-A940-45FAAB28D30E}" type="parTrans" cxnId="{63D6D019-7C10-42C2-B66F-97DA976008F6}">
      <dgm:prSet/>
      <dgm:spPr/>
      <dgm:t>
        <a:bodyPr/>
        <a:lstStyle/>
        <a:p>
          <a:endParaRPr lang="zh-CN" altLang="en-US">
            <a:latin typeface="黑体" panose="02010609060101010101" pitchFamily="49" charset="-122"/>
            <a:ea typeface="黑体" panose="02010609060101010101" pitchFamily="49" charset="-122"/>
          </a:endParaRPr>
        </a:p>
      </dgm:t>
    </dgm:pt>
    <dgm:pt modelId="{CF3A0EDA-D02D-457B-A32F-5931B8707BB7}" type="sibTrans" cxnId="{63D6D019-7C10-42C2-B66F-97DA976008F6}">
      <dgm:prSet/>
      <dgm:spPr/>
      <dgm:t>
        <a:bodyPr/>
        <a:lstStyle/>
        <a:p>
          <a:endParaRPr lang="zh-CN" altLang="en-US">
            <a:latin typeface="黑体" panose="02010609060101010101" pitchFamily="49" charset="-122"/>
            <a:ea typeface="黑体" panose="02010609060101010101" pitchFamily="49" charset="-122"/>
          </a:endParaRPr>
        </a:p>
      </dgm:t>
    </dgm:pt>
    <dgm:pt modelId="{63284D5F-1E7E-4879-BD27-6B0C6C1E9C5C}">
      <dgm:prSet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对偶变量法</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方差缩减</a:t>
          </a:r>
          <a:endParaRPr lang="zh-CN" altLang="en-US" sz="1400" dirty="0">
            <a:latin typeface="黑体" panose="02010609060101010101" pitchFamily="49" charset="-122"/>
            <a:ea typeface="黑体" panose="02010609060101010101" pitchFamily="49" charset="-122"/>
          </a:endParaRPr>
        </a:p>
      </dgm:t>
    </dgm:pt>
    <dgm:pt modelId="{5FBDF0A3-5003-4D87-A192-9427DF9D2585}" type="parTrans" cxnId="{A9B39599-86AE-4341-8498-BF63E4AD91B9}">
      <dgm:prSet/>
      <dgm:spPr/>
      <dgm:t>
        <a:bodyPr/>
        <a:lstStyle/>
        <a:p>
          <a:endParaRPr lang="zh-CN" altLang="en-US">
            <a:latin typeface="黑体" panose="02010609060101010101" pitchFamily="49" charset="-122"/>
            <a:ea typeface="黑体" panose="02010609060101010101" pitchFamily="49" charset="-122"/>
          </a:endParaRPr>
        </a:p>
      </dgm:t>
    </dgm:pt>
    <dgm:pt modelId="{846C3AD4-0F34-4AD8-A7C6-50195F4D9D19}" type="sibTrans" cxnId="{A9B39599-86AE-4341-8498-BF63E4AD91B9}">
      <dgm:prSet/>
      <dgm:spPr/>
      <dgm:t>
        <a:bodyPr/>
        <a:lstStyle/>
        <a:p>
          <a:endParaRPr lang="zh-CN" altLang="en-US">
            <a:latin typeface="黑体" panose="02010609060101010101" pitchFamily="49" charset="-122"/>
            <a:ea typeface="黑体" panose="02010609060101010101" pitchFamily="49" charset="-122"/>
          </a:endParaRPr>
        </a:p>
      </dgm:t>
    </dgm:pt>
    <dgm:pt modelId="{1CFAD5CD-3C9B-4ACE-94B9-9BC61C291FA4}" type="pres">
      <dgm:prSet presAssocID="{13626EC5-BB2E-408D-92CB-79590EDB2A62}" presName="CompostProcess" presStyleCnt="0">
        <dgm:presLayoutVars>
          <dgm:dir/>
          <dgm:resizeHandles val="exact"/>
        </dgm:presLayoutVars>
      </dgm:prSet>
      <dgm:spPr/>
    </dgm:pt>
    <dgm:pt modelId="{D81A9075-64E0-4725-AC7C-2F541FADC58C}" type="pres">
      <dgm:prSet presAssocID="{13626EC5-BB2E-408D-92CB-79590EDB2A62}" presName="arrow" presStyleLbl="bgShp" presStyleIdx="0" presStyleCnt="1"/>
      <dgm:spPr/>
    </dgm:pt>
    <dgm:pt modelId="{A4084E9C-C265-4595-AE58-9D656FD87824}" type="pres">
      <dgm:prSet presAssocID="{13626EC5-BB2E-408D-92CB-79590EDB2A62}" presName="linearProcess" presStyleCnt="0"/>
      <dgm:spPr/>
    </dgm:pt>
    <dgm:pt modelId="{3C631351-BA33-404D-91D1-A9A1AFA8AF9F}" type="pres">
      <dgm:prSet presAssocID="{E9DCD218-85C6-4DC8-AF53-6D663B4AE3A7}" presName="textNode" presStyleLbl="node1" presStyleIdx="0" presStyleCnt="4" custScaleX="64895">
        <dgm:presLayoutVars>
          <dgm:bulletEnabled val="1"/>
        </dgm:presLayoutVars>
      </dgm:prSet>
      <dgm:spPr/>
      <dgm:t>
        <a:bodyPr/>
        <a:lstStyle/>
        <a:p>
          <a:endParaRPr lang="zh-CN" altLang="en-US"/>
        </a:p>
      </dgm:t>
    </dgm:pt>
    <dgm:pt modelId="{2A4206D1-A4A2-49D2-BB79-B552E02A7B69}" type="pres">
      <dgm:prSet presAssocID="{209F1606-F9B0-4361-BE38-E721774D1C4E}" presName="sibTrans" presStyleCnt="0"/>
      <dgm:spPr/>
    </dgm:pt>
    <dgm:pt modelId="{FADDC6A7-CABD-4782-A2A9-454A0B393BAD}" type="pres">
      <dgm:prSet presAssocID="{58EF300D-3B03-48A1-B182-E65B7C332F2A}" presName="textNode" presStyleLbl="node1" presStyleIdx="1" presStyleCnt="4" custScaleX="67458">
        <dgm:presLayoutVars>
          <dgm:bulletEnabled val="1"/>
        </dgm:presLayoutVars>
      </dgm:prSet>
      <dgm:spPr/>
      <dgm:t>
        <a:bodyPr/>
        <a:lstStyle/>
        <a:p>
          <a:endParaRPr lang="zh-CN" altLang="en-US"/>
        </a:p>
      </dgm:t>
    </dgm:pt>
    <dgm:pt modelId="{EC095B5B-AE5B-49DE-95F7-7D720D1BADC4}" type="pres">
      <dgm:prSet presAssocID="{390B47B5-FFFF-4F52-BDF0-3F8700A2B925}" presName="sibTrans" presStyleCnt="0"/>
      <dgm:spPr/>
    </dgm:pt>
    <dgm:pt modelId="{1226E345-A2AE-40ED-9832-B7A50ACC227A}" type="pres">
      <dgm:prSet presAssocID="{DDDEC69F-B55A-4575-ACCD-E2AF2547A546}" presName="textNode" presStyleLbl="node1" presStyleIdx="2" presStyleCnt="4" custScaleX="70484">
        <dgm:presLayoutVars>
          <dgm:bulletEnabled val="1"/>
        </dgm:presLayoutVars>
      </dgm:prSet>
      <dgm:spPr/>
      <dgm:t>
        <a:bodyPr/>
        <a:lstStyle/>
        <a:p>
          <a:endParaRPr lang="zh-CN" altLang="en-US"/>
        </a:p>
      </dgm:t>
    </dgm:pt>
    <dgm:pt modelId="{2F9F649D-20C4-45F5-A9A3-611DDCD7FF2D}" type="pres">
      <dgm:prSet presAssocID="{CF3A0EDA-D02D-457B-A32F-5931B8707BB7}" presName="sibTrans" presStyleCnt="0"/>
      <dgm:spPr/>
    </dgm:pt>
    <dgm:pt modelId="{58769A7E-03D4-4F8A-AE93-9B8F90E12B65}" type="pres">
      <dgm:prSet presAssocID="{63284D5F-1E7E-4879-BD27-6B0C6C1E9C5C}" presName="textNode" presStyleLbl="node1" presStyleIdx="3" presStyleCnt="4" custScaleX="56006">
        <dgm:presLayoutVars>
          <dgm:bulletEnabled val="1"/>
        </dgm:presLayoutVars>
      </dgm:prSet>
      <dgm:spPr/>
      <dgm:t>
        <a:bodyPr/>
        <a:lstStyle/>
        <a:p>
          <a:endParaRPr lang="zh-CN" altLang="en-US"/>
        </a:p>
      </dgm:t>
    </dgm:pt>
  </dgm:ptLst>
  <dgm:cxnLst>
    <dgm:cxn modelId="{A7F68A79-58F3-4B0A-8BB1-D5E87E0CA70F}" type="presOf" srcId="{DDDEC69F-B55A-4575-ACCD-E2AF2547A546}" destId="{1226E345-A2AE-40ED-9832-B7A50ACC227A}" srcOrd="0" destOrd="0" presId="urn:microsoft.com/office/officeart/2005/8/layout/hProcess9#2"/>
    <dgm:cxn modelId="{CC2BD203-5997-40D2-B2D3-5EE7D5A0B35B}" type="presOf" srcId="{58EF300D-3B03-48A1-B182-E65B7C332F2A}" destId="{FADDC6A7-CABD-4782-A2A9-454A0B393BAD}" srcOrd="0" destOrd="0" presId="urn:microsoft.com/office/officeart/2005/8/layout/hProcess9#2"/>
    <dgm:cxn modelId="{E2EEB243-3D48-4E4D-8AF5-458A3AB3C1F4}" type="presOf" srcId="{13626EC5-BB2E-408D-92CB-79590EDB2A62}" destId="{1CFAD5CD-3C9B-4ACE-94B9-9BC61C291FA4}" srcOrd="0" destOrd="0" presId="urn:microsoft.com/office/officeart/2005/8/layout/hProcess9#2"/>
    <dgm:cxn modelId="{63D6D019-7C10-42C2-B66F-97DA976008F6}" srcId="{13626EC5-BB2E-408D-92CB-79590EDB2A62}" destId="{DDDEC69F-B55A-4575-ACCD-E2AF2547A546}" srcOrd="2" destOrd="0" parTransId="{F29E4CD1-9CEC-423D-A940-45FAAB28D30E}" sibTransId="{CF3A0EDA-D02D-457B-A32F-5931B8707BB7}"/>
    <dgm:cxn modelId="{FCEE7CAA-0A8A-4073-9D35-601D33F96DD8}" type="presOf" srcId="{E9DCD218-85C6-4DC8-AF53-6D663B4AE3A7}" destId="{3C631351-BA33-404D-91D1-A9A1AFA8AF9F}" srcOrd="0" destOrd="0" presId="urn:microsoft.com/office/officeart/2005/8/layout/hProcess9#2"/>
    <dgm:cxn modelId="{1AFD226B-3E5B-4A53-9AA8-1BEB24F00471}" type="presOf" srcId="{63284D5F-1E7E-4879-BD27-6B0C6C1E9C5C}" destId="{58769A7E-03D4-4F8A-AE93-9B8F90E12B65}" srcOrd="0" destOrd="0" presId="urn:microsoft.com/office/officeart/2005/8/layout/hProcess9#2"/>
    <dgm:cxn modelId="{78487E31-F697-414C-9D6D-3CDA3D85BF8B}" srcId="{13626EC5-BB2E-408D-92CB-79590EDB2A62}" destId="{58EF300D-3B03-48A1-B182-E65B7C332F2A}" srcOrd="1" destOrd="0" parTransId="{F602B9EB-1AAB-4DE3-87F9-80AEBB40ABC1}" sibTransId="{390B47B5-FFFF-4F52-BDF0-3F8700A2B925}"/>
    <dgm:cxn modelId="{A9B39599-86AE-4341-8498-BF63E4AD91B9}" srcId="{13626EC5-BB2E-408D-92CB-79590EDB2A62}" destId="{63284D5F-1E7E-4879-BD27-6B0C6C1E9C5C}" srcOrd="3" destOrd="0" parTransId="{5FBDF0A3-5003-4D87-A192-9427DF9D2585}" sibTransId="{846C3AD4-0F34-4AD8-A7C6-50195F4D9D19}"/>
    <dgm:cxn modelId="{6DC07CDA-A684-49E0-B425-3C469902F206}" srcId="{13626EC5-BB2E-408D-92CB-79590EDB2A62}" destId="{E9DCD218-85C6-4DC8-AF53-6D663B4AE3A7}" srcOrd="0" destOrd="0" parTransId="{B2644B0F-F345-4BCD-B94D-9098BEB033DD}" sibTransId="{209F1606-F9B0-4361-BE38-E721774D1C4E}"/>
    <dgm:cxn modelId="{07207E10-CEA7-4C69-B115-9B2B88BB0661}" type="presParOf" srcId="{1CFAD5CD-3C9B-4ACE-94B9-9BC61C291FA4}" destId="{D81A9075-64E0-4725-AC7C-2F541FADC58C}" srcOrd="0" destOrd="0" presId="urn:microsoft.com/office/officeart/2005/8/layout/hProcess9#2"/>
    <dgm:cxn modelId="{7342E519-5F3B-4484-AC8A-4B86DC388DBF}" type="presParOf" srcId="{1CFAD5CD-3C9B-4ACE-94B9-9BC61C291FA4}" destId="{A4084E9C-C265-4595-AE58-9D656FD87824}" srcOrd="1" destOrd="0" presId="urn:microsoft.com/office/officeart/2005/8/layout/hProcess9#2"/>
    <dgm:cxn modelId="{230199B2-818F-4F31-A916-C38ABB16AF3B}" type="presParOf" srcId="{A4084E9C-C265-4595-AE58-9D656FD87824}" destId="{3C631351-BA33-404D-91D1-A9A1AFA8AF9F}" srcOrd="0" destOrd="0" presId="urn:microsoft.com/office/officeart/2005/8/layout/hProcess9#2"/>
    <dgm:cxn modelId="{DA65C98B-CC48-4494-88CB-97358DEABDC2}" type="presParOf" srcId="{A4084E9C-C265-4595-AE58-9D656FD87824}" destId="{2A4206D1-A4A2-49D2-BB79-B552E02A7B69}" srcOrd="1" destOrd="0" presId="urn:microsoft.com/office/officeart/2005/8/layout/hProcess9#2"/>
    <dgm:cxn modelId="{F9271021-A9AA-43D8-8A85-6A2A631623D0}" type="presParOf" srcId="{A4084E9C-C265-4595-AE58-9D656FD87824}" destId="{FADDC6A7-CABD-4782-A2A9-454A0B393BAD}" srcOrd="2" destOrd="0" presId="urn:microsoft.com/office/officeart/2005/8/layout/hProcess9#2"/>
    <dgm:cxn modelId="{2AA3C601-1393-495D-9CED-5694480B47CD}" type="presParOf" srcId="{A4084E9C-C265-4595-AE58-9D656FD87824}" destId="{EC095B5B-AE5B-49DE-95F7-7D720D1BADC4}" srcOrd="3" destOrd="0" presId="urn:microsoft.com/office/officeart/2005/8/layout/hProcess9#2"/>
    <dgm:cxn modelId="{C2B9EDF1-7147-41A7-B75D-BCBA872E08C4}" type="presParOf" srcId="{A4084E9C-C265-4595-AE58-9D656FD87824}" destId="{1226E345-A2AE-40ED-9832-B7A50ACC227A}" srcOrd="4" destOrd="0" presId="urn:microsoft.com/office/officeart/2005/8/layout/hProcess9#2"/>
    <dgm:cxn modelId="{B48D3F85-0F9D-472A-B134-70531DB1F1C8}" type="presParOf" srcId="{A4084E9C-C265-4595-AE58-9D656FD87824}" destId="{2F9F649D-20C4-45F5-A9A3-611DDCD7FF2D}" srcOrd="5" destOrd="0" presId="urn:microsoft.com/office/officeart/2005/8/layout/hProcess9#2"/>
    <dgm:cxn modelId="{B86CB029-B7CD-46C5-BD33-7E714C515E79}" type="presParOf" srcId="{A4084E9C-C265-4595-AE58-9D656FD87824}" destId="{58769A7E-03D4-4F8A-AE93-9B8F90E12B65}" srcOrd="6" destOrd="0" presId="urn:microsoft.com/office/officeart/2005/8/layout/hProcess9#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3626EC5-BB2E-408D-92CB-79590EDB2A62}" type="doc">
      <dgm:prSet loTypeId="urn:microsoft.com/office/officeart/2005/8/layout/hProcess9#3" loCatId="process" qsTypeId="urn:microsoft.com/office/officeart/2005/8/quickstyle/simple1#3" qsCatId="simple" csTypeId="urn:microsoft.com/office/officeart/2005/8/colors/accent1_2#3" csCatId="accent1" phldr="1"/>
      <dgm:spPr/>
    </dgm:pt>
    <dgm:pt modelId="{E9DCD218-85C6-4DC8-AF53-6D663B4AE3A7}">
      <dgm:prSet phldrT="[文本]"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点估计</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区间估计</a:t>
          </a:r>
          <a:endParaRPr lang="zh-CN" altLang="en-US" sz="1400" dirty="0">
            <a:latin typeface="黑体" panose="02010609060101010101" pitchFamily="49" charset="-122"/>
            <a:ea typeface="黑体" panose="02010609060101010101" pitchFamily="49" charset="-122"/>
          </a:endParaRPr>
        </a:p>
      </dgm:t>
    </dgm:pt>
    <dgm:pt modelId="{B2644B0F-F345-4BCD-B94D-9098BEB033DD}" type="parTrans" cxnId="{6DC07CDA-A684-49E0-B425-3C469902F206}">
      <dgm:prSet/>
      <dgm:spPr/>
      <dgm:t>
        <a:bodyPr/>
        <a:lstStyle/>
        <a:p>
          <a:endParaRPr lang="zh-CN" altLang="en-US">
            <a:latin typeface="黑体" panose="02010609060101010101" pitchFamily="49" charset="-122"/>
            <a:ea typeface="黑体" panose="02010609060101010101" pitchFamily="49" charset="-122"/>
          </a:endParaRPr>
        </a:p>
      </dgm:t>
    </dgm:pt>
    <dgm:pt modelId="{209F1606-F9B0-4361-BE38-E721774D1C4E}" type="sibTrans" cxnId="{6DC07CDA-A684-49E0-B425-3C469902F206}">
      <dgm:prSet/>
      <dgm:spPr/>
      <dgm:t>
        <a:bodyPr/>
        <a:lstStyle/>
        <a:p>
          <a:endParaRPr lang="zh-CN" altLang="en-US">
            <a:latin typeface="黑体" panose="02010609060101010101" pitchFamily="49" charset="-122"/>
            <a:ea typeface="黑体" panose="02010609060101010101" pitchFamily="49" charset="-122"/>
          </a:endParaRPr>
        </a:p>
      </dgm:t>
    </dgm:pt>
    <dgm:pt modelId="{58EF300D-3B03-48A1-B182-E65B7C332F2A}">
      <dgm:prSet phldrT="[文本]"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获取规定精度</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置信区间</a:t>
          </a:r>
          <a:endParaRPr lang="zh-CN" altLang="en-US" sz="1400" dirty="0">
            <a:latin typeface="黑体" panose="02010609060101010101" pitchFamily="49" charset="-122"/>
            <a:ea typeface="黑体" panose="02010609060101010101" pitchFamily="49" charset="-122"/>
          </a:endParaRPr>
        </a:p>
      </dgm:t>
    </dgm:pt>
    <dgm:pt modelId="{F602B9EB-1AAB-4DE3-87F9-80AEBB40ABC1}" type="parTrans" cxnId="{78487E31-F697-414C-9D6D-3CDA3D85BF8B}">
      <dgm:prSet/>
      <dgm:spPr/>
      <dgm:t>
        <a:bodyPr/>
        <a:lstStyle/>
        <a:p>
          <a:endParaRPr lang="zh-CN" altLang="en-US">
            <a:latin typeface="黑体" panose="02010609060101010101" pitchFamily="49" charset="-122"/>
            <a:ea typeface="黑体" panose="02010609060101010101" pitchFamily="49" charset="-122"/>
          </a:endParaRPr>
        </a:p>
      </dgm:t>
    </dgm:pt>
    <dgm:pt modelId="{390B47B5-FFFF-4F52-BDF0-3F8700A2B925}" type="sibTrans" cxnId="{78487E31-F697-414C-9D6D-3CDA3D85BF8B}">
      <dgm:prSet/>
      <dgm:spPr/>
      <dgm:t>
        <a:bodyPr/>
        <a:lstStyle/>
        <a:p>
          <a:endParaRPr lang="zh-CN" altLang="en-US">
            <a:latin typeface="黑体" panose="02010609060101010101" pitchFamily="49" charset="-122"/>
            <a:ea typeface="黑体" panose="02010609060101010101" pitchFamily="49" charset="-122"/>
          </a:endParaRPr>
        </a:p>
      </dgm:t>
    </dgm:pt>
    <dgm:pt modelId="{DDDEC69F-B55A-4575-ACCD-E2AF2547A546}">
      <dgm:prSet phldrT="[文本]" custT="1"/>
      <dgm:spPr>
        <a:solidFill>
          <a:srgbClr val="003378"/>
        </a:solidFill>
      </dgm:spPr>
      <dgm:t>
        <a:bodyPr/>
        <a:lstStyle/>
        <a:p>
          <a:r>
            <a:rPr lang="zh-CN" altLang="en-US" sz="1400" dirty="0" smtClean="0">
              <a:latin typeface="黑体" panose="02010609060101010101" pitchFamily="49" charset="-122"/>
              <a:ea typeface="黑体" panose="02010609060101010101" pitchFamily="49" charset="-122"/>
            </a:rPr>
            <a:t>不同柜台数</a:t>
          </a:r>
          <a:endParaRPr lang="en-US" altLang="zh-CN" sz="1400" dirty="0" smtClean="0">
            <a:latin typeface="黑体" panose="02010609060101010101" pitchFamily="49" charset="-122"/>
            <a:ea typeface="黑体" panose="02010609060101010101" pitchFamily="49" charset="-122"/>
          </a:endParaRPr>
        </a:p>
        <a:p>
          <a:r>
            <a:rPr lang="en-US" altLang="zh-CN" sz="1400" dirty="0" smtClean="0">
              <a:latin typeface="黑体" panose="02010609060101010101" pitchFamily="49" charset="-122"/>
              <a:ea typeface="黑体" panose="02010609060101010101" pitchFamily="49" charset="-122"/>
            </a:rPr>
            <a:t>2</a:t>
          </a:r>
          <a:r>
            <a:rPr lang="zh-CN" altLang="en-US" sz="1400" dirty="0" smtClean="0">
              <a:latin typeface="黑体" panose="02010609060101010101" pitchFamily="49" charset="-122"/>
              <a:ea typeface="黑体" panose="02010609060101010101" pitchFamily="49" charset="-122"/>
            </a:rPr>
            <a:t>个方案比较</a:t>
          </a:r>
          <a:endParaRPr lang="zh-CN" altLang="en-US" sz="1400" dirty="0">
            <a:latin typeface="黑体" panose="02010609060101010101" pitchFamily="49" charset="-122"/>
            <a:ea typeface="黑体" panose="02010609060101010101" pitchFamily="49" charset="-122"/>
          </a:endParaRPr>
        </a:p>
      </dgm:t>
    </dgm:pt>
    <dgm:pt modelId="{F29E4CD1-9CEC-423D-A940-45FAAB28D30E}" type="parTrans" cxnId="{63D6D019-7C10-42C2-B66F-97DA976008F6}">
      <dgm:prSet/>
      <dgm:spPr/>
      <dgm:t>
        <a:bodyPr/>
        <a:lstStyle/>
        <a:p>
          <a:endParaRPr lang="zh-CN" altLang="en-US">
            <a:latin typeface="黑体" panose="02010609060101010101" pitchFamily="49" charset="-122"/>
            <a:ea typeface="黑体" panose="02010609060101010101" pitchFamily="49" charset="-122"/>
          </a:endParaRPr>
        </a:p>
      </dgm:t>
    </dgm:pt>
    <dgm:pt modelId="{CF3A0EDA-D02D-457B-A32F-5931B8707BB7}" type="sibTrans" cxnId="{63D6D019-7C10-42C2-B66F-97DA976008F6}">
      <dgm:prSet/>
      <dgm:spPr/>
      <dgm:t>
        <a:bodyPr/>
        <a:lstStyle/>
        <a:p>
          <a:endParaRPr lang="zh-CN" altLang="en-US">
            <a:latin typeface="黑体" panose="02010609060101010101" pitchFamily="49" charset="-122"/>
            <a:ea typeface="黑体" panose="02010609060101010101" pitchFamily="49" charset="-122"/>
          </a:endParaRPr>
        </a:p>
      </dgm:t>
    </dgm:pt>
    <dgm:pt modelId="{63284D5F-1E7E-4879-BD27-6B0C6C1E9C5C}">
      <dgm:prSet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对偶变量法</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方差缩减</a:t>
          </a:r>
          <a:endParaRPr lang="zh-CN" altLang="en-US" sz="1400" dirty="0">
            <a:latin typeface="黑体" panose="02010609060101010101" pitchFamily="49" charset="-122"/>
            <a:ea typeface="黑体" panose="02010609060101010101" pitchFamily="49" charset="-122"/>
          </a:endParaRPr>
        </a:p>
      </dgm:t>
    </dgm:pt>
    <dgm:pt modelId="{5FBDF0A3-5003-4D87-A192-9427DF9D2585}" type="parTrans" cxnId="{A9B39599-86AE-4341-8498-BF63E4AD91B9}">
      <dgm:prSet/>
      <dgm:spPr/>
      <dgm:t>
        <a:bodyPr/>
        <a:lstStyle/>
        <a:p>
          <a:endParaRPr lang="zh-CN" altLang="en-US">
            <a:latin typeface="黑体" panose="02010609060101010101" pitchFamily="49" charset="-122"/>
            <a:ea typeface="黑体" panose="02010609060101010101" pitchFamily="49" charset="-122"/>
          </a:endParaRPr>
        </a:p>
      </dgm:t>
    </dgm:pt>
    <dgm:pt modelId="{846C3AD4-0F34-4AD8-A7C6-50195F4D9D19}" type="sibTrans" cxnId="{A9B39599-86AE-4341-8498-BF63E4AD91B9}">
      <dgm:prSet/>
      <dgm:spPr/>
      <dgm:t>
        <a:bodyPr/>
        <a:lstStyle/>
        <a:p>
          <a:endParaRPr lang="zh-CN" altLang="en-US">
            <a:latin typeface="黑体" panose="02010609060101010101" pitchFamily="49" charset="-122"/>
            <a:ea typeface="黑体" panose="02010609060101010101" pitchFamily="49" charset="-122"/>
          </a:endParaRPr>
        </a:p>
      </dgm:t>
    </dgm:pt>
    <dgm:pt modelId="{1CFAD5CD-3C9B-4ACE-94B9-9BC61C291FA4}" type="pres">
      <dgm:prSet presAssocID="{13626EC5-BB2E-408D-92CB-79590EDB2A62}" presName="CompostProcess" presStyleCnt="0">
        <dgm:presLayoutVars>
          <dgm:dir/>
          <dgm:resizeHandles val="exact"/>
        </dgm:presLayoutVars>
      </dgm:prSet>
      <dgm:spPr/>
    </dgm:pt>
    <dgm:pt modelId="{D81A9075-64E0-4725-AC7C-2F541FADC58C}" type="pres">
      <dgm:prSet presAssocID="{13626EC5-BB2E-408D-92CB-79590EDB2A62}" presName="arrow" presStyleLbl="bgShp" presStyleIdx="0" presStyleCnt="1"/>
      <dgm:spPr/>
    </dgm:pt>
    <dgm:pt modelId="{A4084E9C-C265-4595-AE58-9D656FD87824}" type="pres">
      <dgm:prSet presAssocID="{13626EC5-BB2E-408D-92CB-79590EDB2A62}" presName="linearProcess" presStyleCnt="0"/>
      <dgm:spPr/>
    </dgm:pt>
    <dgm:pt modelId="{3C631351-BA33-404D-91D1-A9A1AFA8AF9F}" type="pres">
      <dgm:prSet presAssocID="{E9DCD218-85C6-4DC8-AF53-6D663B4AE3A7}" presName="textNode" presStyleLbl="node1" presStyleIdx="0" presStyleCnt="4" custScaleX="64895">
        <dgm:presLayoutVars>
          <dgm:bulletEnabled val="1"/>
        </dgm:presLayoutVars>
      </dgm:prSet>
      <dgm:spPr/>
      <dgm:t>
        <a:bodyPr/>
        <a:lstStyle/>
        <a:p>
          <a:endParaRPr lang="zh-CN" altLang="en-US"/>
        </a:p>
      </dgm:t>
    </dgm:pt>
    <dgm:pt modelId="{2A4206D1-A4A2-49D2-BB79-B552E02A7B69}" type="pres">
      <dgm:prSet presAssocID="{209F1606-F9B0-4361-BE38-E721774D1C4E}" presName="sibTrans" presStyleCnt="0"/>
      <dgm:spPr/>
    </dgm:pt>
    <dgm:pt modelId="{FADDC6A7-CABD-4782-A2A9-454A0B393BAD}" type="pres">
      <dgm:prSet presAssocID="{58EF300D-3B03-48A1-B182-E65B7C332F2A}" presName="textNode" presStyleLbl="node1" presStyleIdx="1" presStyleCnt="4" custScaleX="67458">
        <dgm:presLayoutVars>
          <dgm:bulletEnabled val="1"/>
        </dgm:presLayoutVars>
      </dgm:prSet>
      <dgm:spPr/>
      <dgm:t>
        <a:bodyPr/>
        <a:lstStyle/>
        <a:p>
          <a:endParaRPr lang="zh-CN" altLang="en-US"/>
        </a:p>
      </dgm:t>
    </dgm:pt>
    <dgm:pt modelId="{EC095B5B-AE5B-49DE-95F7-7D720D1BADC4}" type="pres">
      <dgm:prSet presAssocID="{390B47B5-FFFF-4F52-BDF0-3F8700A2B925}" presName="sibTrans" presStyleCnt="0"/>
      <dgm:spPr/>
    </dgm:pt>
    <dgm:pt modelId="{1226E345-A2AE-40ED-9832-B7A50ACC227A}" type="pres">
      <dgm:prSet presAssocID="{DDDEC69F-B55A-4575-ACCD-E2AF2547A546}" presName="textNode" presStyleLbl="node1" presStyleIdx="2" presStyleCnt="4" custScaleX="70484">
        <dgm:presLayoutVars>
          <dgm:bulletEnabled val="1"/>
        </dgm:presLayoutVars>
      </dgm:prSet>
      <dgm:spPr/>
      <dgm:t>
        <a:bodyPr/>
        <a:lstStyle/>
        <a:p>
          <a:endParaRPr lang="zh-CN" altLang="en-US"/>
        </a:p>
      </dgm:t>
    </dgm:pt>
    <dgm:pt modelId="{2F9F649D-20C4-45F5-A9A3-611DDCD7FF2D}" type="pres">
      <dgm:prSet presAssocID="{CF3A0EDA-D02D-457B-A32F-5931B8707BB7}" presName="sibTrans" presStyleCnt="0"/>
      <dgm:spPr/>
    </dgm:pt>
    <dgm:pt modelId="{58769A7E-03D4-4F8A-AE93-9B8F90E12B65}" type="pres">
      <dgm:prSet presAssocID="{63284D5F-1E7E-4879-BD27-6B0C6C1E9C5C}" presName="textNode" presStyleLbl="node1" presStyleIdx="3" presStyleCnt="4" custScaleX="56006">
        <dgm:presLayoutVars>
          <dgm:bulletEnabled val="1"/>
        </dgm:presLayoutVars>
      </dgm:prSet>
      <dgm:spPr/>
      <dgm:t>
        <a:bodyPr/>
        <a:lstStyle/>
        <a:p>
          <a:endParaRPr lang="zh-CN" altLang="en-US"/>
        </a:p>
      </dgm:t>
    </dgm:pt>
  </dgm:ptLst>
  <dgm:cxnLst>
    <dgm:cxn modelId="{A7F68A79-58F3-4B0A-8BB1-D5E87E0CA70F}" type="presOf" srcId="{DDDEC69F-B55A-4575-ACCD-E2AF2547A546}" destId="{1226E345-A2AE-40ED-9832-B7A50ACC227A}" srcOrd="0" destOrd="0" presId="urn:microsoft.com/office/officeart/2005/8/layout/hProcess9#3"/>
    <dgm:cxn modelId="{CC2BD203-5997-40D2-B2D3-5EE7D5A0B35B}" type="presOf" srcId="{58EF300D-3B03-48A1-B182-E65B7C332F2A}" destId="{FADDC6A7-CABD-4782-A2A9-454A0B393BAD}" srcOrd="0" destOrd="0" presId="urn:microsoft.com/office/officeart/2005/8/layout/hProcess9#3"/>
    <dgm:cxn modelId="{E2EEB243-3D48-4E4D-8AF5-458A3AB3C1F4}" type="presOf" srcId="{13626EC5-BB2E-408D-92CB-79590EDB2A62}" destId="{1CFAD5CD-3C9B-4ACE-94B9-9BC61C291FA4}" srcOrd="0" destOrd="0" presId="urn:microsoft.com/office/officeart/2005/8/layout/hProcess9#3"/>
    <dgm:cxn modelId="{63D6D019-7C10-42C2-B66F-97DA976008F6}" srcId="{13626EC5-BB2E-408D-92CB-79590EDB2A62}" destId="{DDDEC69F-B55A-4575-ACCD-E2AF2547A546}" srcOrd="2" destOrd="0" parTransId="{F29E4CD1-9CEC-423D-A940-45FAAB28D30E}" sibTransId="{CF3A0EDA-D02D-457B-A32F-5931B8707BB7}"/>
    <dgm:cxn modelId="{FCEE7CAA-0A8A-4073-9D35-601D33F96DD8}" type="presOf" srcId="{E9DCD218-85C6-4DC8-AF53-6D663B4AE3A7}" destId="{3C631351-BA33-404D-91D1-A9A1AFA8AF9F}" srcOrd="0" destOrd="0" presId="urn:microsoft.com/office/officeart/2005/8/layout/hProcess9#3"/>
    <dgm:cxn modelId="{1AFD226B-3E5B-4A53-9AA8-1BEB24F00471}" type="presOf" srcId="{63284D5F-1E7E-4879-BD27-6B0C6C1E9C5C}" destId="{58769A7E-03D4-4F8A-AE93-9B8F90E12B65}" srcOrd="0" destOrd="0" presId="urn:microsoft.com/office/officeart/2005/8/layout/hProcess9#3"/>
    <dgm:cxn modelId="{78487E31-F697-414C-9D6D-3CDA3D85BF8B}" srcId="{13626EC5-BB2E-408D-92CB-79590EDB2A62}" destId="{58EF300D-3B03-48A1-B182-E65B7C332F2A}" srcOrd="1" destOrd="0" parTransId="{F602B9EB-1AAB-4DE3-87F9-80AEBB40ABC1}" sibTransId="{390B47B5-FFFF-4F52-BDF0-3F8700A2B925}"/>
    <dgm:cxn modelId="{A9B39599-86AE-4341-8498-BF63E4AD91B9}" srcId="{13626EC5-BB2E-408D-92CB-79590EDB2A62}" destId="{63284D5F-1E7E-4879-BD27-6B0C6C1E9C5C}" srcOrd="3" destOrd="0" parTransId="{5FBDF0A3-5003-4D87-A192-9427DF9D2585}" sibTransId="{846C3AD4-0F34-4AD8-A7C6-50195F4D9D19}"/>
    <dgm:cxn modelId="{6DC07CDA-A684-49E0-B425-3C469902F206}" srcId="{13626EC5-BB2E-408D-92CB-79590EDB2A62}" destId="{E9DCD218-85C6-4DC8-AF53-6D663B4AE3A7}" srcOrd="0" destOrd="0" parTransId="{B2644B0F-F345-4BCD-B94D-9098BEB033DD}" sibTransId="{209F1606-F9B0-4361-BE38-E721774D1C4E}"/>
    <dgm:cxn modelId="{07207E10-CEA7-4C69-B115-9B2B88BB0661}" type="presParOf" srcId="{1CFAD5CD-3C9B-4ACE-94B9-9BC61C291FA4}" destId="{D81A9075-64E0-4725-AC7C-2F541FADC58C}" srcOrd="0" destOrd="0" presId="urn:microsoft.com/office/officeart/2005/8/layout/hProcess9#3"/>
    <dgm:cxn modelId="{7342E519-5F3B-4484-AC8A-4B86DC388DBF}" type="presParOf" srcId="{1CFAD5CD-3C9B-4ACE-94B9-9BC61C291FA4}" destId="{A4084E9C-C265-4595-AE58-9D656FD87824}" srcOrd="1" destOrd="0" presId="urn:microsoft.com/office/officeart/2005/8/layout/hProcess9#3"/>
    <dgm:cxn modelId="{230199B2-818F-4F31-A916-C38ABB16AF3B}" type="presParOf" srcId="{A4084E9C-C265-4595-AE58-9D656FD87824}" destId="{3C631351-BA33-404D-91D1-A9A1AFA8AF9F}" srcOrd="0" destOrd="0" presId="urn:microsoft.com/office/officeart/2005/8/layout/hProcess9#3"/>
    <dgm:cxn modelId="{DA65C98B-CC48-4494-88CB-97358DEABDC2}" type="presParOf" srcId="{A4084E9C-C265-4595-AE58-9D656FD87824}" destId="{2A4206D1-A4A2-49D2-BB79-B552E02A7B69}" srcOrd="1" destOrd="0" presId="urn:microsoft.com/office/officeart/2005/8/layout/hProcess9#3"/>
    <dgm:cxn modelId="{F9271021-A9AA-43D8-8A85-6A2A631623D0}" type="presParOf" srcId="{A4084E9C-C265-4595-AE58-9D656FD87824}" destId="{FADDC6A7-CABD-4782-A2A9-454A0B393BAD}" srcOrd="2" destOrd="0" presId="urn:microsoft.com/office/officeart/2005/8/layout/hProcess9#3"/>
    <dgm:cxn modelId="{2AA3C601-1393-495D-9CED-5694480B47CD}" type="presParOf" srcId="{A4084E9C-C265-4595-AE58-9D656FD87824}" destId="{EC095B5B-AE5B-49DE-95F7-7D720D1BADC4}" srcOrd="3" destOrd="0" presId="urn:microsoft.com/office/officeart/2005/8/layout/hProcess9#3"/>
    <dgm:cxn modelId="{C2B9EDF1-7147-41A7-B75D-BCBA872E08C4}" type="presParOf" srcId="{A4084E9C-C265-4595-AE58-9D656FD87824}" destId="{1226E345-A2AE-40ED-9832-B7A50ACC227A}" srcOrd="4" destOrd="0" presId="urn:microsoft.com/office/officeart/2005/8/layout/hProcess9#3"/>
    <dgm:cxn modelId="{B48D3F85-0F9D-472A-B134-70531DB1F1C8}" type="presParOf" srcId="{A4084E9C-C265-4595-AE58-9D656FD87824}" destId="{2F9F649D-20C4-45F5-A9A3-611DDCD7FF2D}" srcOrd="5" destOrd="0" presId="urn:microsoft.com/office/officeart/2005/8/layout/hProcess9#3"/>
    <dgm:cxn modelId="{B86CB029-B7CD-46C5-BD33-7E714C515E79}" type="presParOf" srcId="{A4084E9C-C265-4595-AE58-9D656FD87824}" destId="{58769A7E-03D4-4F8A-AE93-9B8F90E12B65}" srcOrd="6" destOrd="0" presId="urn:microsoft.com/office/officeart/2005/8/layout/hProcess9#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3626EC5-BB2E-408D-92CB-79590EDB2A62}" type="doc">
      <dgm:prSet loTypeId="urn:microsoft.com/office/officeart/2005/8/layout/hProcess9#4" loCatId="process" qsTypeId="urn:microsoft.com/office/officeart/2005/8/quickstyle/simple1#4" qsCatId="simple" csTypeId="urn:microsoft.com/office/officeart/2005/8/colors/accent1_2#4" csCatId="accent1" phldr="1"/>
      <dgm:spPr/>
    </dgm:pt>
    <dgm:pt modelId="{E9DCD218-85C6-4DC8-AF53-6D663B4AE3A7}">
      <dgm:prSet phldrT="[文本]"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点估计</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区间估计</a:t>
          </a:r>
          <a:endParaRPr lang="zh-CN" altLang="en-US" sz="1400" dirty="0">
            <a:latin typeface="黑体" panose="02010609060101010101" pitchFamily="49" charset="-122"/>
            <a:ea typeface="黑体" panose="02010609060101010101" pitchFamily="49" charset="-122"/>
          </a:endParaRPr>
        </a:p>
      </dgm:t>
    </dgm:pt>
    <dgm:pt modelId="{B2644B0F-F345-4BCD-B94D-9098BEB033DD}" type="parTrans" cxnId="{6DC07CDA-A684-49E0-B425-3C469902F206}">
      <dgm:prSet/>
      <dgm:spPr/>
      <dgm:t>
        <a:bodyPr/>
        <a:lstStyle/>
        <a:p>
          <a:endParaRPr lang="zh-CN" altLang="en-US">
            <a:latin typeface="黑体" panose="02010609060101010101" pitchFamily="49" charset="-122"/>
            <a:ea typeface="黑体" panose="02010609060101010101" pitchFamily="49" charset="-122"/>
          </a:endParaRPr>
        </a:p>
      </dgm:t>
    </dgm:pt>
    <dgm:pt modelId="{209F1606-F9B0-4361-BE38-E721774D1C4E}" type="sibTrans" cxnId="{6DC07CDA-A684-49E0-B425-3C469902F206}">
      <dgm:prSet/>
      <dgm:spPr/>
      <dgm:t>
        <a:bodyPr/>
        <a:lstStyle/>
        <a:p>
          <a:endParaRPr lang="zh-CN" altLang="en-US">
            <a:latin typeface="黑体" panose="02010609060101010101" pitchFamily="49" charset="-122"/>
            <a:ea typeface="黑体" panose="02010609060101010101" pitchFamily="49" charset="-122"/>
          </a:endParaRPr>
        </a:p>
      </dgm:t>
    </dgm:pt>
    <dgm:pt modelId="{58EF300D-3B03-48A1-B182-E65B7C332F2A}">
      <dgm:prSet phldrT="[文本]"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获取规定精度</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置信区间</a:t>
          </a:r>
          <a:endParaRPr lang="zh-CN" altLang="en-US" sz="1400" dirty="0">
            <a:latin typeface="黑体" panose="02010609060101010101" pitchFamily="49" charset="-122"/>
            <a:ea typeface="黑体" panose="02010609060101010101" pitchFamily="49" charset="-122"/>
          </a:endParaRPr>
        </a:p>
      </dgm:t>
    </dgm:pt>
    <dgm:pt modelId="{F602B9EB-1AAB-4DE3-87F9-80AEBB40ABC1}" type="parTrans" cxnId="{78487E31-F697-414C-9D6D-3CDA3D85BF8B}">
      <dgm:prSet/>
      <dgm:spPr/>
      <dgm:t>
        <a:bodyPr/>
        <a:lstStyle/>
        <a:p>
          <a:endParaRPr lang="zh-CN" altLang="en-US">
            <a:latin typeface="黑体" panose="02010609060101010101" pitchFamily="49" charset="-122"/>
            <a:ea typeface="黑体" panose="02010609060101010101" pitchFamily="49" charset="-122"/>
          </a:endParaRPr>
        </a:p>
      </dgm:t>
    </dgm:pt>
    <dgm:pt modelId="{390B47B5-FFFF-4F52-BDF0-3F8700A2B925}" type="sibTrans" cxnId="{78487E31-F697-414C-9D6D-3CDA3D85BF8B}">
      <dgm:prSet/>
      <dgm:spPr/>
      <dgm:t>
        <a:bodyPr/>
        <a:lstStyle/>
        <a:p>
          <a:endParaRPr lang="zh-CN" altLang="en-US">
            <a:latin typeface="黑体" panose="02010609060101010101" pitchFamily="49" charset="-122"/>
            <a:ea typeface="黑体" panose="02010609060101010101" pitchFamily="49" charset="-122"/>
          </a:endParaRPr>
        </a:p>
      </dgm:t>
    </dgm:pt>
    <dgm:pt modelId="{DDDEC69F-B55A-4575-ACCD-E2AF2547A546}">
      <dgm:prSet phldrT="[文本]" custT="1"/>
      <dgm:spPr>
        <a:solidFill>
          <a:srgbClr val="80868D"/>
        </a:solidFill>
      </dgm:spPr>
      <dgm:t>
        <a:bodyPr/>
        <a:lstStyle/>
        <a:p>
          <a:r>
            <a:rPr lang="zh-CN" altLang="en-US" sz="1400" dirty="0" smtClean="0">
              <a:latin typeface="黑体" panose="02010609060101010101" pitchFamily="49" charset="-122"/>
              <a:ea typeface="黑体" panose="02010609060101010101" pitchFamily="49" charset="-122"/>
            </a:rPr>
            <a:t>不同柜台数</a:t>
          </a:r>
          <a:endParaRPr lang="en-US" altLang="zh-CN" sz="1400" dirty="0" smtClean="0">
            <a:latin typeface="黑体" panose="02010609060101010101" pitchFamily="49" charset="-122"/>
            <a:ea typeface="黑体" panose="02010609060101010101" pitchFamily="49" charset="-122"/>
          </a:endParaRPr>
        </a:p>
        <a:p>
          <a:r>
            <a:rPr lang="en-US" altLang="zh-CN" sz="1400" dirty="0" smtClean="0">
              <a:latin typeface="黑体" panose="02010609060101010101" pitchFamily="49" charset="-122"/>
              <a:ea typeface="黑体" panose="02010609060101010101" pitchFamily="49" charset="-122"/>
            </a:rPr>
            <a:t>2</a:t>
          </a:r>
          <a:r>
            <a:rPr lang="zh-CN" altLang="en-US" sz="1400" dirty="0" smtClean="0">
              <a:latin typeface="黑体" panose="02010609060101010101" pitchFamily="49" charset="-122"/>
              <a:ea typeface="黑体" panose="02010609060101010101" pitchFamily="49" charset="-122"/>
            </a:rPr>
            <a:t>个方案比较</a:t>
          </a:r>
          <a:endParaRPr lang="zh-CN" altLang="en-US" sz="1400" dirty="0">
            <a:latin typeface="黑体" panose="02010609060101010101" pitchFamily="49" charset="-122"/>
            <a:ea typeface="黑体" panose="02010609060101010101" pitchFamily="49" charset="-122"/>
          </a:endParaRPr>
        </a:p>
      </dgm:t>
    </dgm:pt>
    <dgm:pt modelId="{F29E4CD1-9CEC-423D-A940-45FAAB28D30E}" type="parTrans" cxnId="{63D6D019-7C10-42C2-B66F-97DA976008F6}">
      <dgm:prSet/>
      <dgm:spPr/>
      <dgm:t>
        <a:bodyPr/>
        <a:lstStyle/>
        <a:p>
          <a:endParaRPr lang="zh-CN" altLang="en-US">
            <a:latin typeface="黑体" panose="02010609060101010101" pitchFamily="49" charset="-122"/>
            <a:ea typeface="黑体" panose="02010609060101010101" pitchFamily="49" charset="-122"/>
          </a:endParaRPr>
        </a:p>
      </dgm:t>
    </dgm:pt>
    <dgm:pt modelId="{CF3A0EDA-D02D-457B-A32F-5931B8707BB7}" type="sibTrans" cxnId="{63D6D019-7C10-42C2-B66F-97DA976008F6}">
      <dgm:prSet/>
      <dgm:spPr/>
      <dgm:t>
        <a:bodyPr/>
        <a:lstStyle/>
        <a:p>
          <a:endParaRPr lang="zh-CN" altLang="en-US">
            <a:latin typeface="黑体" panose="02010609060101010101" pitchFamily="49" charset="-122"/>
            <a:ea typeface="黑体" panose="02010609060101010101" pitchFamily="49" charset="-122"/>
          </a:endParaRPr>
        </a:p>
      </dgm:t>
    </dgm:pt>
    <dgm:pt modelId="{63284D5F-1E7E-4879-BD27-6B0C6C1E9C5C}">
      <dgm:prSet custT="1"/>
      <dgm:spPr>
        <a:solidFill>
          <a:srgbClr val="003378"/>
        </a:solidFill>
      </dgm:spPr>
      <dgm:t>
        <a:bodyPr/>
        <a:lstStyle/>
        <a:p>
          <a:r>
            <a:rPr lang="zh-CN" altLang="en-US" sz="1400" dirty="0" smtClean="0">
              <a:latin typeface="黑体" panose="02010609060101010101" pitchFamily="49" charset="-122"/>
              <a:ea typeface="黑体" panose="02010609060101010101" pitchFamily="49" charset="-122"/>
            </a:rPr>
            <a:t>对偶变量法</a:t>
          </a:r>
          <a:endParaRPr lang="en-US" altLang="zh-CN" sz="1400" dirty="0" smtClean="0">
            <a:latin typeface="黑体" panose="02010609060101010101" pitchFamily="49" charset="-122"/>
            <a:ea typeface="黑体" panose="02010609060101010101" pitchFamily="49" charset="-122"/>
          </a:endParaRPr>
        </a:p>
        <a:p>
          <a:r>
            <a:rPr lang="zh-CN" altLang="en-US" sz="1400" dirty="0" smtClean="0">
              <a:latin typeface="黑体" panose="02010609060101010101" pitchFamily="49" charset="-122"/>
              <a:ea typeface="黑体" panose="02010609060101010101" pitchFamily="49" charset="-122"/>
            </a:rPr>
            <a:t>方差缩减</a:t>
          </a:r>
          <a:endParaRPr lang="zh-CN" altLang="en-US" sz="1400" dirty="0">
            <a:latin typeface="黑体" panose="02010609060101010101" pitchFamily="49" charset="-122"/>
            <a:ea typeface="黑体" panose="02010609060101010101" pitchFamily="49" charset="-122"/>
          </a:endParaRPr>
        </a:p>
      </dgm:t>
    </dgm:pt>
    <dgm:pt modelId="{5FBDF0A3-5003-4D87-A192-9427DF9D2585}" type="parTrans" cxnId="{A9B39599-86AE-4341-8498-BF63E4AD91B9}">
      <dgm:prSet/>
      <dgm:spPr/>
      <dgm:t>
        <a:bodyPr/>
        <a:lstStyle/>
        <a:p>
          <a:endParaRPr lang="zh-CN" altLang="en-US">
            <a:latin typeface="黑体" panose="02010609060101010101" pitchFamily="49" charset="-122"/>
            <a:ea typeface="黑体" panose="02010609060101010101" pitchFamily="49" charset="-122"/>
          </a:endParaRPr>
        </a:p>
      </dgm:t>
    </dgm:pt>
    <dgm:pt modelId="{846C3AD4-0F34-4AD8-A7C6-50195F4D9D19}" type="sibTrans" cxnId="{A9B39599-86AE-4341-8498-BF63E4AD91B9}">
      <dgm:prSet/>
      <dgm:spPr/>
      <dgm:t>
        <a:bodyPr/>
        <a:lstStyle/>
        <a:p>
          <a:endParaRPr lang="zh-CN" altLang="en-US">
            <a:latin typeface="黑体" panose="02010609060101010101" pitchFamily="49" charset="-122"/>
            <a:ea typeface="黑体" panose="02010609060101010101" pitchFamily="49" charset="-122"/>
          </a:endParaRPr>
        </a:p>
      </dgm:t>
    </dgm:pt>
    <dgm:pt modelId="{1CFAD5CD-3C9B-4ACE-94B9-9BC61C291FA4}" type="pres">
      <dgm:prSet presAssocID="{13626EC5-BB2E-408D-92CB-79590EDB2A62}" presName="CompostProcess" presStyleCnt="0">
        <dgm:presLayoutVars>
          <dgm:dir/>
          <dgm:resizeHandles val="exact"/>
        </dgm:presLayoutVars>
      </dgm:prSet>
      <dgm:spPr/>
    </dgm:pt>
    <dgm:pt modelId="{D81A9075-64E0-4725-AC7C-2F541FADC58C}" type="pres">
      <dgm:prSet presAssocID="{13626EC5-BB2E-408D-92CB-79590EDB2A62}" presName="arrow" presStyleLbl="bgShp" presStyleIdx="0" presStyleCnt="1"/>
      <dgm:spPr/>
    </dgm:pt>
    <dgm:pt modelId="{A4084E9C-C265-4595-AE58-9D656FD87824}" type="pres">
      <dgm:prSet presAssocID="{13626EC5-BB2E-408D-92CB-79590EDB2A62}" presName="linearProcess" presStyleCnt="0"/>
      <dgm:spPr/>
    </dgm:pt>
    <dgm:pt modelId="{3C631351-BA33-404D-91D1-A9A1AFA8AF9F}" type="pres">
      <dgm:prSet presAssocID="{E9DCD218-85C6-4DC8-AF53-6D663B4AE3A7}" presName="textNode" presStyleLbl="node1" presStyleIdx="0" presStyleCnt="4" custScaleX="64895">
        <dgm:presLayoutVars>
          <dgm:bulletEnabled val="1"/>
        </dgm:presLayoutVars>
      </dgm:prSet>
      <dgm:spPr/>
      <dgm:t>
        <a:bodyPr/>
        <a:lstStyle/>
        <a:p>
          <a:endParaRPr lang="zh-CN" altLang="en-US"/>
        </a:p>
      </dgm:t>
    </dgm:pt>
    <dgm:pt modelId="{2A4206D1-A4A2-49D2-BB79-B552E02A7B69}" type="pres">
      <dgm:prSet presAssocID="{209F1606-F9B0-4361-BE38-E721774D1C4E}" presName="sibTrans" presStyleCnt="0"/>
      <dgm:spPr/>
    </dgm:pt>
    <dgm:pt modelId="{FADDC6A7-CABD-4782-A2A9-454A0B393BAD}" type="pres">
      <dgm:prSet presAssocID="{58EF300D-3B03-48A1-B182-E65B7C332F2A}" presName="textNode" presStyleLbl="node1" presStyleIdx="1" presStyleCnt="4" custScaleX="67458">
        <dgm:presLayoutVars>
          <dgm:bulletEnabled val="1"/>
        </dgm:presLayoutVars>
      </dgm:prSet>
      <dgm:spPr/>
      <dgm:t>
        <a:bodyPr/>
        <a:lstStyle/>
        <a:p>
          <a:endParaRPr lang="zh-CN" altLang="en-US"/>
        </a:p>
      </dgm:t>
    </dgm:pt>
    <dgm:pt modelId="{EC095B5B-AE5B-49DE-95F7-7D720D1BADC4}" type="pres">
      <dgm:prSet presAssocID="{390B47B5-FFFF-4F52-BDF0-3F8700A2B925}" presName="sibTrans" presStyleCnt="0"/>
      <dgm:spPr/>
    </dgm:pt>
    <dgm:pt modelId="{1226E345-A2AE-40ED-9832-B7A50ACC227A}" type="pres">
      <dgm:prSet presAssocID="{DDDEC69F-B55A-4575-ACCD-E2AF2547A546}" presName="textNode" presStyleLbl="node1" presStyleIdx="2" presStyleCnt="4" custScaleX="70484">
        <dgm:presLayoutVars>
          <dgm:bulletEnabled val="1"/>
        </dgm:presLayoutVars>
      </dgm:prSet>
      <dgm:spPr/>
      <dgm:t>
        <a:bodyPr/>
        <a:lstStyle/>
        <a:p>
          <a:endParaRPr lang="zh-CN" altLang="en-US"/>
        </a:p>
      </dgm:t>
    </dgm:pt>
    <dgm:pt modelId="{2F9F649D-20C4-45F5-A9A3-611DDCD7FF2D}" type="pres">
      <dgm:prSet presAssocID="{CF3A0EDA-D02D-457B-A32F-5931B8707BB7}" presName="sibTrans" presStyleCnt="0"/>
      <dgm:spPr/>
    </dgm:pt>
    <dgm:pt modelId="{58769A7E-03D4-4F8A-AE93-9B8F90E12B65}" type="pres">
      <dgm:prSet presAssocID="{63284D5F-1E7E-4879-BD27-6B0C6C1E9C5C}" presName="textNode" presStyleLbl="node1" presStyleIdx="3" presStyleCnt="4" custScaleX="56006">
        <dgm:presLayoutVars>
          <dgm:bulletEnabled val="1"/>
        </dgm:presLayoutVars>
      </dgm:prSet>
      <dgm:spPr/>
      <dgm:t>
        <a:bodyPr/>
        <a:lstStyle/>
        <a:p>
          <a:endParaRPr lang="zh-CN" altLang="en-US"/>
        </a:p>
      </dgm:t>
    </dgm:pt>
  </dgm:ptLst>
  <dgm:cxnLst>
    <dgm:cxn modelId="{A7F68A79-58F3-4B0A-8BB1-D5E87E0CA70F}" type="presOf" srcId="{DDDEC69F-B55A-4575-ACCD-E2AF2547A546}" destId="{1226E345-A2AE-40ED-9832-B7A50ACC227A}" srcOrd="0" destOrd="0" presId="urn:microsoft.com/office/officeart/2005/8/layout/hProcess9#4"/>
    <dgm:cxn modelId="{CC2BD203-5997-40D2-B2D3-5EE7D5A0B35B}" type="presOf" srcId="{58EF300D-3B03-48A1-B182-E65B7C332F2A}" destId="{FADDC6A7-CABD-4782-A2A9-454A0B393BAD}" srcOrd="0" destOrd="0" presId="urn:microsoft.com/office/officeart/2005/8/layout/hProcess9#4"/>
    <dgm:cxn modelId="{E2EEB243-3D48-4E4D-8AF5-458A3AB3C1F4}" type="presOf" srcId="{13626EC5-BB2E-408D-92CB-79590EDB2A62}" destId="{1CFAD5CD-3C9B-4ACE-94B9-9BC61C291FA4}" srcOrd="0" destOrd="0" presId="urn:microsoft.com/office/officeart/2005/8/layout/hProcess9#4"/>
    <dgm:cxn modelId="{63D6D019-7C10-42C2-B66F-97DA976008F6}" srcId="{13626EC5-BB2E-408D-92CB-79590EDB2A62}" destId="{DDDEC69F-B55A-4575-ACCD-E2AF2547A546}" srcOrd="2" destOrd="0" parTransId="{F29E4CD1-9CEC-423D-A940-45FAAB28D30E}" sibTransId="{CF3A0EDA-D02D-457B-A32F-5931B8707BB7}"/>
    <dgm:cxn modelId="{FCEE7CAA-0A8A-4073-9D35-601D33F96DD8}" type="presOf" srcId="{E9DCD218-85C6-4DC8-AF53-6D663B4AE3A7}" destId="{3C631351-BA33-404D-91D1-A9A1AFA8AF9F}" srcOrd="0" destOrd="0" presId="urn:microsoft.com/office/officeart/2005/8/layout/hProcess9#4"/>
    <dgm:cxn modelId="{1AFD226B-3E5B-4A53-9AA8-1BEB24F00471}" type="presOf" srcId="{63284D5F-1E7E-4879-BD27-6B0C6C1E9C5C}" destId="{58769A7E-03D4-4F8A-AE93-9B8F90E12B65}" srcOrd="0" destOrd="0" presId="urn:microsoft.com/office/officeart/2005/8/layout/hProcess9#4"/>
    <dgm:cxn modelId="{78487E31-F697-414C-9D6D-3CDA3D85BF8B}" srcId="{13626EC5-BB2E-408D-92CB-79590EDB2A62}" destId="{58EF300D-3B03-48A1-B182-E65B7C332F2A}" srcOrd="1" destOrd="0" parTransId="{F602B9EB-1AAB-4DE3-87F9-80AEBB40ABC1}" sibTransId="{390B47B5-FFFF-4F52-BDF0-3F8700A2B925}"/>
    <dgm:cxn modelId="{A9B39599-86AE-4341-8498-BF63E4AD91B9}" srcId="{13626EC5-BB2E-408D-92CB-79590EDB2A62}" destId="{63284D5F-1E7E-4879-BD27-6B0C6C1E9C5C}" srcOrd="3" destOrd="0" parTransId="{5FBDF0A3-5003-4D87-A192-9427DF9D2585}" sibTransId="{846C3AD4-0F34-4AD8-A7C6-50195F4D9D19}"/>
    <dgm:cxn modelId="{6DC07CDA-A684-49E0-B425-3C469902F206}" srcId="{13626EC5-BB2E-408D-92CB-79590EDB2A62}" destId="{E9DCD218-85C6-4DC8-AF53-6D663B4AE3A7}" srcOrd="0" destOrd="0" parTransId="{B2644B0F-F345-4BCD-B94D-9098BEB033DD}" sibTransId="{209F1606-F9B0-4361-BE38-E721774D1C4E}"/>
    <dgm:cxn modelId="{07207E10-CEA7-4C69-B115-9B2B88BB0661}" type="presParOf" srcId="{1CFAD5CD-3C9B-4ACE-94B9-9BC61C291FA4}" destId="{D81A9075-64E0-4725-AC7C-2F541FADC58C}" srcOrd="0" destOrd="0" presId="urn:microsoft.com/office/officeart/2005/8/layout/hProcess9#4"/>
    <dgm:cxn modelId="{7342E519-5F3B-4484-AC8A-4B86DC388DBF}" type="presParOf" srcId="{1CFAD5CD-3C9B-4ACE-94B9-9BC61C291FA4}" destId="{A4084E9C-C265-4595-AE58-9D656FD87824}" srcOrd="1" destOrd="0" presId="urn:microsoft.com/office/officeart/2005/8/layout/hProcess9#4"/>
    <dgm:cxn modelId="{230199B2-818F-4F31-A916-C38ABB16AF3B}" type="presParOf" srcId="{A4084E9C-C265-4595-AE58-9D656FD87824}" destId="{3C631351-BA33-404D-91D1-A9A1AFA8AF9F}" srcOrd="0" destOrd="0" presId="urn:microsoft.com/office/officeart/2005/8/layout/hProcess9#4"/>
    <dgm:cxn modelId="{DA65C98B-CC48-4494-88CB-97358DEABDC2}" type="presParOf" srcId="{A4084E9C-C265-4595-AE58-9D656FD87824}" destId="{2A4206D1-A4A2-49D2-BB79-B552E02A7B69}" srcOrd="1" destOrd="0" presId="urn:microsoft.com/office/officeart/2005/8/layout/hProcess9#4"/>
    <dgm:cxn modelId="{F9271021-A9AA-43D8-8A85-6A2A631623D0}" type="presParOf" srcId="{A4084E9C-C265-4595-AE58-9D656FD87824}" destId="{FADDC6A7-CABD-4782-A2A9-454A0B393BAD}" srcOrd="2" destOrd="0" presId="urn:microsoft.com/office/officeart/2005/8/layout/hProcess9#4"/>
    <dgm:cxn modelId="{2AA3C601-1393-495D-9CED-5694480B47CD}" type="presParOf" srcId="{A4084E9C-C265-4595-AE58-9D656FD87824}" destId="{EC095B5B-AE5B-49DE-95F7-7D720D1BADC4}" srcOrd="3" destOrd="0" presId="urn:microsoft.com/office/officeart/2005/8/layout/hProcess9#4"/>
    <dgm:cxn modelId="{C2B9EDF1-7147-41A7-B75D-BCBA872E08C4}" type="presParOf" srcId="{A4084E9C-C265-4595-AE58-9D656FD87824}" destId="{1226E345-A2AE-40ED-9832-B7A50ACC227A}" srcOrd="4" destOrd="0" presId="urn:microsoft.com/office/officeart/2005/8/layout/hProcess9#4"/>
    <dgm:cxn modelId="{B48D3F85-0F9D-472A-B134-70531DB1F1C8}" type="presParOf" srcId="{A4084E9C-C265-4595-AE58-9D656FD87824}" destId="{2F9F649D-20C4-45F5-A9A3-611DDCD7FF2D}" srcOrd="5" destOrd="0" presId="urn:microsoft.com/office/officeart/2005/8/layout/hProcess9#4"/>
    <dgm:cxn modelId="{B86CB029-B7CD-46C5-BD33-7E714C515E79}" type="presParOf" srcId="{A4084E9C-C265-4595-AE58-9D656FD87824}" destId="{58769A7E-03D4-4F8A-AE93-9B8F90E12B65}" srcOrd="6" destOrd="0" presId="urn:microsoft.com/office/officeart/2005/8/layout/hProcess9#4"/>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1A9075-64E0-4725-AC7C-2F541FADC58C}">
      <dsp:nvSpPr>
        <dsp:cNvPr id="0" name=""/>
        <dsp:cNvSpPr/>
      </dsp:nvSpPr>
      <dsp:spPr>
        <a:xfrm>
          <a:off x="534407" y="0"/>
          <a:ext cx="6056613" cy="153488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631351-BA33-404D-91D1-A9A1AFA8AF9F}">
      <dsp:nvSpPr>
        <dsp:cNvPr id="0" name=""/>
        <dsp:cNvSpPr/>
      </dsp:nvSpPr>
      <dsp:spPr>
        <a:xfrm>
          <a:off x="261756" y="460464"/>
          <a:ext cx="1387213" cy="61395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点估计</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区间估计</a:t>
          </a:r>
          <a:endParaRPr lang="zh-CN" altLang="en-US" sz="1400" kern="1200" dirty="0">
            <a:latin typeface="黑体" panose="02010609060101010101" pitchFamily="49" charset="-122"/>
            <a:ea typeface="黑体" panose="02010609060101010101" pitchFamily="49" charset="-122"/>
          </a:endParaRPr>
        </a:p>
      </dsp:txBody>
      <dsp:txXfrm>
        <a:off x="291727" y="490435"/>
        <a:ext cx="1327271" cy="554010"/>
      </dsp:txXfrm>
    </dsp:sp>
    <dsp:sp modelId="{FADDC6A7-CABD-4782-A2A9-454A0B393BAD}">
      <dsp:nvSpPr>
        <dsp:cNvPr id="0" name=""/>
        <dsp:cNvSpPr/>
      </dsp:nvSpPr>
      <dsp:spPr>
        <a:xfrm>
          <a:off x="2005241" y="460464"/>
          <a:ext cx="1442001"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获取规定精度</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置信区间</a:t>
          </a:r>
          <a:endParaRPr lang="zh-CN" altLang="en-US" sz="1400" kern="1200" dirty="0">
            <a:latin typeface="黑体" panose="02010609060101010101" pitchFamily="49" charset="-122"/>
            <a:ea typeface="黑体" panose="02010609060101010101" pitchFamily="49" charset="-122"/>
          </a:endParaRPr>
        </a:p>
      </dsp:txBody>
      <dsp:txXfrm>
        <a:off x="2035212" y="490435"/>
        <a:ext cx="1382059" cy="554010"/>
      </dsp:txXfrm>
    </dsp:sp>
    <dsp:sp modelId="{1226E345-A2AE-40ED-9832-B7A50ACC227A}">
      <dsp:nvSpPr>
        <dsp:cNvPr id="0" name=""/>
        <dsp:cNvSpPr/>
      </dsp:nvSpPr>
      <dsp:spPr>
        <a:xfrm>
          <a:off x="3803514" y="460464"/>
          <a:ext cx="1506686"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不同柜台数</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en-US" altLang="zh-CN" sz="1400" kern="1200" dirty="0" smtClean="0">
              <a:latin typeface="黑体" panose="02010609060101010101" pitchFamily="49" charset="-122"/>
              <a:ea typeface="黑体" panose="02010609060101010101" pitchFamily="49" charset="-122"/>
            </a:rPr>
            <a:t>2</a:t>
          </a:r>
          <a:r>
            <a:rPr lang="zh-CN" altLang="en-US" sz="1400" kern="1200" dirty="0" smtClean="0">
              <a:latin typeface="黑体" panose="02010609060101010101" pitchFamily="49" charset="-122"/>
              <a:ea typeface="黑体" panose="02010609060101010101" pitchFamily="49" charset="-122"/>
            </a:rPr>
            <a:t>个方案比较</a:t>
          </a:r>
          <a:endParaRPr lang="zh-CN" altLang="en-US" sz="1400" kern="1200" dirty="0">
            <a:latin typeface="黑体" panose="02010609060101010101" pitchFamily="49" charset="-122"/>
            <a:ea typeface="黑体" panose="02010609060101010101" pitchFamily="49" charset="-122"/>
          </a:endParaRPr>
        </a:p>
      </dsp:txBody>
      <dsp:txXfrm>
        <a:off x="3833485" y="490435"/>
        <a:ext cx="1446744" cy="554010"/>
      </dsp:txXfrm>
    </dsp:sp>
    <dsp:sp modelId="{58769A7E-03D4-4F8A-AE93-9B8F90E12B65}">
      <dsp:nvSpPr>
        <dsp:cNvPr id="0" name=""/>
        <dsp:cNvSpPr/>
      </dsp:nvSpPr>
      <dsp:spPr>
        <a:xfrm>
          <a:off x="5666471" y="460464"/>
          <a:ext cx="1197200"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对偶变量法</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方差缩减</a:t>
          </a:r>
          <a:endParaRPr lang="zh-CN" altLang="en-US" sz="1400" kern="1200" dirty="0">
            <a:latin typeface="黑体" panose="02010609060101010101" pitchFamily="49" charset="-122"/>
            <a:ea typeface="黑体" panose="02010609060101010101" pitchFamily="49" charset="-122"/>
          </a:endParaRPr>
        </a:p>
      </dsp:txBody>
      <dsp:txXfrm>
        <a:off x="5696442" y="490435"/>
        <a:ext cx="1137258" cy="5540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1A9075-64E0-4725-AC7C-2F541FADC58C}">
      <dsp:nvSpPr>
        <dsp:cNvPr id="0" name=""/>
        <dsp:cNvSpPr/>
      </dsp:nvSpPr>
      <dsp:spPr>
        <a:xfrm>
          <a:off x="534407" y="0"/>
          <a:ext cx="6056613" cy="153488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631351-BA33-404D-91D1-A9A1AFA8AF9F}">
      <dsp:nvSpPr>
        <dsp:cNvPr id="0" name=""/>
        <dsp:cNvSpPr/>
      </dsp:nvSpPr>
      <dsp:spPr>
        <a:xfrm>
          <a:off x="261756" y="460464"/>
          <a:ext cx="1387213"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点估计</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区间估计</a:t>
          </a:r>
          <a:endParaRPr lang="zh-CN" altLang="en-US" sz="1400" kern="1200" dirty="0">
            <a:latin typeface="黑体" panose="02010609060101010101" pitchFamily="49" charset="-122"/>
            <a:ea typeface="黑体" panose="02010609060101010101" pitchFamily="49" charset="-122"/>
          </a:endParaRPr>
        </a:p>
      </dsp:txBody>
      <dsp:txXfrm>
        <a:off x="291727" y="490435"/>
        <a:ext cx="1327271" cy="554010"/>
      </dsp:txXfrm>
    </dsp:sp>
    <dsp:sp modelId="{FADDC6A7-CABD-4782-A2A9-454A0B393BAD}">
      <dsp:nvSpPr>
        <dsp:cNvPr id="0" name=""/>
        <dsp:cNvSpPr/>
      </dsp:nvSpPr>
      <dsp:spPr>
        <a:xfrm>
          <a:off x="2005241" y="460464"/>
          <a:ext cx="1442001" cy="613952"/>
        </a:xfrm>
        <a:prstGeom prst="roundRect">
          <a:avLst/>
        </a:prstGeom>
        <a:solidFill>
          <a:srgbClr val="00337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获取规定精度</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置信区间</a:t>
          </a:r>
          <a:endParaRPr lang="zh-CN" altLang="en-US" sz="1400" kern="1200" dirty="0">
            <a:latin typeface="黑体" panose="02010609060101010101" pitchFamily="49" charset="-122"/>
            <a:ea typeface="黑体" panose="02010609060101010101" pitchFamily="49" charset="-122"/>
          </a:endParaRPr>
        </a:p>
      </dsp:txBody>
      <dsp:txXfrm>
        <a:off x="2035212" y="490435"/>
        <a:ext cx="1382059" cy="554010"/>
      </dsp:txXfrm>
    </dsp:sp>
    <dsp:sp modelId="{1226E345-A2AE-40ED-9832-B7A50ACC227A}">
      <dsp:nvSpPr>
        <dsp:cNvPr id="0" name=""/>
        <dsp:cNvSpPr/>
      </dsp:nvSpPr>
      <dsp:spPr>
        <a:xfrm>
          <a:off x="3803514" y="460464"/>
          <a:ext cx="1506686"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不同柜台数</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en-US" altLang="zh-CN" sz="1400" kern="1200" dirty="0" smtClean="0">
              <a:latin typeface="黑体" panose="02010609060101010101" pitchFamily="49" charset="-122"/>
              <a:ea typeface="黑体" panose="02010609060101010101" pitchFamily="49" charset="-122"/>
            </a:rPr>
            <a:t>2</a:t>
          </a:r>
          <a:r>
            <a:rPr lang="zh-CN" altLang="en-US" sz="1400" kern="1200" dirty="0" smtClean="0">
              <a:latin typeface="黑体" panose="02010609060101010101" pitchFamily="49" charset="-122"/>
              <a:ea typeface="黑体" panose="02010609060101010101" pitchFamily="49" charset="-122"/>
            </a:rPr>
            <a:t>个方案比较</a:t>
          </a:r>
          <a:endParaRPr lang="zh-CN" altLang="en-US" sz="1400" kern="1200" dirty="0">
            <a:latin typeface="黑体" panose="02010609060101010101" pitchFamily="49" charset="-122"/>
            <a:ea typeface="黑体" panose="02010609060101010101" pitchFamily="49" charset="-122"/>
          </a:endParaRPr>
        </a:p>
      </dsp:txBody>
      <dsp:txXfrm>
        <a:off x="3833485" y="490435"/>
        <a:ext cx="1446744" cy="554010"/>
      </dsp:txXfrm>
    </dsp:sp>
    <dsp:sp modelId="{58769A7E-03D4-4F8A-AE93-9B8F90E12B65}">
      <dsp:nvSpPr>
        <dsp:cNvPr id="0" name=""/>
        <dsp:cNvSpPr/>
      </dsp:nvSpPr>
      <dsp:spPr>
        <a:xfrm>
          <a:off x="5666471" y="460464"/>
          <a:ext cx="1197200"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对偶变量法</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方差缩减</a:t>
          </a:r>
          <a:endParaRPr lang="zh-CN" altLang="en-US" sz="1400" kern="1200" dirty="0">
            <a:latin typeface="黑体" panose="02010609060101010101" pitchFamily="49" charset="-122"/>
            <a:ea typeface="黑体" panose="02010609060101010101" pitchFamily="49" charset="-122"/>
          </a:endParaRPr>
        </a:p>
      </dsp:txBody>
      <dsp:txXfrm>
        <a:off x="5696442" y="490435"/>
        <a:ext cx="1137258" cy="5540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1A9075-64E0-4725-AC7C-2F541FADC58C}">
      <dsp:nvSpPr>
        <dsp:cNvPr id="0" name=""/>
        <dsp:cNvSpPr/>
      </dsp:nvSpPr>
      <dsp:spPr>
        <a:xfrm>
          <a:off x="534407" y="0"/>
          <a:ext cx="6056613" cy="153488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631351-BA33-404D-91D1-A9A1AFA8AF9F}">
      <dsp:nvSpPr>
        <dsp:cNvPr id="0" name=""/>
        <dsp:cNvSpPr/>
      </dsp:nvSpPr>
      <dsp:spPr>
        <a:xfrm>
          <a:off x="261756" y="460464"/>
          <a:ext cx="1387213"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点估计</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区间估计</a:t>
          </a:r>
          <a:endParaRPr lang="zh-CN" altLang="en-US" sz="1400" kern="1200" dirty="0">
            <a:latin typeface="黑体" panose="02010609060101010101" pitchFamily="49" charset="-122"/>
            <a:ea typeface="黑体" panose="02010609060101010101" pitchFamily="49" charset="-122"/>
          </a:endParaRPr>
        </a:p>
      </dsp:txBody>
      <dsp:txXfrm>
        <a:off x="291727" y="490435"/>
        <a:ext cx="1327271" cy="554010"/>
      </dsp:txXfrm>
    </dsp:sp>
    <dsp:sp modelId="{FADDC6A7-CABD-4782-A2A9-454A0B393BAD}">
      <dsp:nvSpPr>
        <dsp:cNvPr id="0" name=""/>
        <dsp:cNvSpPr/>
      </dsp:nvSpPr>
      <dsp:spPr>
        <a:xfrm>
          <a:off x="2005241" y="460464"/>
          <a:ext cx="1442001"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获取规定精度</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置信区间</a:t>
          </a:r>
          <a:endParaRPr lang="zh-CN" altLang="en-US" sz="1400" kern="1200" dirty="0">
            <a:latin typeface="黑体" panose="02010609060101010101" pitchFamily="49" charset="-122"/>
            <a:ea typeface="黑体" panose="02010609060101010101" pitchFamily="49" charset="-122"/>
          </a:endParaRPr>
        </a:p>
      </dsp:txBody>
      <dsp:txXfrm>
        <a:off x="2035212" y="490435"/>
        <a:ext cx="1382059" cy="554010"/>
      </dsp:txXfrm>
    </dsp:sp>
    <dsp:sp modelId="{1226E345-A2AE-40ED-9832-B7A50ACC227A}">
      <dsp:nvSpPr>
        <dsp:cNvPr id="0" name=""/>
        <dsp:cNvSpPr/>
      </dsp:nvSpPr>
      <dsp:spPr>
        <a:xfrm>
          <a:off x="3803514" y="460464"/>
          <a:ext cx="1506686" cy="613952"/>
        </a:xfrm>
        <a:prstGeom prst="roundRect">
          <a:avLst/>
        </a:prstGeom>
        <a:solidFill>
          <a:srgbClr val="00337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不同柜台数</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en-US" altLang="zh-CN" sz="1400" kern="1200" dirty="0" smtClean="0">
              <a:latin typeface="黑体" panose="02010609060101010101" pitchFamily="49" charset="-122"/>
              <a:ea typeface="黑体" panose="02010609060101010101" pitchFamily="49" charset="-122"/>
            </a:rPr>
            <a:t>2</a:t>
          </a:r>
          <a:r>
            <a:rPr lang="zh-CN" altLang="en-US" sz="1400" kern="1200" dirty="0" smtClean="0">
              <a:latin typeface="黑体" panose="02010609060101010101" pitchFamily="49" charset="-122"/>
              <a:ea typeface="黑体" panose="02010609060101010101" pitchFamily="49" charset="-122"/>
            </a:rPr>
            <a:t>个方案比较</a:t>
          </a:r>
          <a:endParaRPr lang="zh-CN" altLang="en-US" sz="1400" kern="1200" dirty="0">
            <a:latin typeface="黑体" panose="02010609060101010101" pitchFamily="49" charset="-122"/>
            <a:ea typeface="黑体" panose="02010609060101010101" pitchFamily="49" charset="-122"/>
          </a:endParaRPr>
        </a:p>
      </dsp:txBody>
      <dsp:txXfrm>
        <a:off x="3833485" y="490435"/>
        <a:ext cx="1446744" cy="554010"/>
      </dsp:txXfrm>
    </dsp:sp>
    <dsp:sp modelId="{58769A7E-03D4-4F8A-AE93-9B8F90E12B65}">
      <dsp:nvSpPr>
        <dsp:cNvPr id="0" name=""/>
        <dsp:cNvSpPr/>
      </dsp:nvSpPr>
      <dsp:spPr>
        <a:xfrm>
          <a:off x="5666471" y="460464"/>
          <a:ext cx="1197200"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对偶变量法</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方差缩减</a:t>
          </a:r>
          <a:endParaRPr lang="zh-CN" altLang="en-US" sz="1400" kern="1200" dirty="0">
            <a:latin typeface="黑体" panose="02010609060101010101" pitchFamily="49" charset="-122"/>
            <a:ea typeface="黑体" panose="02010609060101010101" pitchFamily="49" charset="-122"/>
          </a:endParaRPr>
        </a:p>
      </dsp:txBody>
      <dsp:txXfrm>
        <a:off x="5696442" y="490435"/>
        <a:ext cx="1137258" cy="5540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1A9075-64E0-4725-AC7C-2F541FADC58C}">
      <dsp:nvSpPr>
        <dsp:cNvPr id="0" name=""/>
        <dsp:cNvSpPr/>
      </dsp:nvSpPr>
      <dsp:spPr>
        <a:xfrm>
          <a:off x="534407" y="0"/>
          <a:ext cx="6056613" cy="153488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631351-BA33-404D-91D1-A9A1AFA8AF9F}">
      <dsp:nvSpPr>
        <dsp:cNvPr id="0" name=""/>
        <dsp:cNvSpPr/>
      </dsp:nvSpPr>
      <dsp:spPr>
        <a:xfrm>
          <a:off x="261756" y="460464"/>
          <a:ext cx="1387213"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点估计</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区间估计</a:t>
          </a:r>
          <a:endParaRPr lang="zh-CN" altLang="en-US" sz="1400" kern="1200" dirty="0">
            <a:latin typeface="黑体" panose="02010609060101010101" pitchFamily="49" charset="-122"/>
            <a:ea typeface="黑体" panose="02010609060101010101" pitchFamily="49" charset="-122"/>
          </a:endParaRPr>
        </a:p>
      </dsp:txBody>
      <dsp:txXfrm>
        <a:off x="291727" y="490435"/>
        <a:ext cx="1327271" cy="554010"/>
      </dsp:txXfrm>
    </dsp:sp>
    <dsp:sp modelId="{FADDC6A7-CABD-4782-A2A9-454A0B393BAD}">
      <dsp:nvSpPr>
        <dsp:cNvPr id="0" name=""/>
        <dsp:cNvSpPr/>
      </dsp:nvSpPr>
      <dsp:spPr>
        <a:xfrm>
          <a:off x="2005241" y="460464"/>
          <a:ext cx="1442001"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获取规定精度</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置信区间</a:t>
          </a:r>
          <a:endParaRPr lang="zh-CN" altLang="en-US" sz="1400" kern="1200" dirty="0">
            <a:latin typeface="黑体" panose="02010609060101010101" pitchFamily="49" charset="-122"/>
            <a:ea typeface="黑体" panose="02010609060101010101" pitchFamily="49" charset="-122"/>
          </a:endParaRPr>
        </a:p>
      </dsp:txBody>
      <dsp:txXfrm>
        <a:off x="2035212" y="490435"/>
        <a:ext cx="1382059" cy="554010"/>
      </dsp:txXfrm>
    </dsp:sp>
    <dsp:sp modelId="{1226E345-A2AE-40ED-9832-B7A50ACC227A}">
      <dsp:nvSpPr>
        <dsp:cNvPr id="0" name=""/>
        <dsp:cNvSpPr/>
      </dsp:nvSpPr>
      <dsp:spPr>
        <a:xfrm>
          <a:off x="3803514" y="460464"/>
          <a:ext cx="1506686" cy="613952"/>
        </a:xfrm>
        <a:prstGeom prst="roundRect">
          <a:avLst/>
        </a:prstGeom>
        <a:solidFill>
          <a:srgbClr val="80868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不同柜台数</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en-US" altLang="zh-CN" sz="1400" kern="1200" dirty="0" smtClean="0">
              <a:latin typeface="黑体" panose="02010609060101010101" pitchFamily="49" charset="-122"/>
              <a:ea typeface="黑体" panose="02010609060101010101" pitchFamily="49" charset="-122"/>
            </a:rPr>
            <a:t>2</a:t>
          </a:r>
          <a:r>
            <a:rPr lang="zh-CN" altLang="en-US" sz="1400" kern="1200" dirty="0" smtClean="0">
              <a:latin typeface="黑体" panose="02010609060101010101" pitchFamily="49" charset="-122"/>
              <a:ea typeface="黑体" panose="02010609060101010101" pitchFamily="49" charset="-122"/>
            </a:rPr>
            <a:t>个方案比较</a:t>
          </a:r>
          <a:endParaRPr lang="zh-CN" altLang="en-US" sz="1400" kern="1200" dirty="0">
            <a:latin typeface="黑体" panose="02010609060101010101" pitchFamily="49" charset="-122"/>
            <a:ea typeface="黑体" panose="02010609060101010101" pitchFamily="49" charset="-122"/>
          </a:endParaRPr>
        </a:p>
      </dsp:txBody>
      <dsp:txXfrm>
        <a:off x="3833485" y="490435"/>
        <a:ext cx="1446744" cy="554010"/>
      </dsp:txXfrm>
    </dsp:sp>
    <dsp:sp modelId="{58769A7E-03D4-4F8A-AE93-9B8F90E12B65}">
      <dsp:nvSpPr>
        <dsp:cNvPr id="0" name=""/>
        <dsp:cNvSpPr/>
      </dsp:nvSpPr>
      <dsp:spPr>
        <a:xfrm>
          <a:off x="5666471" y="460464"/>
          <a:ext cx="1197200" cy="613952"/>
        </a:xfrm>
        <a:prstGeom prst="roundRect">
          <a:avLst/>
        </a:prstGeom>
        <a:solidFill>
          <a:srgbClr val="00337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对偶变量法</a:t>
          </a:r>
          <a:endParaRPr lang="en-US" altLang="zh-CN" sz="1400" kern="1200" dirty="0" smtClean="0">
            <a:latin typeface="黑体" panose="02010609060101010101" pitchFamily="49" charset="-122"/>
            <a:ea typeface="黑体" panose="02010609060101010101" pitchFamily="49" charset="-122"/>
          </a:endParaRPr>
        </a:p>
        <a:p>
          <a:pPr lvl="0" algn="ctr" defTabSz="622300">
            <a:lnSpc>
              <a:spcPct val="90000"/>
            </a:lnSpc>
            <a:spcBef>
              <a:spcPct val="0"/>
            </a:spcBef>
            <a:spcAft>
              <a:spcPct val="35000"/>
            </a:spcAft>
          </a:pPr>
          <a:r>
            <a:rPr lang="zh-CN" altLang="en-US" sz="1400" kern="1200" dirty="0" smtClean="0">
              <a:latin typeface="黑体" panose="02010609060101010101" pitchFamily="49" charset="-122"/>
              <a:ea typeface="黑体" panose="02010609060101010101" pitchFamily="49" charset="-122"/>
            </a:rPr>
            <a:t>方差缩减</a:t>
          </a:r>
          <a:endParaRPr lang="zh-CN" altLang="en-US" sz="1400" kern="1200" dirty="0">
            <a:latin typeface="黑体" panose="02010609060101010101" pitchFamily="49" charset="-122"/>
            <a:ea typeface="黑体" panose="02010609060101010101" pitchFamily="49" charset="-122"/>
          </a:endParaRPr>
        </a:p>
      </dsp:txBody>
      <dsp:txXfrm>
        <a:off x="5696442" y="490435"/>
        <a:ext cx="1137258" cy="55401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1">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vertAlign" val="mid"/>
      <dgm:param type="horzAlign" val="ctr"/>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2">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vertAlign" val="mid"/>
      <dgm:param type="horzAlign" val="ctr"/>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3">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vertAlign" val="mid"/>
      <dgm:param type="horzAlign" val="ctr"/>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4">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vertAlign" val="mid"/>
      <dgm:param type="horzAlign" val="ctr"/>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E7B279-60CD-4353-A776-CD06E78C76EF}" type="datetimeFigureOut">
              <a:rPr lang="zh-CN" altLang="en-US" smtClean="0"/>
              <a:t>2019/2/23</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7B6E3B-8C3F-4E6E-8F22-13415975B4A7}" type="slidenum">
              <a:rPr lang="zh-CN" altLang="en-US" smtClean="0"/>
              <a:t>‹#›</a:t>
            </a:fld>
            <a:endParaRPr lang="zh-CN" altLang="en-US"/>
          </a:p>
        </p:txBody>
      </p:sp>
    </p:spTree>
    <p:extLst>
      <p:ext uri="{BB962C8B-B14F-4D97-AF65-F5344CB8AC3E}">
        <p14:creationId xmlns:p14="http://schemas.microsoft.com/office/powerpoint/2010/main" val="93331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我将从</a:t>
            </a:r>
            <a:r>
              <a:rPr kumimoji="1" lang="en-US" altLang="zh-CN" dirty="0" smtClean="0"/>
              <a:t>APSI</a:t>
            </a:r>
            <a:r>
              <a:rPr kumimoji="1" lang="zh-CN" altLang="en-US" dirty="0" smtClean="0"/>
              <a:t>四个部分来展开此次的汇报内容分享</a:t>
            </a:r>
            <a:endParaRPr kumimoji="1" lang="zh-CN" altLang="en-US" dirty="0"/>
          </a:p>
        </p:txBody>
      </p:sp>
      <p:sp>
        <p:nvSpPr>
          <p:cNvPr id="4" name="幻灯片编号占位符 3"/>
          <p:cNvSpPr>
            <a:spLocks noGrp="1"/>
          </p:cNvSpPr>
          <p:nvPr>
            <p:ph type="sldNum" sz="quarter" idx="10"/>
          </p:nvPr>
        </p:nvSpPr>
        <p:spPr/>
        <p:txBody>
          <a:bodyPr/>
          <a:lstStyle/>
          <a:p>
            <a:fld id="{BD7B6E3B-8C3F-4E6E-8F22-13415975B4A7}" type="slidenum">
              <a:rPr lang="zh-CN" altLang="en-US" smtClean="0"/>
              <a:t>1</a:t>
            </a:fld>
            <a:endParaRPr lang="zh-CN" altLang="en-US"/>
          </a:p>
        </p:txBody>
      </p:sp>
    </p:spTree>
    <p:extLst>
      <p:ext uri="{BB962C8B-B14F-4D97-AF65-F5344CB8AC3E}">
        <p14:creationId xmlns:p14="http://schemas.microsoft.com/office/powerpoint/2010/main" val="11028904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接下来就是获取规定精度的置信区间：</a:t>
            </a:r>
            <a:endParaRPr lang="en-US" altLang="zh-CN" dirty="0" smtClean="0"/>
          </a:p>
          <a:p>
            <a:endParaRPr lang="en-US" altLang="zh-CN" dirty="0" smtClean="0"/>
          </a:p>
          <a:p>
            <a:r>
              <a:rPr lang="zh-CN" altLang="en-US" dirty="0" smtClean="0"/>
              <a:t>我们规定了平均等待时间和繁忙程度两个指标的绝对精度分别为正负</a:t>
            </a:r>
            <a:r>
              <a:rPr lang="en-US" altLang="zh-CN" dirty="0" smtClean="0"/>
              <a:t>0.5</a:t>
            </a:r>
            <a:r>
              <a:rPr lang="zh-CN" altLang="en-US" dirty="0" smtClean="0"/>
              <a:t>和正负</a:t>
            </a:r>
            <a:r>
              <a:rPr lang="en-US" altLang="zh-CN" dirty="0" smtClean="0"/>
              <a:t>0.02</a:t>
            </a:r>
            <a:r>
              <a:rPr lang="zh-CN" altLang="en-US" dirty="0" smtClean="0"/>
              <a:t>，最后得出要达到这样的绝对精度需要在运行五次的基础上，分别补充运行</a:t>
            </a:r>
            <a:r>
              <a:rPr lang="en-US" altLang="zh-CN" dirty="0" smtClean="0"/>
              <a:t>46</a:t>
            </a:r>
            <a:r>
              <a:rPr lang="zh-CN" altLang="en-US" dirty="0" smtClean="0"/>
              <a:t>次和</a:t>
            </a:r>
            <a:r>
              <a:rPr lang="en-US" altLang="zh-CN" dirty="0" smtClean="0"/>
              <a:t>61</a:t>
            </a:r>
            <a:r>
              <a:rPr lang="zh-CN" altLang="en-US" dirty="0" smtClean="0"/>
              <a:t>次的结论</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7B6E3B-8C3F-4E6E-8F22-13415975B4A7}"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第三部分是</a:t>
            </a:r>
            <a:r>
              <a:rPr lang="en-US" altLang="zh-CN" dirty="0" smtClean="0"/>
              <a:t>4</a:t>
            </a:r>
            <a:r>
              <a:rPr lang="zh-CN" altLang="en-US" dirty="0" smtClean="0"/>
              <a:t>个柜台和</a:t>
            </a:r>
            <a:r>
              <a:rPr lang="en-US" altLang="zh-CN" dirty="0" smtClean="0"/>
              <a:t>5</a:t>
            </a:r>
            <a:r>
              <a:rPr lang="zh-CN" altLang="en-US" dirty="0" smtClean="0"/>
              <a:t>个柜台之间两个方案的比较，我们选取了系统的平均等待时间指标越小作为方案较优的判别标准，整个过程和计算结果由于和书上的例题和作业体比较类似，时间原因不再赘述</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7B6E3B-8C3F-4E6E-8F22-13415975B4A7}"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最后一项就是使用了对偶变量法来完成方差缩减的目标</a:t>
            </a:r>
            <a:endParaRPr lang="en-US" altLang="zh-CN" dirty="0" smtClean="0"/>
          </a:p>
          <a:p>
            <a:r>
              <a:rPr lang="zh-CN" altLang="en-US" dirty="0" smtClean="0"/>
              <a:t>计算结果如图</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7B6E3B-8C3F-4E6E-8F22-13415975B4A7}"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本次汇报的第四部分是</a:t>
            </a:r>
            <a:r>
              <a:rPr kumimoji="1" lang="en-US" altLang="zh-CN" dirty="0" err="1" smtClean="0"/>
              <a:t>innorvation</a:t>
            </a:r>
            <a:r>
              <a:rPr kumimoji="1" lang="zh-CN" altLang="en-US" dirty="0" smtClean="0"/>
              <a:t>部分，我们在这个模拟仿真系统的设计过程中主要有以下的</a:t>
            </a:r>
            <a:r>
              <a:rPr kumimoji="1" lang="en-US" altLang="zh-CN" dirty="0" smtClean="0"/>
              <a:t>new</a:t>
            </a:r>
            <a:r>
              <a:rPr kumimoji="1" lang="zh-CN" altLang="en-US" dirty="0" smtClean="0"/>
              <a:t> </a:t>
            </a:r>
            <a:r>
              <a:rPr kumimoji="1" lang="en-US" altLang="zh-CN" dirty="0" smtClean="0"/>
              <a:t>idea</a:t>
            </a:r>
            <a:r>
              <a:rPr kumimoji="1" lang="zh-CN" altLang="en-US" dirty="0" smtClean="0"/>
              <a:t>，第一个就是贯穿整个系统的函数式编程思想，这样做的好处就是功能分工更加清晰明显，也为我们后面开发</a:t>
            </a:r>
            <a:r>
              <a:rPr kumimoji="1" lang="en-US" altLang="zh-CN" dirty="0" smtClean="0"/>
              <a:t>GUI</a:t>
            </a:r>
            <a:r>
              <a:rPr kumimoji="1" lang="zh-CN" altLang="en-US" dirty="0" smtClean="0"/>
              <a:t>的时候带来不少的方便。</a:t>
            </a:r>
            <a:endParaRPr kumimoji="1" lang="en-US" altLang="zh-CN" dirty="0" smtClean="0"/>
          </a:p>
          <a:p>
            <a:endParaRPr kumimoji="1" lang="en-US" altLang="zh-CN" dirty="0" smtClean="0"/>
          </a:p>
          <a:p>
            <a:r>
              <a:rPr kumimoji="1" lang="zh-CN" altLang="en-US" dirty="0" smtClean="0"/>
              <a:t>第二部分是图形界面设计开发</a:t>
            </a:r>
            <a:r>
              <a:rPr kumimoji="1" lang="en-US" altLang="zh-CN" dirty="0" smtClean="0"/>
              <a:t>GUI</a:t>
            </a:r>
            <a:r>
              <a:rPr kumimoji="1" lang="zh-CN" altLang="en-US" dirty="0" smtClean="0"/>
              <a:t>，这样做可以是的仿真过程的输入更加便捷，也使得仿真结果的输出更加直观，第一次使用的人更容易上手</a:t>
            </a:r>
            <a:endParaRPr kumimoji="1" lang="en-US" altLang="zh-CN" dirty="0" smtClean="0"/>
          </a:p>
          <a:p>
            <a:endParaRPr kumimoji="1" lang="en-US" altLang="zh-CN" dirty="0" smtClean="0"/>
          </a:p>
          <a:p>
            <a:r>
              <a:rPr kumimoji="1" lang="zh-CN" altLang="en-US" dirty="0" smtClean="0"/>
              <a:t>第三部分是我们在加入了多种排队方式的设计用来验证我们仿真程序的稳定性，也使得我们的</a:t>
            </a:r>
            <a:r>
              <a:rPr kumimoji="1" lang="en-US" altLang="zh-CN" dirty="0" smtClean="0"/>
              <a:t>GUI</a:t>
            </a:r>
            <a:r>
              <a:rPr kumimoji="1" lang="zh-CN" altLang="en-US" dirty="0" smtClean="0"/>
              <a:t>功能更加优化</a:t>
            </a:r>
            <a:endParaRPr kumimoji="1" lang="en-US" altLang="zh-CN" dirty="0" smtClean="0"/>
          </a:p>
          <a:p>
            <a:endParaRPr kumimoji="1" lang="en-US" altLang="zh-CN" dirty="0" smtClean="0"/>
          </a:p>
          <a:p>
            <a:r>
              <a:rPr kumimoji="1" lang="zh-CN" altLang="en-US" dirty="0" smtClean="0"/>
              <a:t>第四部分就是我们保质保量的完成了所有的附加项目，从前期的程序设计</a:t>
            </a:r>
            <a:r>
              <a:rPr kumimoji="1" lang="en-US" altLang="zh-CN" dirty="0" smtClean="0"/>
              <a:t>/</a:t>
            </a:r>
            <a:r>
              <a:rPr kumimoji="1" lang="zh-CN" altLang="en-US" dirty="0" smtClean="0"/>
              <a:t>系统开发，到后面的仿真结果的检验，整个过程更加的完善，当然也巩固了课程学习的知识点</a:t>
            </a:r>
            <a:endParaRPr kumimoji="1" lang="en-US" altLang="zh-CN" dirty="0" smtClean="0"/>
          </a:p>
        </p:txBody>
      </p:sp>
      <p:sp>
        <p:nvSpPr>
          <p:cNvPr id="4" name="幻灯片编号占位符 3"/>
          <p:cNvSpPr>
            <a:spLocks noGrp="1"/>
          </p:cNvSpPr>
          <p:nvPr>
            <p:ph type="sldNum" sz="quarter" idx="10"/>
          </p:nvPr>
        </p:nvSpPr>
        <p:spPr/>
        <p:txBody>
          <a:bodyPr/>
          <a:lstStyle/>
          <a:p>
            <a:fld id="{BD7B6E3B-8C3F-4E6E-8F22-13415975B4A7}" type="slidenum">
              <a:rPr lang="zh-CN" altLang="en-US" smtClean="0"/>
              <a:t>13</a:t>
            </a:fld>
            <a:endParaRPr lang="zh-CN" altLang="en-US"/>
          </a:p>
        </p:txBody>
      </p:sp>
    </p:spTree>
    <p:extLst>
      <p:ext uri="{BB962C8B-B14F-4D97-AF65-F5344CB8AC3E}">
        <p14:creationId xmlns:p14="http://schemas.microsoft.com/office/powerpoint/2010/main" val="676566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最后就是此次实验课程的感想，我们逐渐感受到每一行代码其实都是有生命的，少一个空行都不行</a:t>
            </a:r>
            <a:endParaRPr lang="en-US" altLang="zh-CN" dirty="0" smtClean="0"/>
          </a:p>
          <a:p>
            <a:endParaRPr lang="en-US" altLang="zh-CN" dirty="0" smtClean="0"/>
          </a:p>
          <a:p>
            <a:r>
              <a:rPr lang="zh-CN" altLang="en-US" dirty="0" smtClean="0"/>
              <a:t>第二个是团队协作分工真的很重要，组织的力量是正无穷的，远大于单枪匹马</a:t>
            </a:r>
            <a:endParaRPr lang="en-US" altLang="zh-CN" dirty="0" smtClean="0"/>
          </a:p>
          <a:p>
            <a:endParaRPr lang="en-US" altLang="zh-CN" dirty="0" smtClean="0"/>
          </a:p>
          <a:p>
            <a:r>
              <a:rPr lang="zh-CN" altLang="en-US" dirty="0" smtClean="0"/>
              <a:t>第三个是终日而思不如须臾之所学，自己为了实现某个</a:t>
            </a:r>
            <a:r>
              <a:rPr lang="en-US" altLang="zh-CN" dirty="0" smtClean="0"/>
              <a:t>idea</a:t>
            </a:r>
            <a:r>
              <a:rPr lang="zh-CN" altLang="en-US" dirty="0" smtClean="0"/>
              <a:t>写了一大段代码，而别人却只用了一行代码实现了同样的想法，借鉴和阅读高质量的</a:t>
            </a:r>
            <a:r>
              <a:rPr lang="en-US" altLang="zh-CN" dirty="0" smtClean="0"/>
              <a:t>code</a:t>
            </a:r>
            <a:r>
              <a:rPr lang="zh-CN" altLang="en-US" dirty="0" smtClean="0"/>
              <a:t>真的很重要</a:t>
            </a:r>
            <a:endParaRPr lang="en-US" altLang="zh-CN" dirty="0" smtClean="0"/>
          </a:p>
          <a:p>
            <a:endParaRPr lang="en-US" altLang="zh-CN" dirty="0" smtClean="0"/>
          </a:p>
          <a:p>
            <a:r>
              <a:rPr lang="zh-CN" altLang="en-US" dirty="0" smtClean="0"/>
              <a:t>第四个是编程技术中的</a:t>
            </a:r>
            <a:r>
              <a:rPr lang="en-US" altLang="zh-CN" dirty="0" smtClean="0"/>
              <a:t>debug</a:t>
            </a:r>
            <a:r>
              <a:rPr lang="zh-CN" altLang="en-US" dirty="0" smtClean="0"/>
              <a:t>技巧和能力，相信大家也有很深的体会，</a:t>
            </a:r>
            <a:r>
              <a:rPr lang="en-US" altLang="zh-CN" dirty="0" smtClean="0"/>
              <a:t>coding</a:t>
            </a:r>
            <a:r>
              <a:rPr lang="zh-CN" altLang="en-US" dirty="0" smtClean="0"/>
              <a:t>真的是细活，慢工可以出好活，精活</a:t>
            </a:r>
            <a:endParaRPr lang="en-US" altLang="zh-CN" dirty="0" smtClean="0"/>
          </a:p>
          <a:p>
            <a:endParaRPr lang="en-US" altLang="zh-CN" dirty="0" smtClean="0"/>
          </a:p>
          <a:p>
            <a:r>
              <a:rPr lang="zh-CN" altLang="en-US" dirty="0" smtClean="0"/>
              <a:t>第五个是我们的未来需要改进的方向，就是</a:t>
            </a:r>
            <a:r>
              <a:rPr lang="en-US" altLang="zh-CN" dirty="0" err="1" smtClean="0"/>
              <a:t>Halton</a:t>
            </a:r>
            <a:r>
              <a:rPr lang="zh-CN" altLang="en-US" dirty="0" smtClean="0"/>
              <a:t>矩阵的产生算法仍然有进步的空间，向着所有列的误差均为绝对</a:t>
            </a:r>
            <a:r>
              <a:rPr lang="en-US" altLang="zh-CN" dirty="0" smtClean="0"/>
              <a:t>0</a:t>
            </a:r>
            <a:r>
              <a:rPr lang="zh-CN" altLang="en-US" dirty="0" smtClean="0"/>
              <a:t>的方向进步</a:t>
            </a:r>
            <a:endParaRPr lang="zh-CN" altLang="en-US" dirty="0"/>
          </a:p>
        </p:txBody>
      </p:sp>
      <p:sp>
        <p:nvSpPr>
          <p:cNvPr id="4" name="灯片编号占位符 3"/>
          <p:cNvSpPr>
            <a:spLocks noGrp="1"/>
          </p:cNvSpPr>
          <p:nvPr>
            <p:ph type="sldNum" sz="quarter" idx="10"/>
          </p:nvPr>
        </p:nvSpPr>
        <p:spPr/>
        <p:txBody>
          <a:bodyPr/>
          <a:lstStyle/>
          <a:p>
            <a:fld id="{BD7B6E3B-8C3F-4E6E-8F22-13415975B4A7}"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以上就是林钟雨和高华小组的</a:t>
            </a:r>
            <a:r>
              <a:rPr lang="zh-CN" altLang="en-US" sz="1200" dirty="0" smtClean="0">
                <a:solidFill>
                  <a:srgbClr val="00468E"/>
                </a:solidFill>
                <a:latin typeface="微软雅黑" panose="020B0503020204020204" pitchFamily="34" charset="-122"/>
                <a:ea typeface="微软雅黑" panose="020B0503020204020204" pitchFamily="34" charset="-122"/>
              </a:rPr>
              <a:t>超市排队系统 </a:t>
            </a:r>
            <a:r>
              <a:rPr lang="en-US" altLang="zh-CN" sz="1200" dirty="0" smtClean="0">
                <a:solidFill>
                  <a:srgbClr val="00468E"/>
                </a:solidFill>
                <a:latin typeface="微软雅黑" panose="020B0503020204020204" pitchFamily="34" charset="-122"/>
                <a:ea typeface="微软雅黑" panose="020B0503020204020204" pitchFamily="34" charset="-122"/>
              </a:rPr>
              <a:t>| </a:t>
            </a:r>
            <a:r>
              <a:rPr lang="en-US" altLang="zh-CN" sz="1200" dirty="0" smtClean="0">
                <a:solidFill>
                  <a:srgbClr val="00468E"/>
                </a:solidFill>
                <a:latin typeface="Times New Roman" panose="02020603050405020304" pitchFamily="18" charset="0"/>
                <a:ea typeface="微软雅黑" panose="020B0503020204020204" pitchFamily="34" charset="-122"/>
                <a:cs typeface="Times New Roman" panose="02020603050405020304" pitchFamily="18" charset="0"/>
              </a:rPr>
              <a:t>MATLAB </a:t>
            </a:r>
            <a:r>
              <a:rPr lang="zh-CN" altLang="en-US" sz="1200" dirty="0" smtClean="0">
                <a:solidFill>
                  <a:srgbClr val="00468E"/>
                </a:solidFill>
                <a:latin typeface="微软雅黑" panose="020B0503020204020204" pitchFamily="34" charset="-122"/>
                <a:ea typeface="微软雅黑" panose="020B0503020204020204" pitchFamily="34" charset="-122"/>
              </a:rPr>
              <a:t>仿真</a:t>
            </a:r>
            <a:r>
              <a:rPr kumimoji="1" lang="zh-CN" altLang="en-US" sz="1200" dirty="0" smtClean="0">
                <a:solidFill>
                  <a:schemeClr val="tx1"/>
                </a:solidFill>
                <a:latin typeface="+mn-lt"/>
                <a:ea typeface="+mn-ea"/>
              </a:rPr>
              <a:t>的所有基本情况，感谢大家的观看</a:t>
            </a:r>
            <a:endParaRPr kumimoji="1" lang="en-US" altLang="zh-CN" sz="1200" dirty="0" smtClean="0">
              <a:solidFill>
                <a:schemeClr val="tx1"/>
              </a:solidFill>
              <a:latin typeface="+mn-lt"/>
              <a:ea typeface="+mn-ea"/>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dirty="0" smtClean="0">
              <a:solidFill>
                <a:schemeClr val="tx1"/>
              </a:solidFill>
              <a:latin typeface="+mn-lt"/>
              <a:ea typeface="+mn-ea"/>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sz="1200" dirty="0" smtClean="0">
                <a:solidFill>
                  <a:schemeClr val="tx1"/>
                </a:solidFill>
                <a:latin typeface="+mn-lt"/>
                <a:ea typeface="+mn-ea"/>
              </a:rPr>
              <a:t>恳请老师和各位同学提出宝贵建议意见</a:t>
            </a:r>
            <a:endParaRPr lang="zh-CN" altLang="en-US" sz="1200" dirty="0" smtClean="0">
              <a:solidFill>
                <a:srgbClr val="00468E"/>
              </a:solidFill>
              <a:latin typeface="微软雅黑" panose="020B0503020204020204" pitchFamily="34" charset="-122"/>
              <a:ea typeface="微软雅黑" panose="020B0503020204020204" pitchFamily="34" charset="-122"/>
            </a:endParaRPr>
          </a:p>
        </p:txBody>
      </p:sp>
      <p:sp>
        <p:nvSpPr>
          <p:cNvPr id="4" name="幻灯片编号占位符 3"/>
          <p:cNvSpPr>
            <a:spLocks noGrp="1"/>
          </p:cNvSpPr>
          <p:nvPr>
            <p:ph type="sldNum" sz="quarter" idx="10"/>
          </p:nvPr>
        </p:nvSpPr>
        <p:spPr/>
        <p:txBody>
          <a:bodyPr/>
          <a:lstStyle/>
          <a:p>
            <a:fld id="{BD7B6E3B-8C3F-4E6E-8F22-13415975B4A7}" type="slidenum">
              <a:rPr lang="zh-CN" altLang="en-US" smtClean="0"/>
              <a:t>15</a:t>
            </a:fld>
            <a:endParaRPr lang="zh-CN" altLang="en-US"/>
          </a:p>
        </p:txBody>
      </p:sp>
    </p:spTree>
    <p:extLst>
      <p:ext uri="{BB962C8B-B14F-4D97-AF65-F5344CB8AC3E}">
        <p14:creationId xmlns:p14="http://schemas.microsoft.com/office/powerpoint/2010/main" val="829567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首先我们来看</a:t>
            </a:r>
            <a:r>
              <a:rPr kumimoji="1" lang="en-US" altLang="zh-CN" dirty="0" smtClean="0"/>
              <a:t>A</a:t>
            </a:r>
            <a:r>
              <a:rPr kumimoji="1" lang="zh-CN" altLang="en-US" dirty="0" smtClean="0"/>
              <a:t>部分，</a:t>
            </a:r>
            <a:r>
              <a:rPr kumimoji="1" lang="en-US" altLang="zh-CN" dirty="0" smtClean="0"/>
              <a:t>A</a:t>
            </a:r>
            <a:r>
              <a:rPr kumimoji="1" lang="zh-CN" altLang="en-US" dirty="0" smtClean="0"/>
              <a:t>是算法单词的缩写，这一部分第一个需要介绍的是总体的框架，我们的超市模拟仿真系统总体可以分为</a:t>
            </a:r>
            <a:r>
              <a:rPr kumimoji="1" lang="en-US" altLang="zh-CN" dirty="0" err="1" smtClean="0"/>
              <a:t>Halton</a:t>
            </a:r>
            <a:r>
              <a:rPr kumimoji="1" lang="zh-CN" altLang="en-US" dirty="0" smtClean="0"/>
              <a:t> 矩阵产生函数、主函数、事件函数和指标统计函数四个模块。其中第一个</a:t>
            </a:r>
            <a:r>
              <a:rPr kumimoji="1" lang="en-US" altLang="zh-CN" dirty="0" err="1" smtClean="0"/>
              <a:t>Halton</a:t>
            </a:r>
            <a:r>
              <a:rPr kumimoji="1" lang="zh-CN" altLang="en-US" dirty="0" smtClean="0"/>
              <a:t>矩阵产生模块，这个模块属于底层模块，中包含了两个子函数，一个函数用来控制所需要生成矩阵的行列，第二个函数用来具体的产生一列</a:t>
            </a:r>
            <a:r>
              <a:rPr kumimoji="1" lang="en-US" altLang="zh-CN" dirty="0" err="1" smtClean="0"/>
              <a:t>Halton</a:t>
            </a:r>
            <a:r>
              <a:rPr kumimoji="1" lang="zh-CN" altLang="en-US" dirty="0" smtClean="0"/>
              <a:t>随机数。这两个函数为后续的仿真提供了源动力</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接下来的主函数模块是本仿真系统的核心，主要用来接收程序的输入，调用其他模块的函数，以及记录储存模拟仿真过程的输出结果</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第三个模块和第四个模块主要是一些功能函数，分别是到达事件函数、柜台选择函数、离开事件函数，以及相应的柜台指标统计函数、系统指标统计函数、和每</a:t>
            </a:r>
            <a:r>
              <a:rPr kumimoji="1" lang="en-US" altLang="zh-CN" dirty="0" smtClean="0"/>
              <a:t>5</a:t>
            </a:r>
            <a:r>
              <a:rPr kumimoji="1" lang="zh-CN" altLang="en-US" dirty="0" smtClean="0"/>
              <a:t>分钟队长指标的统计函数</a:t>
            </a:r>
            <a:endParaRPr kumimoji="1" lang="en-US" altLang="zh-CN" dirty="0" smtClean="0"/>
          </a:p>
        </p:txBody>
      </p:sp>
      <p:sp>
        <p:nvSpPr>
          <p:cNvPr id="4" name="灯片编号占位符 3"/>
          <p:cNvSpPr>
            <a:spLocks noGrp="1"/>
          </p:cNvSpPr>
          <p:nvPr>
            <p:ph type="sldNum" sz="quarter" idx="10"/>
          </p:nvPr>
        </p:nvSpPr>
        <p:spPr/>
        <p:txBody>
          <a:bodyPr/>
          <a:lstStyle/>
          <a:p>
            <a:fld id="{BD7B6E3B-8C3F-4E6E-8F22-13415975B4A7}"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接下来主要介绍一下我们所查阅和发现的</a:t>
            </a:r>
            <a:r>
              <a:rPr kumimoji="1" lang="en-US" altLang="zh-CN" dirty="0" err="1" smtClean="0"/>
              <a:t>Halton</a:t>
            </a:r>
            <a:r>
              <a:rPr kumimoji="1" lang="zh-CN" altLang="en-US" dirty="0" smtClean="0"/>
              <a:t>随机数（以下简称</a:t>
            </a:r>
            <a:r>
              <a:rPr kumimoji="1" lang="en-US" altLang="zh-CN" dirty="0" err="1" smtClean="0"/>
              <a:t>halton</a:t>
            </a:r>
            <a:r>
              <a:rPr kumimoji="1" lang="zh-CN" altLang="en-US" dirty="0" smtClean="0"/>
              <a:t>）的产生算法：</a:t>
            </a:r>
            <a:endParaRPr kumimoji="1" lang="en-US" altLang="zh-CN" dirty="0" smtClean="0"/>
          </a:p>
          <a:p>
            <a:endParaRPr kumimoji="1" lang="en-US" altLang="zh-CN" dirty="0" smtClean="0"/>
          </a:p>
          <a:p>
            <a:r>
              <a:rPr kumimoji="1" lang="zh-CN" altLang="en-US" dirty="0" smtClean="0"/>
              <a:t>我们主要用三个循环的完成了</a:t>
            </a:r>
            <a:r>
              <a:rPr kumimoji="1" lang="en-US" altLang="zh-CN" dirty="0" err="1" smtClean="0"/>
              <a:t>Halton</a:t>
            </a:r>
            <a:r>
              <a:rPr kumimoji="1" lang="zh-CN" altLang="en-US" dirty="0" smtClean="0"/>
              <a:t> </a:t>
            </a:r>
            <a:r>
              <a:rPr kumimoji="1" lang="en-US" altLang="zh-CN" dirty="0" smtClean="0"/>
              <a:t>draws</a:t>
            </a:r>
            <a:r>
              <a:rPr kumimoji="1" lang="zh-CN" altLang="en-US" dirty="0" smtClean="0"/>
              <a:t> 的产生，第一层循环是用来产生每一列随机数的种子，即一个质数，质数的个数为需要的</a:t>
            </a:r>
            <a:r>
              <a:rPr kumimoji="1" lang="en-US" altLang="zh-CN" dirty="0" err="1" smtClean="0"/>
              <a:t>halton</a:t>
            </a:r>
            <a:r>
              <a:rPr kumimoji="1" lang="zh-CN" altLang="en-US" dirty="0" smtClean="0"/>
              <a:t> 矩阵的列数</a:t>
            </a:r>
            <a:endParaRPr kumimoji="1" lang="en-US" altLang="zh-CN" dirty="0" smtClean="0"/>
          </a:p>
          <a:p>
            <a:endParaRPr kumimoji="1" lang="en-US" altLang="zh-CN" dirty="0" smtClean="0"/>
          </a:p>
          <a:p>
            <a:r>
              <a:rPr kumimoji="1" lang="zh-CN" altLang="en-US" dirty="0" smtClean="0"/>
              <a:t>第二层循环用来记录当前列的</a:t>
            </a:r>
            <a:r>
              <a:rPr kumimoji="1" lang="en-US" altLang="zh-CN" dirty="0" err="1" smtClean="0"/>
              <a:t>Halton</a:t>
            </a:r>
            <a:r>
              <a:rPr kumimoji="1" lang="zh-CN" altLang="en-US" dirty="0" smtClean="0"/>
              <a:t> 产生行数，并且这一层循环每一次都需要初始化三个中间迭代变量，分别是当前行数</a:t>
            </a:r>
            <a:r>
              <a:rPr kumimoji="1" lang="en-US" altLang="zh-CN" dirty="0" smtClean="0"/>
              <a:t>index</a:t>
            </a:r>
            <a:r>
              <a:rPr kumimoji="1" lang="zh-CN" altLang="en-US" dirty="0" smtClean="0"/>
              <a:t>，种子的倒数</a:t>
            </a:r>
            <a:r>
              <a:rPr kumimoji="1" lang="en-US" altLang="zh-CN" dirty="0" smtClean="0"/>
              <a:t>temp</a:t>
            </a:r>
            <a:r>
              <a:rPr kumimoji="1" lang="zh-CN" altLang="en-US" dirty="0" smtClean="0"/>
              <a:t>，还有一个我们需要最后产生的随机数</a:t>
            </a:r>
            <a:r>
              <a:rPr kumimoji="1" lang="en-US" altLang="zh-CN" dirty="0" smtClean="0"/>
              <a:t>flag</a:t>
            </a:r>
          </a:p>
          <a:p>
            <a:endParaRPr kumimoji="1" lang="en-US" altLang="zh-CN" dirty="0" smtClean="0"/>
          </a:p>
          <a:p>
            <a:r>
              <a:rPr kumimoji="1" lang="zh-CN" altLang="en-US" dirty="0" smtClean="0"/>
              <a:t>第三层是产生当前行随机数的核心，我们来看一下主要算法的伪代码：就是在当前行的记录值</a:t>
            </a:r>
            <a:r>
              <a:rPr kumimoji="1" lang="en-US" altLang="zh-CN" dirty="0" smtClean="0"/>
              <a:t>index&gt;0</a:t>
            </a:r>
            <a:r>
              <a:rPr kumimoji="1" lang="zh-CN" altLang="en-US" dirty="0" smtClean="0"/>
              <a:t>的条件下，做以下的三个操作</a:t>
            </a:r>
            <a:endParaRPr kumimoji="1" lang="en-US" altLang="zh-CN" dirty="0" smtClean="0"/>
          </a:p>
          <a:p>
            <a:r>
              <a:rPr kumimoji="1" lang="zh-CN" altLang="en-US" dirty="0" smtClean="0"/>
              <a:t>记录值</a:t>
            </a:r>
            <a:r>
              <a:rPr kumimoji="1" lang="en-US" altLang="zh-CN" dirty="0" smtClean="0"/>
              <a:t>flag+</a:t>
            </a:r>
            <a:r>
              <a:rPr kumimoji="1" lang="zh-CN" altLang="en-US" dirty="0" smtClean="0"/>
              <a:t>质数的倒数乘以当前行</a:t>
            </a:r>
            <a:r>
              <a:rPr kumimoji="1" lang="en-US" altLang="zh-CN" dirty="0" smtClean="0"/>
              <a:t>index</a:t>
            </a:r>
            <a:r>
              <a:rPr kumimoji="1" lang="zh-CN" altLang="en-US" dirty="0" smtClean="0"/>
              <a:t>与种子的取余操作，更新</a:t>
            </a:r>
            <a:r>
              <a:rPr kumimoji="1" lang="en-US" altLang="zh-CN" dirty="0" smtClean="0"/>
              <a:t>index</a:t>
            </a:r>
            <a:r>
              <a:rPr kumimoji="1" lang="zh-CN" altLang="en-US" dirty="0" smtClean="0"/>
              <a:t>，更新</a:t>
            </a:r>
            <a:r>
              <a:rPr kumimoji="1" lang="en-US" altLang="zh-CN" dirty="0" smtClean="0"/>
              <a:t>temp</a:t>
            </a:r>
          </a:p>
          <a:p>
            <a:r>
              <a:rPr kumimoji="1" lang="zh-CN" altLang="en-US" dirty="0" smtClean="0"/>
              <a:t>当本层的循环结束后，就会产生一列下的具体某一行的一个</a:t>
            </a:r>
            <a:r>
              <a:rPr kumimoji="1" lang="en-US" altLang="zh-CN" dirty="0" err="1" smtClean="0"/>
              <a:t>Halton</a:t>
            </a:r>
            <a:r>
              <a:rPr kumimoji="1" lang="zh-CN" altLang="en-US" dirty="0" smtClean="0"/>
              <a:t>随机数</a:t>
            </a:r>
            <a:endParaRPr kumimoji="1" lang="en-US" altLang="zh-CN" dirty="0" smtClean="0"/>
          </a:p>
          <a:p>
            <a:endParaRPr kumimoji="1" lang="en-US" altLang="zh-CN" dirty="0" smtClean="0"/>
          </a:p>
          <a:p>
            <a:r>
              <a:rPr kumimoji="1" lang="zh-CN" altLang="en-US" dirty="0" smtClean="0"/>
              <a:t>最后就是检验自己产生的</a:t>
            </a:r>
            <a:r>
              <a:rPr kumimoji="1" lang="en-US" altLang="zh-CN" dirty="0" err="1" smtClean="0"/>
              <a:t>Halton</a:t>
            </a:r>
            <a:r>
              <a:rPr kumimoji="1" lang="zh-CN" altLang="en-US" dirty="0" smtClean="0"/>
              <a:t>与老师所给的随机数之间的差异，这里简单的用一行代码来进行检验，就是用自己的</a:t>
            </a:r>
            <a:r>
              <a:rPr kumimoji="1" lang="en-US" altLang="zh-CN" dirty="0" err="1" smtClean="0"/>
              <a:t>Halton</a:t>
            </a:r>
            <a:r>
              <a:rPr kumimoji="1" lang="zh-CN" altLang="en-US" dirty="0" smtClean="0"/>
              <a:t> 的前五列减去老师的</a:t>
            </a:r>
            <a:r>
              <a:rPr kumimoji="1" lang="en-US" altLang="zh-CN" dirty="0" err="1" smtClean="0"/>
              <a:t>Halton</a:t>
            </a:r>
            <a:r>
              <a:rPr kumimoji="1" lang="zh-CN" altLang="en-US" dirty="0" smtClean="0"/>
              <a:t>的前五列，将差的每一列的最大值取出来，看看具体差了多少</a:t>
            </a:r>
            <a:r>
              <a:rPr kumimoji="1" lang="en-US" altLang="zh-CN" dirty="0" smtClean="0"/>
              <a:t>,</a:t>
            </a:r>
            <a:r>
              <a:rPr kumimoji="1" lang="zh-CN" altLang="en-US" dirty="0" smtClean="0"/>
              <a:t>具体的输出结果如下</a:t>
            </a:r>
            <a:endParaRPr kumimoji="1" lang="en-US" altLang="zh-CN" dirty="0" smtClean="0"/>
          </a:p>
          <a:p>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D7B6E3B-8C3F-4E6E-8F22-13415975B4A7}" type="slidenum">
              <a:rPr lang="zh-CN" altLang="en-US" smtClean="0"/>
              <a:t>3</a:t>
            </a:fld>
            <a:endParaRPr lang="zh-CN" altLang="en-US"/>
          </a:p>
        </p:txBody>
      </p:sp>
    </p:spTree>
    <p:extLst>
      <p:ext uri="{BB962C8B-B14F-4D97-AF65-F5344CB8AC3E}">
        <p14:creationId xmlns:p14="http://schemas.microsoft.com/office/powerpoint/2010/main" val="644657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这里给出了我们自己的</a:t>
            </a:r>
            <a:r>
              <a:rPr kumimoji="1" lang="en-US" altLang="zh-CN" dirty="0" err="1" smtClean="0"/>
              <a:t>Halton</a:t>
            </a:r>
            <a:r>
              <a:rPr kumimoji="1" lang="zh-CN" altLang="en-US" dirty="0" smtClean="0"/>
              <a:t>和老师的</a:t>
            </a:r>
            <a:r>
              <a:rPr kumimoji="1" lang="en-US" altLang="zh-CN" dirty="0" err="1" smtClean="0"/>
              <a:t>Halton</a:t>
            </a:r>
            <a:r>
              <a:rPr kumimoji="1" lang="zh-CN" altLang="en-US" dirty="0" smtClean="0"/>
              <a:t>的对比图</a:t>
            </a:r>
            <a:endParaRPr kumimoji="1" lang="en-US" altLang="zh-CN" dirty="0" smtClean="0"/>
          </a:p>
          <a:p>
            <a:endParaRPr kumimoji="1" lang="en-US" altLang="zh-CN" dirty="0" smtClean="0"/>
          </a:p>
          <a:p>
            <a:r>
              <a:rPr kumimoji="1" lang="zh-CN" altLang="en-US" dirty="0" smtClean="0"/>
              <a:t>直观上来看，两者几乎完全一样</a:t>
            </a:r>
            <a:endParaRPr kumimoji="1" lang="en-US" altLang="zh-CN" dirty="0" smtClean="0"/>
          </a:p>
          <a:p>
            <a:endParaRPr kumimoji="1" lang="en-US" altLang="zh-CN" dirty="0" smtClean="0"/>
          </a:p>
          <a:p>
            <a:r>
              <a:rPr kumimoji="1" lang="zh-CN" altLang="en-US" dirty="0" smtClean="0"/>
              <a:t>以及上面一行的代码的输出结果如下图所示，可以看出第一列结果最好，误差为</a:t>
            </a:r>
            <a:r>
              <a:rPr kumimoji="1" lang="en-US" altLang="zh-CN" dirty="0" smtClean="0"/>
              <a:t>0</a:t>
            </a:r>
            <a:r>
              <a:rPr kumimoji="1" lang="zh-CN" altLang="en-US" dirty="0" smtClean="0"/>
              <a:t>，其他列都存在</a:t>
            </a:r>
            <a:r>
              <a:rPr kumimoji="1" lang="en-US" altLang="zh-CN" dirty="0" smtClean="0"/>
              <a:t>10</a:t>
            </a:r>
            <a:r>
              <a:rPr kumimoji="1" lang="zh-CN" altLang="en-US" dirty="0" smtClean="0"/>
              <a:t>的负</a:t>
            </a:r>
            <a:r>
              <a:rPr kumimoji="1" lang="en-US" altLang="zh-CN" dirty="0" smtClean="0"/>
              <a:t>10</a:t>
            </a:r>
            <a:r>
              <a:rPr kumimoji="1" lang="zh-CN" altLang="en-US" dirty="0" smtClean="0"/>
              <a:t>次方数量级的误差，总体来看，结果可以接受</a:t>
            </a:r>
            <a:endParaRPr kumimoji="1" lang="zh-CN" altLang="en-US" dirty="0"/>
          </a:p>
        </p:txBody>
      </p:sp>
      <p:sp>
        <p:nvSpPr>
          <p:cNvPr id="4" name="幻灯片编号占位符 3"/>
          <p:cNvSpPr>
            <a:spLocks noGrp="1"/>
          </p:cNvSpPr>
          <p:nvPr>
            <p:ph type="sldNum" sz="quarter" idx="10"/>
          </p:nvPr>
        </p:nvSpPr>
        <p:spPr/>
        <p:txBody>
          <a:bodyPr/>
          <a:lstStyle/>
          <a:p>
            <a:fld id="{BD7B6E3B-8C3F-4E6E-8F22-13415975B4A7}" type="slidenum">
              <a:rPr lang="zh-CN" altLang="en-US" smtClean="0"/>
              <a:t>4</a:t>
            </a:fld>
            <a:endParaRPr lang="zh-CN" altLang="en-US"/>
          </a:p>
        </p:txBody>
      </p:sp>
    </p:spTree>
    <p:extLst>
      <p:ext uri="{BB962C8B-B14F-4D97-AF65-F5344CB8AC3E}">
        <p14:creationId xmlns:p14="http://schemas.microsoft.com/office/powerpoint/2010/main" val="14176024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在算法程序设计部分，还需要介绍的就是我们的</a:t>
            </a:r>
            <a:r>
              <a:rPr kumimoji="1" lang="en-US" altLang="zh-CN" dirty="0" smtClean="0"/>
              <a:t>5</a:t>
            </a:r>
            <a:r>
              <a:rPr kumimoji="1" lang="zh-CN" altLang="en-US" dirty="0" smtClean="0"/>
              <a:t>分钟队长指标统计函数的设计</a:t>
            </a:r>
            <a:endParaRPr kumimoji="1" lang="en-US" altLang="zh-CN" dirty="0" smtClean="0"/>
          </a:p>
          <a:p>
            <a:endParaRPr kumimoji="1" lang="en-US" altLang="zh-CN" dirty="0" smtClean="0"/>
          </a:p>
          <a:p>
            <a:r>
              <a:rPr kumimoji="1" lang="zh-CN" altLang="en-US" dirty="0" smtClean="0"/>
              <a:t>我们知道，老师所给的</a:t>
            </a:r>
            <a:r>
              <a:rPr kumimoji="1" lang="en-US" altLang="zh-CN" dirty="0" smtClean="0"/>
              <a:t>code</a:t>
            </a:r>
            <a:r>
              <a:rPr kumimoji="1" lang="zh-CN" altLang="en-US" dirty="0" smtClean="0"/>
              <a:t>框架是用了</a:t>
            </a:r>
            <a:r>
              <a:rPr kumimoji="1" lang="en-US" altLang="zh-CN" dirty="0" err="1" smtClean="0"/>
              <a:t>struct</a:t>
            </a:r>
            <a:r>
              <a:rPr kumimoji="1" lang="zh-CN" altLang="en-US" dirty="0" smtClean="0"/>
              <a:t>的数据类型，我们借鉴基于老师的框架，开发出的仿真系统最后输出的</a:t>
            </a:r>
            <a:r>
              <a:rPr kumimoji="1" lang="en-US" altLang="zh-CN" dirty="0" err="1" smtClean="0"/>
              <a:t>Gui</a:t>
            </a:r>
            <a:r>
              <a:rPr kumimoji="1" lang="zh-CN" altLang="en-US" dirty="0" smtClean="0"/>
              <a:t> </a:t>
            </a:r>
            <a:r>
              <a:rPr kumimoji="1" lang="en-US" altLang="zh-CN" dirty="0" err="1" smtClean="0"/>
              <a:t>Struct</a:t>
            </a:r>
            <a:r>
              <a:rPr kumimoji="1" lang="zh-CN" altLang="en-US" dirty="0" smtClean="0"/>
              <a:t>的数据结构如图所示，他包括了队长统计矩阵，服务台繁忙与否记录矩阵，顾客编号向量，服务时间向量，开始服务时间向量，离开事件记录向量，逗留时间记录向量以及排队时间向量等</a:t>
            </a:r>
            <a:r>
              <a:rPr kumimoji="1" lang="en-US" altLang="zh-CN" dirty="0" smtClean="0"/>
              <a:t>8</a:t>
            </a:r>
            <a:r>
              <a:rPr kumimoji="1" lang="zh-CN" altLang="en-US" dirty="0" smtClean="0"/>
              <a:t>个字段</a:t>
            </a:r>
            <a:endParaRPr kumimoji="1" lang="zh-CN" altLang="en-US" dirty="0"/>
          </a:p>
        </p:txBody>
      </p:sp>
      <p:sp>
        <p:nvSpPr>
          <p:cNvPr id="4" name="幻灯片编号占位符 3"/>
          <p:cNvSpPr>
            <a:spLocks noGrp="1"/>
          </p:cNvSpPr>
          <p:nvPr>
            <p:ph type="sldNum" sz="quarter" idx="10"/>
          </p:nvPr>
        </p:nvSpPr>
        <p:spPr/>
        <p:txBody>
          <a:bodyPr/>
          <a:lstStyle/>
          <a:p>
            <a:fld id="{BD7B6E3B-8C3F-4E6E-8F22-13415975B4A7}" type="slidenum">
              <a:rPr lang="zh-CN" altLang="en-US" smtClean="0"/>
              <a:t>5</a:t>
            </a:fld>
            <a:endParaRPr lang="zh-CN" altLang="en-US"/>
          </a:p>
        </p:txBody>
      </p:sp>
    </p:spTree>
    <p:extLst>
      <p:ext uri="{BB962C8B-B14F-4D97-AF65-F5344CB8AC3E}">
        <p14:creationId xmlns:p14="http://schemas.microsoft.com/office/powerpoint/2010/main" val="16329419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第一层循环产生的</a:t>
            </a:r>
            <a:r>
              <a:rPr kumimoji="1" lang="en-US" altLang="zh-CN" dirty="0" smtClean="0"/>
              <a:t>5</a:t>
            </a:r>
            <a:r>
              <a:rPr kumimoji="1" lang="zh-CN" altLang="en-US" dirty="0" smtClean="0"/>
              <a:t>的倍数的时间节点，这里以</a:t>
            </a:r>
            <a:r>
              <a:rPr kumimoji="1" lang="en-US" altLang="zh-CN" dirty="0" err="1" smtClean="0"/>
              <a:t>i</a:t>
            </a:r>
            <a:r>
              <a:rPr kumimoji="1" lang="en-US" altLang="zh-CN" dirty="0" smtClean="0"/>
              <a:t>=3</a:t>
            </a:r>
            <a:r>
              <a:rPr kumimoji="1" lang="zh-CN" altLang="en-US" dirty="0" smtClean="0"/>
              <a:t>，即</a:t>
            </a:r>
            <a:r>
              <a:rPr kumimoji="1" lang="en-US" altLang="zh-CN" dirty="0" smtClean="0"/>
              <a:t>5i=15min</a:t>
            </a:r>
            <a:r>
              <a:rPr kumimoji="1" lang="zh-CN" altLang="en-US" dirty="0" smtClean="0"/>
              <a:t>时刻为例说明算法的操作过程，第二层循环是具体的</a:t>
            </a:r>
            <a:r>
              <a:rPr kumimoji="1" lang="en-US" altLang="zh-CN" dirty="0" smtClean="0"/>
              <a:t>A</a:t>
            </a:r>
            <a:r>
              <a:rPr kumimoji="1" lang="zh-CN" altLang="en-US" dirty="0" smtClean="0"/>
              <a:t>柜台的服务顾客的遍历，如果第</a:t>
            </a:r>
            <a:r>
              <a:rPr kumimoji="1" lang="en-US" altLang="zh-CN" dirty="0" smtClean="0"/>
              <a:t>66</a:t>
            </a:r>
            <a:r>
              <a:rPr kumimoji="1" lang="zh-CN" altLang="en-US" dirty="0" smtClean="0"/>
              <a:t>个顾客的到达柜台的时刻是大于</a:t>
            </a:r>
            <a:r>
              <a:rPr kumimoji="1" lang="en-US" altLang="zh-CN" dirty="0" smtClean="0"/>
              <a:t>15min</a:t>
            </a:r>
            <a:r>
              <a:rPr kumimoji="1" lang="zh-CN" altLang="en-US" dirty="0" smtClean="0"/>
              <a:t>的，即</a:t>
            </a:r>
            <a:r>
              <a:rPr kumimoji="1" lang="en-US" altLang="zh-CN" dirty="0" smtClean="0"/>
              <a:t>15min</a:t>
            </a:r>
            <a:r>
              <a:rPr kumimoji="1" lang="zh-CN" altLang="en-US" dirty="0" smtClean="0"/>
              <a:t>时刻插入到了第</a:t>
            </a:r>
            <a:r>
              <a:rPr kumimoji="1" lang="en-US" altLang="zh-CN" dirty="0" smtClean="0"/>
              <a:t>66</a:t>
            </a:r>
            <a:r>
              <a:rPr kumimoji="1" lang="zh-CN" altLang="en-US" dirty="0" smtClean="0"/>
              <a:t>个顾客到达柜台时刻的前面，就在第三次层循环里面便利前</a:t>
            </a:r>
            <a:r>
              <a:rPr kumimoji="1" lang="en-US" altLang="zh-CN" dirty="0" smtClean="0"/>
              <a:t>65</a:t>
            </a:r>
            <a:r>
              <a:rPr kumimoji="1" lang="zh-CN" altLang="en-US" dirty="0" smtClean="0"/>
              <a:t>个顾客的离开时间，每遇见一个大于</a:t>
            </a:r>
            <a:r>
              <a:rPr kumimoji="1" lang="en-US" altLang="zh-CN" dirty="0" smtClean="0"/>
              <a:t>15min</a:t>
            </a:r>
            <a:r>
              <a:rPr kumimoji="1" lang="zh-CN" altLang="en-US" dirty="0" smtClean="0"/>
              <a:t>的，就给队长加一</a:t>
            </a:r>
            <a:endParaRPr kumimoji="1" lang="en-US" altLang="zh-CN" dirty="0" smtClean="0"/>
          </a:p>
          <a:p>
            <a:endParaRPr kumimoji="1" lang="en-US" altLang="zh-CN" dirty="0" smtClean="0"/>
          </a:p>
          <a:p>
            <a:r>
              <a:rPr kumimoji="1" lang="zh-CN" altLang="en-US" dirty="0" smtClean="0"/>
              <a:t>如果在第二层循环里面的第</a:t>
            </a:r>
            <a:r>
              <a:rPr kumimoji="1" lang="en-US" altLang="zh-CN" dirty="0" smtClean="0"/>
              <a:t>66</a:t>
            </a:r>
            <a:r>
              <a:rPr kumimoji="1" lang="zh-CN" altLang="en-US" dirty="0" smtClean="0"/>
              <a:t>个顾客的到达柜台的时刻正好是等于</a:t>
            </a:r>
            <a:r>
              <a:rPr kumimoji="1" lang="en-US" altLang="zh-CN" dirty="0" smtClean="0"/>
              <a:t>15min</a:t>
            </a:r>
            <a:r>
              <a:rPr kumimoji="1" lang="zh-CN" altLang="en-US" dirty="0" smtClean="0"/>
              <a:t>的（虽然概率特别小）理论上这个顾客也可以算作是排队人数</a:t>
            </a:r>
            <a:endParaRPr kumimoji="1" lang="en-US" altLang="zh-CN" dirty="0" smtClean="0"/>
          </a:p>
          <a:p>
            <a:endParaRPr kumimoji="1" lang="en-US" altLang="zh-CN" dirty="0" smtClean="0"/>
          </a:p>
          <a:p>
            <a:endParaRPr kumimoji="1" lang="en-US" altLang="zh-CN" dirty="0" smtClean="0"/>
          </a:p>
          <a:p>
            <a:r>
              <a:rPr kumimoji="1" lang="zh-CN" altLang="en-US" dirty="0" smtClean="0"/>
              <a:t>在第二层循环之外，第一层循环内部，还有一种情况就是</a:t>
            </a:r>
            <a:r>
              <a:rPr kumimoji="1" lang="en-US" altLang="zh-CN" dirty="0" smtClean="0"/>
              <a:t>A</a:t>
            </a:r>
            <a:r>
              <a:rPr kumimoji="1" lang="zh-CN" altLang="en-US" dirty="0" smtClean="0"/>
              <a:t>柜台所有的顾客到达柜台的时刻都要小于</a:t>
            </a:r>
            <a:r>
              <a:rPr kumimoji="1" lang="en-US" altLang="zh-CN" dirty="0" smtClean="0"/>
              <a:t>5</a:t>
            </a:r>
            <a:r>
              <a:rPr kumimoji="1" lang="zh-CN" altLang="en-US" dirty="0" smtClean="0"/>
              <a:t>的倍数的时刻，比如小雨</a:t>
            </a:r>
            <a:r>
              <a:rPr kumimoji="1" lang="en-US" altLang="zh-CN" dirty="0" smtClean="0"/>
              <a:t>180</a:t>
            </a:r>
            <a:r>
              <a:rPr kumimoji="1" lang="zh-CN" altLang="en-US" dirty="0" smtClean="0"/>
              <a:t>分钟，这时由于第二层循环的</a:t>
            </a:r>
            <a:r>
              <a:rPr kumimoji="1" lang="en-US" altLang="zh-CN" dirty="0" smtClean="0"/>
              <a:t>if</a:t>
            </a:r>
            <a:r>
              <a:rPr kumimoji="1" lang="zh-CN" altLang="en-US" dirty="0" smtClean="0"/>
              <a:t>条件配不上用场，我们就给他单独计算，原理也和上面一样</a:t>
            </a:r>
            <a:endParaRPr kumimoji="1" lang="en-US" altLang="zh-CN" dirty="0" smtClean="0"/>
          </a:p>
          <a:p>
            <a:endParaRPr kumimoji="1" lang="en-US" altLang="zh-CN" dirty="0" smtClean="0"/>
          </a:p>
          <a:p>
            <a:endParaRPr kumimoji="1" lang="en-US" altLang="zh-CN" dirty="0" smtClean="0"/>
          </a:p>
          <a:p>
            <a:r>
              <a:rPr kumimoji="1" lang="zh-CN" altLang="en-US" dirty="0" smtClean="0"/>
              <a:t>最后就是要剔除一个正在服务的顾客，不算做为排队队长</a:t>
            </a:r>
            <a:endParaRPr kumimoji="1" lang="en-US" altLang="zh-CN" dirty="0" smtClean="0"/>
          </a:p>
        </p:txBody>
      </p:sp>
      <p:sp>
        <p:nvSpPr>
          <p:cNvPr id="4" name="幻灯片编号占位符 3"/>
          <p:cNvSpPr>
            <a:spLocks noGrp="1"/>
          </p:cNvSpPr>
          <p:nvPr>
            <p:ph type="sldNum" sz="quarter" idx="10"/>
          </p:nvPr>
        </p:nvSpPr>
        <p:spPr/>
        <p:txBody>
          <a:bodyPr/>
          <a:lstStyle/>
          <a:p>
            <a:fld id="{BD7B6E3B-8C3F-4E6E-8F22-13415975B4A7}" type="slidenum">
              <a:rPr lang="zh-CN" altLang="en-US" smtClean="0"/>
              <a:t>6</a:t>
            </a:fld>
            <a:endParaRPr lang="zh-CN" altLang="en-US"/>
          </a:p>
        </p:txBody>
      </p:sp>
    </p:spTree>
    <p:extLst>
      <p:ext uri="{BB962C8B-B14F-4D97-AF65-F5344CB8AC3E}">
        <p14:creationId xmlns:p14="http://schemas.microsoft.com/office/powerpoint/2010/main" val="1428871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第二部分就是仿真过程中遇到的</a:t>
            </a:r>
            <a:r>
              <a:rPr lang="en-US" altLang="zh-CN" dirty="0" smtClean="0"/>
              <a:t>problem</a:t>
            </a:r>
            <a:r>
              <a:rPr lang="zh-CN" altLang="en-US" dirty="0" smtClean="0"/>
              <a:t>部分。</a:t>
            </a:r>
            <a:endParaRPr lang="en-US" altLang="zh-CN" dirty="0" smtClean="0"/>
          </a:p>
          <a:p>
            <a:endParaRPr lang="en-US" altLang="zh-CN" dirty="0" smtClean="0"/>
          </a:p>
          <a:p>
            <a:r>
              <a:rPr lang="zh-CN" altLang="en-US" dirty="0" smtClean="0"/>
              <a:t>这一部分主要可以从思想和技术两方面来说明，思想方面的问题主要是由于整个仿真系统的设计全部为函数式编程，所以中间变量无法输出，为</a:t>
            </a:r>
            <a:r>
              <a:rPr lang="en-US" altLang="zh-CN" dirty="0" smtClean="0"/>
              <a:t>debug</a:t>
            </a:r>
            <a:r>
              <a:rPr lang="zh-CN" altLang="en-US" dirty="0" smtClean="0"/>
              <a:t>带来了困难，由此我们主要使用了两个解决方案：一个是常用的打断点方法，一个是我们专门编写了一个测试的主程序，用来输出中间变量，来检验程序正确性</a:t>
            </a:r>
            <a:endParaRPr lang="en-US" altLang="zh-CN" dirty="0" smtClean="0"/>
          </a:p>
          <a:p>
            <a:endParaRPr lang="en-US" altLang="zh-CN" dirty="0" smtClean="0"/>
          </a:p>
          <a:p>
            <a:r>
              <a:rPr lang="zh-CN" altLang="en-US" dirty="0" smtClean="0"/>
              <a:t>第二个就是无法得知自己仿真系统的正确性和稳定性，我们同样也是采用了两个解决方案：一个是大家常用的手工验算前十名顾客的各个事件时间是否符合逻辑实际，另一个则是我们设计了三套排队规则，观察不同排队规则下的程序输出，来检查仿真系统的俄稳定性</a:t>
            </a:r>
            <a:endParaRPr lang="en-US" altLang="zh-CN" dirty="0" smtClean="0"/>
          </a:p>
          <a:p>
            <a:endParaRPr lang="en-US" altLang="zh-CN" dirty="0" smtClean="0"/>
          </a:p>
          <a:p>
            <a:r>
              <a:rPr lang="zh-CN" altLang="en-US" dirty="0" smtClean="0"/>
              <a:t>在讲技术问题之前，我们先来介绍一下我们基于自己的仿真系统所开发的一个</a:t>
            </a:r>
            <a:r>
              <a:rPr lang="en-US" altLang="zh-CN" dirty="0" smtClean="0"/>
              <a:t>GUI</a:t>
            </a:r>
            <a:r>
              <a:rPr lang="zh-CN" altLang="en-US" dirty="0" smtClean="0"/>
              <a:t>图形界面数据可视化的小</a:t>
            </a:r>
            <a:r>
              <a:rPr lang="en-US" altLang="zh-CN" dirty="0" smtClean="0"/>
              <a:t>demo</a:t>
            </a:r>
            <a:r>
              <a:rPr lang="zh-CN" altLang="en-US" dirty="0" smtClean="0"/>
              <a:t>，他的一个生命周期大概是：下面的四个步骤，在各个函数的基本功能完善的基础上，如果主函数能够输出所需要的数据中指标的话，我们来测试一下这些输出结果是否稳定，以及是否正确，在此基础上开发</a:t>
            </a:r>
            <a:r>
              <a:rPr lang="en-US" altLang="zh-CN" dirty="0" smtClean="0"/>
              <a:t>GUI</a:t>
            </a:r>
            <a:r>
              <a:rPr lang="zh-CN" altLang="en-US" dirty="0" smtClean="0"/>
              <a:t>，基于</a:t>
            </a:r>
            <a:r>
              <a:rPr lang="en-US" altLang="zh-CN" dirty="0" smtClean="0"/>
              <a:t>GUI</a:t>
            </a:r>
            <a:r>
              <a:rPr lang="zh-CN" altLang="en-US" dirty="0" smtClean="0"/>
              <a:t>设计的新需求，我们在再反向溯洄修改各个功能函数。</a:t>
            </a:r>
            <a:endParaRPr lang="en-US" altLang="zh-CN" dirty="0" smtClean="0"/>
          </a:p>
          <a:p>
            <a:endParaRPr lang="en-US" altLang="zh-CN" dirty="0" smtClean="0"/>
          </a:p>
          <a:p>
            <a:r>
              <a:rPr lang="zh-CN" altLang="en-US" dirty="0" smtClean="0"/>
              <a:t>在这整个生命周期中，主要遇到了两个比较大的技术问题：</a:t>
            </a:r>
            <a:endParaRPr lang="en-US" altLang="zh-CN" dirty="0" smtClean="0"/>
          </a:p>
          <a:p>
            <a:endParaRPr lang="en-US" altLang="zh-CN" dirty="0" smtClean="0"/>
          </a:p>
          <a:p>
            <a:r>
              <a:rPr lang="zh-CN" altLang="en-US" dirty="0" smtClean="0"/>
              <a:t>一个是多个函数之间公用参数的传递问题，我们根据函数的类型，分别提供合适的方案，如果参数是后端的公共参数的话，使用各个相关函数输出的方法来完成公用，如果参数是前端的公共参数的话，我们使用了全局变量</a:t>
            </a:r>
            <a:r>
              <a:rPr lang="en-US" altLang="zh-CN" dirty="0" smtClean="0"/>
              <a:t>global</a:t>
            </a:r>
            <a:r>
              <a:rPr lang="zh-CN" altLang="en-US" dirty="0" smtClean="0"/>
              <a:t>的方法，来达到参数公用的目的</a:t>
            </a:r>
            <a:endParaRPr lang="en-US" altLang="zh-CN" dirty="0" smtClean="0"/>
          </a:p>
          <a:p>
            <a:endParaRPr lang="en-US" altLang="zh-CN" dirty="0" smtClean="0"/>
          </a:p>
          <a:p>
            <a:r>
              <a:rPr lang="zh-CN" altLang="en-US" dirty="0" smtClean="0"/>
              <a:t>另一个很头疼的技术问题是：</a:t>
            </a:r>
            <a:endParaRPr lang="en-US" altLang="zh-CN" dirty="0" smtClean="0"/>
          </a:p>
          <a:p>
            <a:endParaRPr lang="en-US" altLang="zh-CN" dirty="0" smtClean="0"/>
          </a:p>
          <a:p>
            <a:r>
              <a:rPr lang="en-US" altLang="zh-CN" dirty="0" err="1" smtClean="0"/>
              <a:t>Matlab</a:t>
            </a:r>
            <a:r>
              <a:rPr lang="zh-CN" altLang="en-US" dirty="0" smtClean="0"/>
              <a:t>中无法储存</a:t>
            </a:r>
            <a:r>
              <a:rPr lang="en-US" altLang="zh-CN" dirty="0" err="1" smtClean="0"/>
              <a:t>struct</a:t>
            </a:r>
            <a:r>
              <a:rPr lang="zh-CN" altLang="en-US" dirty="0" smtClean="0"/>
              <a:t>数据结构，导致多次仿真时前端无法展示每一次仿真的每一个柜台各个指标的情况，但是实际上这样的统计意义不大</a:t>
            </a:r>
            <a:endParaRPr lang="en-US" altLang="zh-CN" dirty="0" smtClean="0"/>
          </a:p>
          <a:p>
            <a:r>
              <a:rPr lang="zh-CN" altLang="en-US" dirty="0" smtClean="0"/>
              <a:t>于是我们设计了系统指标统计函数，将指标统计分为两个模块，一个是每个柜台的指标统计函数，一个是整个系统的统计函数。分别针对单次仿真和多次仿真，从宏观和微观两个层面来统计仿真结果 ，使得功能更加清晰和丰富。</a:t>
            </a:r>
            <a:endParaRPr lang="zh-CN" altLang="en-US" dirty="0"/>
          </a:p>
        </p:txBody>
      </p:sp>
      <p:sp>
        <p:nvSpPr>
          <p:cNvPr id="4" name="灯片编号占位符 3"/>
          <p:cNvSpPr>
            <a:spLocks noGrp="1"/>
          </p:cNvSpPr>
          <p:nvPr>
            <p:ph type="sldNum" sz="quarter" idx="10"/>
          </p:nvPr>
        </p:nvSpPr>
        <p:spPr/>
        <p:txBody>
          <a:bodyPr/>
          <a:lstStyle/>
          <a:p>
            <a:fld id="{BD7B6E3B-8C3F-4E6E-8F22-13415975B4A7}"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第三部分是仿真结果的展示部分，我们开发了一个</a:t>
            </a:r>
            <a:r>
              <a:rPr lang="en-US" altLang="zh-CN" dirty="0" smtClean="0"/>
              <a:t>GUI</a:t>
            </a:r>
            <a:r>
              <a:rPr lang="zh-CN" altLang="en-US" dirty="0" smtClean="0"/>
              <a:t>，具体的功能如视频所示</a:t>
            </a:r>
            <a:endParaRPr lang="zh-CN" altLang="en-US" dirty="0"/>
          </a:p>
        </p:txBody>
      </p:sp>
      <p:sp>
        <p:nvSpPr>
          <p:cNvPr id="4" name="灯片编号占位符 3"/>
          <p:cNvSpPr>
            <a:spLocks noGrp="1"/>
          </p:cNvSpPr>
          <p:nvPr>
            <p:ph type="sldNum" sz="quarter" idx="10"/>
          </p:nvPr>
        </p:nvSpPr>
        <p:spPr/>
        <p:txBody>
          <a:bodyPr/>
          <a:lstStyle/>
          <a:p>
            <a:fld id="{BD7B6E3B-8C3F-4E6E-8F22-13415975B4A7}"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在仿真结束后，我们对仿真结果作了以下四个角度的分析：</a:t>
            </a:r>
            <a:endParaRPr lang="en-US" altLang="zh-CN" dirty="0" smtClean="0"/>
          </a:p>
          <a:p>
            <a:r>
              <a:rPr lang="zh-CN" altLang="en-US" dirty="0" smtClean="0"/>
              <a:t>首先是仿真输出结果的点估计和区间估计</a:t>
            </a:r>
            <a:endParaRPr lang="en-US" altLang="zh-CN" dirty="0" smtClean="0"/>
          </a:p>
          <a:p>
            <a:endParaRPr lang="en-US" altLang="zh-CN" dirty="0" smtClean="0"/>
          </a:p>
          <a:p>
            <a:r>
              <a:rPr lang="zh-CN" altLang="en-US" dirty="0" smtClean="0"/>
              <a:t>相信大家对于这部分的印象很深</a:t>
            </a:r>
            <a:endParaRPr lang="en-US" altLang="zh-CN" dirty="0" smtClean="0"/>
          </a:p>
          <a:p>
            <a:r>
              <a:rPr lang="zh-CN" altLang="en-US" dirty="0" smtClean="0"/>
              <a:t>在此不再赘述</a:t>
            </a:r>
            <a:endParaRPr lang="en-US" altLang="zh-CN" dirty="0" smtClean="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7B6E3B-8C3F-4E6E-8F22-13415975B4A7}"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pPr>
              <a:defRPr/>
            </a:pPr>
            <a:fld id="{56AF0BDE-ABB7-4121-AD23-BDE0818D196E}" type="slidenum">
              <a:rPr lang="en-US" altLang="zh-CN" smtClean="0"/>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pPr>
              <a:defRPr/>
            </a:pPr>
            <a:fld id="{BEDF0C9A-8426-4771-A671-61D10DC66159}" type="slidenum">
              <a:rPr lang="en-US" altLang="zh-CN" smtClean="0"/>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hasCustomPrompt="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pPr>
              <a:defRPr/>
            </a:pPr>
            <a:fld id="{D5160C67-5AEB-4BE6-BBAD-2C20265F011F}" type="slidenum">
              <a:rPr lang="en-US" altLang="zh-CN" smtClean="0"/>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pPr>
              <a:defRPr/>
            </a:pPr>
            <a:fld id="{6FB039E3-1D90-4D4A-93A8-C0B4C632FB98}" type="slidenum">
              <a:rPr lang="en-US" altLang="zh-CN" smtClean="0"/>
              <a:t>‹#›</a:t>
            </a:fld>
            <a:endParaRPr lang="en-US" alt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5FE2284F-55D7-419B-8C67-6D170B282919}" type="datetimeFigureOut">
              <a:rPr lang="zh-CN" altLang="en-US" smtClean="0"/>
              <a:t>2019/2/23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0B697B6-6465-4EA7-BA00-492F9CB0F732}"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hasCustomPrompt="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pPr>
              <a:defRPr/>
            </a:pPr>
            <a:fld id="{C5D04706-72A2-4224-BB95-4E69669FAC45}" type="slidenum">
              <a:rPr lang="en-US" altLang="zh-CN" smtClean="0"/>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hasCustomPrompt="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hasCustomPrompt="1"/>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pPr>
              <a:defRPr/>
            </a:pPr>
            <a:endParaRPr lang="en-US" altLang="zh-CN"/>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pPr>
              <a:defRPr/>
            </a:pPr>
            <a:fld id="{AC18BD1A-AA93-44B1-8859-87DCFA9EFFAE}" type="slidenum">
              <a:rPr lang="en-US" altLang="zh-CN" smtClean="0"/>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hasCustomPrompt="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hasCustomPrompt="1"/>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hasCustomPrompt="1"/>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pPr>
              <a:defRPr/>
            </a:pPr>
            <a:endParaRPr lang="en-US" altLang="zh-CN"/>
          </a:p>
        </p:txBody>
      </p:sp>
      <p:sp>
        <p:nvSpPr>
          <p:cNvPr id="8" name="Footer Placeholder 7"/>
          <p:cNvSpPr>
            <a:spLocks noGrp="1"/>
          </p:cNvSpPr>
          <p:nvPr>
            <p:ph type="ftr" sz="quarter" idx="11"/>
          </p:nvPr>
        </p:nvSpPr>
        <p:spPr/>
        <p:txBody>
          <a:bodyPr/>
          <a:lstStyle/>
          <a:p>
            <a:pPr>
              <a:defRPr/>
            </a:pPr>
            <a:endParaRPr lang="en-US" altLang="zh-CN"/>
          </a:p>
        </p:txBody>
      </p:sp>
      <p:sp>
        <p:nvSpPr>
          <p:cNvPr id="9" name="Slide Number Placeholder 8"/>
          <p:cNvSpPr>
            <a:spLocks noGrp="1"/>
          </p:cNvSpPr>
          <p:nvPr>
            <p:ph type="sldNum" sz="quarter" idx="12"/>
          </p:nvPr>
        </p:nvSpPr>
        <p:spPr/>
        <p:txBody>
          <a:bodyPr/>
          <a:lstStyle/>
          <a:p>
            <a:pPr>
              <a:defRPr/>
            </a:pPr>
            <a:fld id="{D2210EF5-722E-40AB-9DA9-19ACDE7DA3DA}" type="slidenum">
              <a:rPr lang="en-US" altLang="zh-CN" smtClean="0"/>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pPr>
              <a:defRPr/>
            </a:pPr>
            <a:endParaRPr lang="en-US" altLang="zh-CN"/>
          </a:p>
        </p:txBody>
      </p:sp>
      <p:sp>
        <p:nvSpPr>
          <p:cNvPr id="4" name="Footer Placeholder 3"/>
          <p:cNvSpPr>
            <a:spLocks noGrp="1"/>
          </p:cNvSpPr>
          <p:nvPr>
            <p:ph type="ftr" sz="quarter" idx="11"/>
          </p:nvPr>
        </p:nvSpPr>
        <p:spPr/>
        <p:txBody>
          <a:bodyPr/>
          <a:lstStyle/>
          <a:p>
            <a:pPr>
              <a:defRPr/>
            </a:pPr>
            <a:endParaRPr lang="en-US" altLang="zh-CN"/>
          </a:p>
        </p:txBody>
      </p:sp>
      <p:sp>
        <p:nvSpPr>
          <p:cNvPr id="5" name="Slide Number Placeholder 4"/>
          <p:cNvSpPr>
            <a:spLocks noGrp="1"/>
          </p:cNvSpPr>
          <p:nvPr>
            <p:ph type="sldNum" sz="quarter" idx="12"/>
          </p:nvPr>
        </p:nvSpPr>
        <p:spPr/>
        <p:txBody>
          <a:bodyPr/>
          <a:lstStyle/>
          <a:p>
            <a:pPr>
              <a:defRPr/>
            </a:pPr>
            <a:fld id="{CD6E0C0E-3293-4D7A-9656-20F3A763B7C7}" type="slidenum">
              <a:rPr lang="en-US" altLang="zh-CN" smtClean="0"/>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ltLang="zh-CN"/>
          </a:p>
        </p:txBody>
      </p:sp>
      <p:sp>
        <p:nvSpPr>
          <p:cNvPr id="3" name="Footer Placeholder 2"/>
          <p:cNvSpPr>
            <a:spLocks noGrp="1"/>
          </p:cNvSpPr>
          <p:nvPr>
            <p:ph type="ftr" sz="quarter" idx="11"/>
          </p:nvPr>
        </p:nvSpPr>
        <p:spPr/>
        <p:txBody>
          <a:bodyPr/>
          <a:lstStyle/>
          <a:p>
            <a:pPr>
              <a:defRPr/>
            </a:pPr>
            <a:endParaRPr lang="en-US" altLang="zh-CN"/>
          </a:p>
        </p:txBody>
      </p:sp>
      <p:sp>
        <p:nvSpPr>
          <p:cNvPr id="4" name="Slide Number Placeholder 3"/>
          <p:cNvSpPr>
            <a:spLocks noGrp="1"/>
          </p:cNvSpPr>
          <p:nvPr>
            <p:ph type="sldNum" sz="quarter" idx="12"/>
          </p:nvPr>
        </p:nvSpPr>
        <p:spPr/>
        <p:txBody>
          <a:bodyPr/>
          <a:lstStyle/>
          <a:p>
            <a:pPr>
              <a:defRPr/>
            </a:pPr>
            <a:fld id="{0D2E3C0A-6AC3-4E1C-93D6-E0D028880BB4}" type="slidenum">
              <a:rPr lang="en-US" altLang="zh-CN" smtClean="0"/>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hasCustomPrompt="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pPr>
              <a:defRPr/>
            </a:pPr>
            <a:endParaRPr lang="en-US" altLang="zh-CN"/>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pPr>
              <a:defRPr/>
            </a:pPr>
            <a:fld id="{5D905557-A667-465D-BB36-01B65EA89C47}" type="slidenum">
              <a:rPr lang="en-US" altLang="zh-CN" smtClean="0"/>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pPr>
              <a:defRPr/>
            </a:pPr>
            <a:endParaRPr lang="en-US" altLang="zh-CN"/>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pPr>
              <a:defRPr/>
            </a:pPr>
            <a:fld id="{0AAFB31E-358F-47ED-9946-09A694DF4F61}" type="slidenum">
              <a:rPr lang="en-US" altLang="zh-CN" smtClean="0"/>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altLang="zh-C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ltLang="zh-C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81EE1351-FCCE-4D88-BA2D-A6F634104D13}" type="slidenum">
              <a:rPr lang="en-US" altLang="zh-CN" smtClean="0"/>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altLang="zh-C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ltLang="zh-C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81EE1351-FCCE-4D88-BA2D-A6F634104D13}" type="slidenum">
              <a:rPr lang="en-US" altLang="zh-CN" smtClean="0"/>
              <a:t>‹#›</a:t>
            </a:fld>
            <a:endParaRPr lang="en-US" altLang="zh-CN"/>
          </a:p>
        </p:txBody>
      </p:sp>
    </p:spTree>
    <p:extLst>
      <p:ext uri="{BB962C8B-B14F-4D97-AF65-F5344CB8AC3E}">
        <p14:creationId xmlns:p14="http://schemas.microsoft.com/office/powerpoint/2010/main" val="195562267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8.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slideLayout" Target="../slideLayouts/slideLayout2.xml"/><Relationship Id="rId7" Type="http://schemas.openxmlformats.org/officeDocument/2006/relationships/diagramLayout" Target="../diagrams/layout2.xml"/><Relationship Id="rId2" Type="http://schemas.openxmlformats.org/officeDocument/2006/relationships/tags" Target="../tags/tag11.xml"/><Relationship Id="rId1" Type="http://schemas.openxmlformats.org/officeDocument/2006/relationships/themeOverride" Target="../theme/themeOverride5.xml"/><Relationship Id="rId6" Type="http://schemas.openxmlformats.org/officeDocument/2006/relationships/diagramData" Target="../diagrams/data2.xml"/><Relationship Id="rId11" Type="http://schemas.openxmlformats.org/officeDocument/2006/relationships/image" Target="../media/image7.png"/><Relationship Id="rId5" Type="http://schemas.openxmlformats.org/officeDocument/2006/relationships/image" Target="../media/image1.png"/><Relationship Id="rId10" Type="http://schemas.microsoft.com/office/2007/relationships/diagramDrawing" Target="../diagrams/drawing2.xml"/><Relationship Id="rId4" Type="http://schemas.openxmlformats.org/officeDocument/2006/relationships/notesSlide" Target="../notesSlides/notesSlide10.xml"/><Relationship Id="rId9" Type="http://schemas.openxmlformats.org/officeDocument/2006/relationships/diagramColors" Target="../diagrams/colors2.xml"/></Relationships>
</file>

<file path=ppt/slides/_rels/slide11.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slideLayout" Target="../slideLayouts/slideLayout2.xml"/><Relationship Id="rId7" Type="http://schemas.openxmlformats.org/officeDocument/2006/relationships/diagramLayout" Target="../diagrams/layout3.xml"/><Relationship Id="rId2" Type="http://schemas.openxmlformats.org/officeDocument/2006/relationships/tags" Target="../tags/tag12.xml"/><Relationship Id="rId1" Type="http://schemas.openxmlformats.org/officeDocument/2006/relationships/themeOverride" Target="../theme/themeOverride6.xml"/><Relationship Id="rId6" Type="http://schemas.openxmlformats.org/officeDocument/2006/relationships/diagramData" Target="../diagrams/data3.xml"/><Relationship Id="rId5" Type="http://schemas.openxmlformats.org/officeDocument/2006/relationships/image" Target="../media/image1.png"/><Relationship Id="rId10" Type="http://schemas.microsoft.com/office/2007/relationships/diagramDrawing" Target="../diagrams/drawing3.xml"/><Relationship Id="rId4" Type="http://schemas.openxmlformats.org/officeDocument/2006/relationships/notesSlide" Target="../notesSlides/notesSlide11.xml"/><Relationship Id="rId9" Type="http://schemas.openxmlformats.org/officeDocument/2006/relationships/diagramColors" Target="../diagrams/colors3.xml"/></Relationships>
</file>

<file path=ppt/slides/_rels/slide12.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openxmlformats.org/officeDocument/2006/relationships/slideLayout" Target="../slideLayouts/slideLayout2.xml"/><Relationship Id="rId7" Type="http://schemas.openxmlformats.org/officeDocument/2006/relationships/diagramLayout" Target="../diagrams/layout4.xml"/><Relationship Id="rId2" Type="http://schemas.openxmlformats.org/officeDocument/2006/relationships/tags" Target="../tags/tag13.xml"/><Relationship Id="rId1" Type="http://schemas.openxmlformats.org/officeDocument/2006/relationships/themeOverride" Target="../theme/themeOverride7.xml"/><Relationship Id="rId6" Type="http://schemas.openxmlformats.org/officeDocument/2006/relationships/diagramData" Target="../diagrams/data4.xml"/><Relationship Id="rId5" Type="http://schemas.openxmlformats.org/officeDocument/2006/relationships/image" Target="../media/image1.png"/><Relationship Id="rId10" Type="http://schemas.microsoft.com/office/2007/relationships/diagramDrawing" Target="../diagrams/drawing4.xml"/><Relationship Id="rId4" Type="http://schemas.openxmlformats.org/officeDocument/2006/relationships/notesSlide" Target="../notesSlides/notesSlide12.xml"/><Relationship Id="rId9" Type="http://schemas.openxmlformats.org/officeDocument/2006/relationships/diagramColors" Target="../diagrams/colors4.xml"/></Relationships>
</file>

<file path=ppt/slides/_rels/slide13.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hemeOverride" Target="../theme/themeOverride8.xml"/><Relationship Id="rId6" Type="http://schemas.openxmlformats.org/officeDocument/2006/relationships/image" Target="../media/image1.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xml"/><Relationship Id="rId1" Type="http://schemas.openxmlformats.org/officeDocument/2006/relationships/themeOverride" Target="../theme/themeOverride9.xml"/><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7.xml"/><Relationship Id="rId1" Type="http://schemas.openxmlformats.org/officeDocument/2006/relationships/themeOverride" Target="../theme/themeOverride10.xml"/><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xml"/><Relationship Id="rId1" Type="http://schemas.openxmlformats.org/officeDocument/2006/relationships/themeOverride" Target="../theme/themeOverride1.xml"/><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hyperlink" Target="https://github.com/turanszkij/HaltonGenerator/blob/master/HaltonGenerator.cpp" TargetMode="External"/><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4.png"/><Relationship Id="rId2" Type="http://schemas.openxmlformats.org/officeDocument/2006/relationships/slideLayout" Target="../slideLayouts/slideLayout18.xml"/><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8.xml"/><Relationship Id="rId1" Type="http://schemas.openxmlformats.org/officeDocument/2006/relationships/tags" Target="../tags/tag6.xml"/><Relationship Id="rId5"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8.xml"/><Relationship Id="rId1" Type="http://schemas.openxmlformats.org/officeDocument/2006/relationships/tags" Target="../tags/tag7.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8.xml"/><Relationship Id="rId1" Type="http://schemas.openxmlformats.org/officeDocument/2006/relationships/themeOverride" Target="../theme/themeOverride2.xml"/><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media" Target="../media/media1.mp4"/><Relationship Id="rId7" Type="http://schemas.openxmlformats.org/officeDocument/2006/relationships/image" Target="../media/image1.png"/><Relationship Id="rId2" Type="http://schemas.openxmlformats.org/officeDocument/2006/relationships/tags" Target="../tags/tag9.xml"/><Relationship Id="rId1" Type="http://schemas.openxmlformats.org/officeDocument/2006/relationships/themeOverride" Target="../theme/themeOverride3.xml"/><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video" Target="../media/media1.mp4"/></Relationships>
</file>

<file path=ppt/slides/_rels/slide9.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tags" Target="../tags/tag10.xml"/><Relationship Id="rId1" Type="http://schemas.openxmlformats.org/officeDocument/2006/relationships/themeOverride" Target="../theme/themeOverride4.xml"/><Relationship Id="rId6" Type="http://schemas.openxmlformats.org/officeDocument/2006/relationships/diagramData" Target="../diagrams/data1.xml"/><Relationship Id="rId5" Type="http://schemas.openxmlformats.org/officeDocument/2006/relationships/image" Target="../media/image1.png"/><Relationship Id="rId10" Type="http://schemas.microsoft.com/office/2007/relationships/diagramDrawing" Target="../diagrams/drawing1.xml"/><Relationship Id="rId4" Type="http://schemas.openxmlformats.org/officeDocument/2006/relationships/notesSlide" Target="../notesSlides/notesSlide9.xml"/><Relationship Id="rId9" Type="http://schemas.openxmlformats.org/officeDocument/2006/relationships/diagramColors" Target="../diagrams/colors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矩形 190"/>
          <p:cNvSpPr/>
          <p:nvPr/>
        </p:nvSpPr>
        <p:spPr>
          <a:xfrm>
            <a:off x="1024269" y="1684804"/>
            <a:ext cx="550125" cy="14715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2425466" y="1884316"/>
            <a:ext cx="1664874" cy="715581"/>
          </a:xfrm>
          <a:prstGeom prst="rect">
            <a:avLst/>
          </a:prstGeom>
          <a:noFill/>
        </p:spPr>
        <p:txBody>
          <a:bodyPr wrap="square" rtlCol="0">
            <a:spAutoFit/>
          </a:bodyPr>
          <a:lstStyle/>
          <a:p>
            <a:pPr algn="dist"/>
            <a:r>
              <a:rPr lang="zh-CN" altLang="en-US" sz="4050" b="1" dirty="0">
                <a:solidFill>
                  <a:srgbClr val="00468E"/>
                </a:solidFill>
                <a:latin typeface="微软雅黑" panose="020B0503020204020204" pitchFamily="34" charset="-122"/>
                <a:ea typeface="微软雅黑" panose="020B0503020204020204" pitchFamily="34" charset="-122"/>
              </a:rPr>
              <a:t>目录</a:t>
            </a:r>
          </a:p>
        </p:txBody>
      </p:sp>
      <p:sp>
        <p:nvSpPr>
          <p:cNvPr id="3" name="文本框 2"/>
          <p:cNvSpPr txBox="1"/>
          <p:nvPr/>
        </p:nvSpPr>
        <p:spPr>
          <a:xfrm>
            <a:off x="2425466" y="3162757"/>
            <a:ext cx="4178535" cy="2144177"/>
          </a:xfrm>
          <a:prstGeom prst="rect">
            <a:avLst/>
          </a:prstGeom>
          <a:noFill/>
        </p:spPr>
        <p:txBody>
          <a:bodyPr wrap="square" rtlCol="0">
            <a:spAutoFit/>
          </a:bodyPr>
          <a:lstStyle/>
          <a:p>
            <a:pPr>
              <a:lnSpc>
                <a:spcPts val="4000"/>
              </a:lnSpc>
            </a:pPr>
            <a:r>
              <a:rPr lang="en-US" altLang="zh-CN" sz="2800" dirty="0" smtClean="0">
                <a:latin typeface="Times New Roman" panose="02020603050405020304" pitchFamily="18" charset="0"/>
                <a:ea typeface="微软雅黑" panose="020B0503020204020204" pitchFamily="34" charset="-122"/>
                <a:cs typeface="Times New Roman" panose="02020603050405020304" pitchFamily="18" charset="0"/>
              </a:rPr>
              <a:t>A.   </a:t>
            </a:r>
            <a:r>
              <a:rPr lang="zh-CN" altLang="en-US" sz="2400" dirty="0" smtClean="0">
                <a:latin typeface="黑体" panose="02010609060101010101" pitchFamily="49" charset="-122"/>
                <a:ea typeface="黑体" panose="02010609060101010101" pitchFamily="49" charset="-122"/>
              </a:rPr>
              <a:t>算法 </a:t>
            </a:r>
            <a:r>
              <a:rPr lang="en-US" altLang="zh-CN" sz="2400" dirty="0" smtClean="0">
                <a:latin typeface="黑体" panose="02010609060101010101" pitchFamily="49" charset="-122"/>
                <a:ea typeface="黑体" panose="02010609060101010101" pitchFamily="49" charset="-122"/>
              </a:rPr>
              <a:t>| </a:t>
            </a:r>
            <a:r>
              <a:rPr lang="zh-CN" altLang="en-US" sz="2400" dirty="0" smtClean="0">
                <a:latin typeface="黑体" panose="02010609060101010101" pitchFamily="49" charset="-122"/>
                <a:ea typeface="黑体" panose="02010609060101010101" pitchFamily="49" charset="-122"/>
              </a:rPr>
              <a:t>程序设计</a:t>
            </a:r>
            <a:endParaRPr lang="zh-CN" altLang="en-US" sz="2400" dirty="0">
              <a:latin typeface="黑体" panose="02010609060101010101" pitchFamily="49" charset="-122"/>
              <a:ea typeface="黑体" panose="02010609060101010101" pitchFamily="49" charset="-122"/>
            </a:endParaRPr>
          </a:p>
          <a:p>
            <a:pPr>
              <a:lnSpc>
                <a:spcPts val="4000"/>
              </a:lnSpc>
            </a:pPr>
            <a:r>
              <a:rPr lang="en-US" altLang="zh-CN" sz="2800" dirty="0" smtClean="0">
                <a:latin typeface="Times New Roman" panose="02020603050405020304" pitchFamily="18" charset="0"/>
                <a:ea typeface="微软雅黑" panose="020B0503020204020204" pitchFamily="34" charset="-122"/>
                <a:cs typeface="Times New Roman" panose="02020603050405020304" pitchFamily="18" charset="0"/>
              </a:rPr>
              <a:t>P.    </a:t>
            </a:r>
            <a:r>
              <a:rPr lang="zh-CN" altLang="en-US" sz="2400" dirty="0" smtClean="0">
                <a:latin typeface="黑体" panose="02010609060101010101" pitchFamily="49" charset="-122"/>
                <a:ea typeface="黑体" panose="02010609060101010101" pitchFamily="49" charset="-122"/>
              </a:rPr>
              <a:t>问题 </a:t>
            </a:r>
            <a:r>
              <a:rPr lang="en-US" altLang="zh-CN" sz="2400" dirty="0" smtClean="0">
                <a:latin typeface="黑体" panose="02010609060101010101" pitchFamily="49" charset="-122"/>
                <a:ea typeface="黑体" panose="02010609060101010101" pitchFamily="49" charset="-122"/>
              </a:rPr>
              <a:t>| </a:t>
            </a:r>
            <a:r>
              <a:rPr lang="zh-CN" altLang="en-US" sz="2400" dirty="0" smtClean="0">
                <a:latin typeface="黑体" panose="02010609060101010101" pitchFamily="49" charset="-122"/>
                <a:ea typeface="黑体" panose="02010609060101010101" pitchFamily="49" charset="-122"/>
              </a:rPr>
              <a:t>方案</a:t>
            </a:r>
            <a:r>
              <a:rPr lang="zh-CN" altLang="en-US" sz="2400" dirty="0">
                <a:latin typeface="黑体" panose="02010609060101010101" pitchFamily="49" charset="-122"/>
                <a:ea typeface="黑体" panose="02010609060101010101" pitchFamily="49" charset="-122"/>
              </a:rPr>
              <a:t>解决</a:t>
            </a:r>
          </a:p>
          <a:p>
            <a:pPr>
              <a:lnSpc>
                <a:spcPts val="4000"/>
              </a:lnSpc>
            </a:pPr>
            <a:r>
              <a:rPr lang="en-US" altLang="zh-CN" sz="2800" dirty="0" smtClean="0">
                <a:latin typeface="Times New Roman" panose="02020603050405020304" pitchFamily="18" charset="0"/>
                <a:ea typeface="微软雅黑" panose="020B0503020204020204" pitchFamily="34" charset="-122"/>
                <a:cs typeface="Times New Roman" panose="02020603050405020304" pitchFamily="18" charset="0"/>
              </a:rPr>
              <a:t>S.   </a:t>
            </a:r>
            <a:r>
              <a:rPr lang="zh-CN" altLang="en-US" sz="2400" dirty="0" smtClean="0">
                <a:latin typeface="黑体" panose="02010609060101010101" pitchFamily="49" charset="-122"/>
                <a:ea typeface="黑体" panose="02010609060101010101" pitchFamily="49" charset="-122"/>
              </a:rPr>
              <a:t>仿真 </a:t>
            </a:r>
            <a:r>
              <a:rPr lang="en-US" altLang="zh-CN" sz="2400" dirty="0" smtClean="0">
                <a:latin typeface="黑体" panose="02010609060101010101" pitchFamily="49" charset="-122"/>
                <a:ea typeface="黑体" panose="02010609060101010101" pitchFamily="49" charset="-122"/>
              </a:rPr>
              <a:t>| </a:t>
            </a:r>
            <a:r>
              <a:rPr lang="zh-CN" altLang="en-US" sz="2400" dirty="0" smtClean="0">
                <a:latin typeface="黑体" panose="02010609060101010101" pitchFamily="49" charset="-122"/>
                <a:ea typeface="黑体" panose="02010609060101010101" pitchFamily="49" charset="-122"/>
              </a:rPr>
              <a:t>结果展示</a:t>
            </a:r>
            <a:endParaRPr lang="en-US" altLang="zh-CN" sz="2400" dirty="0">
              <a:latin typeface="黑体" panose="02010609060101010101" pitchFamily="49" charset="-122"/>
              <a:ea typeface="黑体" panose="02010609060101010101" pitchFamily="49" charset="-122"/>
            </a:endParaRPr>
          </a:p>
          <a:p>
            <a:pPr>
              <a:lnSpc>
                <a:spcPts val="4000"/>
              </a:lnSpc>
            </a:pPr>
            <a:r>
              <a:rPr lang="en-US" altLang="zh-CN" sz="2800" dirty="0" smtClean="0">
                <a:latin typeface="Times New Roman" panose="02020603050405020304" pitchFamily="18" charset="0"/>
                <a:ea typeface="微软雅黑" panose="020B0503020204020204" pitchFamily="34" charset="-122"/>
                <a:cs typeface="Times New Roman" panose="02020603050405020304" pitchFamily="18" charset="0"/>
              </a:rPr>
              <a:t>I.    </a:t>
            </a:r>
            <a:r>
              <a:rPr lang="zh-CN" altLang="en-US" sz="2400" dirty="0" smtClean="0">
                <a:latin typeface="黑体" panose="02010609060101010101" pitchFamily="49" charset="-122"/>
                <a:ea typeface="黑体" panose="02010609060101010101" pitchFamily="49" charset="-122"/>
              </a:rPr>
              <a:t>创新 </a:t>
            </a:r>
            <a:r>
              <a:rPr lang="en-US" altLang="zh-CN" sz="2400" dirty="0" smtClean="0">
                <a:latin typeface="黑体" panose="02010609060101010101" pitchFamily="49" charset="-122"/>
                <a:ea typeface="黑体" panose="02010609060101010101" pitchFamily="49" charset="-122"/>
              </a:rPr>
              <a:t>| </a:t>
            </a:r>
            <a:r>
              <a:rPr lang="zh-CN" altLang="en-US" sz="2400" dirty="0">
                <a:latin typeface="黑体" panose="02010609060101010101" pitchFamily="49" charset="-122"/>
                <a:ea typeface="黑体" panose="02010609060101010101" pitchFamily="49" charset="-122"/>
              </a:rPr>
              <a:t>总结</a:t>
            </a:r>
            <a:r>
              <a:rPr lang="zh-CN" altLang="en-US" sz="2400" dirty="0" smtClean="0">
                <a:latin typeface="黑体" panose="02010609060101010101" pitchFamily="49" charset="-122"/>
                <a:ea typeface="黑体" panose="02010609060101010101" pitchFamily="49" charset="-122"/>
              </a:rPr>
              <a:t>展望</a:t>
            </a:r>
            <a:endParaRPr lang="zh-CN" altLang="en-US" sz="2400" dirty="0">
              <a:latin typeface="黑体" panose="02010609060101010101" pitchFamily="49" charset="-122"/>
              <a:ea typeface="黑体" panose="02010609060101010101" pitchFamily="49" charset="-122"/>
            </a:endParaRPr>
          </a:p>
        </p:txBody>
      </p:sp>
      <p:sp>
        <p:nvSpPr>
          <p:cNvPr id="6" name="文本框 5"/>
          <p:cNvSpPr txBox="1"/>
          <p:nvPr/>
        </p:nvSpPr>
        <p:spPr>
          <a:xfrm>
            <a:off x="2425466" y="2576813"/>
            <a:ext cx="3436511" cy="369332"/>
          </a:xfrm>
          <a:prstGeom prst="rect">
            <a:avLst/>
          </a:prstGeom>
          <a:noFill/>
        </p:spPr>
        <p:txBody>
          <a:bodyPr wrap="square" rtlCol="0">
            <a:spAutoFit/>
          </a:bodyPr>
          <a:lstStyle/>
          <a:p>
            <a:pPr algn="dist"/>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118" name="矩形: 圆角 117"/>
          <p:cNvSpPr/>
          <p:nvPr/>
        </p:nvSpPr>
        <p:spPr>
          <a:xfrm>
            <a:off x="-457200" y="1968720"/>
            <a:ext cx="2690165" cy="903671"/>
          </a:xfrm>
          <a:prstGeom prst="roundRect">
            <a:avLst>
              <a:gd name="adj" fmla="val 50000"/>
            </a:avLst>
          </a:prstGeom>
          <a:solidFill>
            <a:srgbClr val="00468E"/>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192" name="弧形 191"/>
          <p:cNvSpPr/>
          <p:nvPr/>
        </p:nvSpPr>
        <p:spPr>
          <a:xfrm rot="2700000">
            <a:off x="1525682" y="535020"/>
            <a:ext cx="5787962" cy="5787962"/>
          </a:xfrm>
          <a:prstGeom prst="arc">
            <a:avLst/>
          </a:prstGeom>
          <a:ln w="1016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193" name="弧形 192"/>
          <p:cNvSpPr/>
          <p:nvPr/>
        </p:nvSpPr>
        <p:spPr>
          <a:xfrm rot="18900000" flipH="1">
            <a:off x="1345866" y="2162630"/>
            <a:ext cx="515853" cy="515853"/>
          </a:xfrm>
          <a:prstGeom prst="arc">
            <a:avLst/>
          </a:prstGeom>
          <a:ln w="1016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grpSp>
        <p:nvGrpSpPr>
          <p:cNvPr id="9"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36266" y="5798875"/>
            <a:ext cx="1789200" cy="453929"/>
            <a:chOff x="2435157" y="2492286"/>
            <a:chExt cx="7321692" cy="1857550"/>
          </a:xfrm>
          <a:solidFill>
            <a:srgbClr val="00468E"/>
          </a:solidFill>
        </p:grpSpPr>
        <p:grpSp>
          <p:nvGrpSpPr>
            <p:cNvPr id="10" name="ísľïḓé"/>
            <p:cNvGrpSpPr/>
            <p:nvPr/>
          </p:nvGrpSpPr>
          <p:grpSpPr>
            <a:xfrm>
              <a:off x="4802662" y="2492286"/>
              <a:ext cx="4823976" cy="1453920"/>
              <a:chOff x="5153026" y="2741613"/>
              <a:chExt cx="3529012" cy="1063626"/>
            </a:xfrm>
            <a:grpFill/>
          </p:grpSpPr>
          <p:sp>
            <p:nvSpPr>
              <p:cNvPr id="48"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1" name="iş1íḓè"/>
            <p:cNvGrpSpPr/>
            <p:nvPr/>
          </p:nvGrpSpPr>
          <p:grpSpPr>
            <a:xfrm>
              <a:off x="4817857" y="3850715"/>
              <a:ext cx="4938992" cy="377586"/>
              <a:chOff x="5164138" y="3735388"/>
              <a:chExt cx="3613151" cy="276226"/>
            </a:xfrm>
            <a:grpFill/>
          </p:grpSpPr>
          <p:sp>
            <p:nvSpPr>
              <p:cNvPr id="32"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2" name="iŝḷiďè"/>
            <p:cNvGrpSpPr/>
            <p:nvPr/>
          </p:nvGrpSpPr>
          <p:grpSpPr>
            <a:xfrm>
              <a:off x="2435157" y="2596451"/>
              <a:ext cx="1751214" cy="1753385"/>
              <a:chOff x="3421063" y="2817813"/>
              <a:chExt cx="1281113" cy="1282700"/>
            </a:xfrm>
            <a:grpFill/>
          </p:grpSpPr>
          <p:sp>
            <p:nvSpPr>
              <p:cNvPr id="13"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 name="文本框 6"/>
          <p:cNvSpPr txBox="1"/>
          <p:nvPr/>
        </p:nvSpPr>
        <p:spPr>
          <a:xfrm>
            <a:off x="152704" y="4700996"/>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总结展望</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9" name="矩形: 圆角 8"/>
          <p:cNvSpPr/>
          <p:nvPr/>
        </p:nvSpPr>
        <p:spPr>
          <a:xfrm>
            <a:off x="-251460" y="377222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 name="文本框 9"/>
          <p:cNvSpPr txBox="1"/>
          <p:nvPr/>
        </p:nvSpPr>
        <p:spPr>
          <a:xfrm>
            <a:off x="152704" y="3812024"/>
            <a:ext cx="12646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结果</a:t>
            </a:r>
            <a:r>
              <a:rPr kumimoji="0" lang="zh-CN" altLang="en-US" sz="18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展示</a:t>
            </a:r>
            <a:endPar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
        <p:nvSpPr>
          <p:cNvPr id="11" name="弧形 10"/>
          <p:cNvSpPr/>
          <p:nvPr/>
        </p:nvSpPr>
        <p:spPr>
          <a:xfrm rot="2700000">
            <a:off x="1100276" y="3854606"/>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rgbClr val="000000"/>
              </a:solidFill>
              <a:effectLst/>
              <a:uLnTx/>
              <a:uFillTx/>
              <a:latin typeface="Calibri" panose="020F0502020204030204"/>
              <a:ea typeface="等线" panose="02010600030101010101" pitchFamily="2" charset="-122"/>
              <a:cs typeface="+mn-cs"/>
            </a:endParaRPr>
          </a:p>
        </p:txBody>
      </p:sp>
      <p:sp>
        <p:nvSpPr>
          <p:cNvPr id="193" name="文本框 192"/>
          <p:cNvSpPr txBox="1"/>
          <p:nvPr/>
        </p:nvSpPr>
        <p:spPr>
          <a:xfrm>
            <a:off x="152704" y="2496174"/>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程序设计</a:t>
            </a:r>
          </a:p>
        </p:txBody>
      </p:sp>
      <p:sp>
        <p:nvSpPr>
          <p:cNvPr id="196" name="文本框 195"/>
          <p:cNvSpPr txBox="1"/>
          <p:nvPr/>
        </p:nvSpPr>
        <p:spPr>
          <a:xfrm>
            <a:off x="152704" y="304061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p>
        </p:txBody>
      </p:sp>
      <p:pic>
        <p:nvPicPr>
          <p:cNvPr id="112" name="图片 1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sp>
        <p:nvSpPr>
          <p:cNvPr id="165" name="íṧļïḑé"/>
          <p:cNvSpPr txBox="1"/>
          <p:nvPr/>
        </p:nvSpPr>
        <p:spPr>
          <a:xfrm>
            <a:off x="1715297" y="956251"/>
            <a:ext cx="4226760" cy="1809375"/>
          </a:xfrm>
          <a:prstGeom prst="rect">
            <a:avLst/>
          </a:prstGeom>
          <a:noFill/>
        </p:spPr>
        <p:txBody>
          <a:bodyPr wrap="square" lIns="90000" tIns="46800" rIns="90000" bIns="4680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300"/>
              </a:lnSpc>
              <a:spcBef>
                <a:spcPts val="0"/>
              </a:spcBef>
              <a:spcAft>
                <a:spcPts val="0"/>
              </a:spcAft>
              <a:buClrTx/>
              <a:buSzTx/>
              <a:buFontTx/>
              <a:buNone/>
              <a:defRPr/>
            </a:pPr>
            <a:r>
              <a:rPr kumimoji="0" lang="zh-CN" altLang="en-US" sz="1600" b="1" i="0" u="none" strike="noStrike" kern="1200" cap="none" spc="0" normalizeH="0" baseline="0" noProof="0" dirty="0" smtClean="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rPr>
              <a:t>仿真结果分析：</a:t>
            </a:r>
            <a:endParaRPr kumimoji="0" lang="en-US" altLang="zh-CN" sz="16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endParaRPr>
          </a:p>
        </p:txBody>
      </p:sp>
      <p:grpSp>
        <p:nvGrpSpPr>
          <p:cNvPr id="113"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15502" y="6098081"/>
            <a:ext cx="1789200" cy="453929"/>
            <a:chOff x="2435157" y="2492286"/>
            <a:chExt cx="7321692" cy="1857550"/>
          </a:xfrm>
          <a:solidFill>
            <a:srgbClr val="00468E"/>
          </a:solidFill>
        </p:grpSpPr>
        <p:grpSp>
          <p:nvGrpSpPr>
            <p:cNvPr id="114" name="ísľïḓé"/>
            <p:cNvGrpSpPr/>
            <p:nvPr/>
          </p:nvGrpSpPr>
          <p:grpSpPr>
            <a:xfrm>
              <a:off x="4802662" y="2492286"/>
              <a:ext cx="4823976" cy="1453920"/>
              <a:chOff x="5153026" y="2741613"/>
              <a:chExt cx="3529012" cy="1063626"/>
            </a:xfrm>
            <a:grpFill/>
          </p:grpSpPr>
          <p:sp>
            <p:nvSpPr>
              <p:cNvPr id="152"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53"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54"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55"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56"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57"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58"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59"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60"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61"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62"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63"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64"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grpSp>
        <p:grpSp>
          <p:nvGrpSpPr>
            <p:cNvPr id="115" name="iş1íḓè"/>
            <p:cNvGrpSpPr/>
            <p:nvPr/>
          </p:nvGrpSpPr>
          <p:grpSpPr>
            <a:xfrm>
              <a:off x="4817857" y="3850715"/>
              <a:ext cx="4938992" cy="377586"/>
              <a:chOff x="5164138" y="3735388"/>
              <a:chExt cx="3613151" cy="276226"/>
            </a:xfrm>
            <a:grpFill/>
          </p:grpSpPr>
          <p:sp>
            <p:nvSpPr>
              <p:cNvPr id="136"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37"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38"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39"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0"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1"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2"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3"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4"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5"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6"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7"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8"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49"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50"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51"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grpSp>
        <p:grpSp>
          <p:nvGrpSpPr>
            <p:cNvPr id="116" name="iŝḷiďè"/>
            <p:cNvGrpSpPr/>
            <p:nvPr/>
          </p:nvGrpSpPr>
          <p:grpSpPr>
            <a:xfrm>
              <a:off x="2435157" y="2596451"/>
              <a:ext cx="1751214" cy="1753385"/>
              <a:chOff x="3421063" y="2817813"/>
              <a:chExt cx="1281113" cy="1282700"/>
            </a:xfrm>
            <a:grpFill/>
          </p:grpSpPr>
          <p:sp>
            <p:nvSpPr>
              <p:cNvPr id="117"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18"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19"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0"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1"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2"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3"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4"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5"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6"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7"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8"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29"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30"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31"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32"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33"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34"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sp>
            <p:nvSpPr>
              <p:cNvPr id="135"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endParaRPr>
              </a:p>
            </p:txBody>
          </p:sp>
        </p:grpSp>
      </p:grpSp>
      <p:graphicFrame>
        <p:nvGraphicFramePr>
          <p:cNvPr id="2" name="图示 1"/>
          <p:cNvGraphicFramePr/>
          <p:nvPr/>
        </p:nvGraphicFramePr>
        <p:xfrm>
          <a:off x="1600412" y="1097368"/>
          <a:ext cx="7125428" cy="153488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6" name="矩形 5"/>
          <p:cNvSpPr/>
          <p:nvPr/>
        </p:nvSpPr>
        <p:spPr>
          <a:xfrm>
            <a:off x="1591472" y="2281751"/>
            <a:ext cx="3506088" cy="307777"/>
          </a:xfrm>
          <a:prstGeom prst="rect">
            <a:avLst/>
          </a:prstGeom>
        </p:spPr>
        <p:txBody>
          <a:bodyPr wrap="none">
            <a:spAutoFit/>
          </a:bodyPr>
          <a:lstStyle/>
          <a:p>
            <a:r>
              <a:rPr lang="zh-CN" altLang="en-US" sz="1400" dirty="0">
                <a:latin typeface="黑体" panose="02010609060101010101" pitchFamily="49" charset="-122"/>
                <a:ea typeface="黑体" panose="02010609060101010101" pitchFamily="49" charset="-122"/>
              </a:rPr>
              <a:t>规定</a:t>
            </a:r>
            <a:r>
              <a:rPr lang="zh-CN" altLang="en-US" sz="1400" dirty="0">
                <a:solidFill>
                  <a:srgbClr val="C00000"/>
                </a:solidFill>
                <a:latin typeface="黑体" panose="02010609060101010101" pitchFamily="49" charset="-122"/>
                <a:ea typeface="黑体" panose="02010609060101010101" pitchFamily="49" charset="-122"/>
              </a:rPr>
              <a:t>平均</a:t>
            </a:r>
            <a:r>
              <a:rPr lang="zh-CN" altLang="en-US" sz="1400" dirty="0" smtClean="0">
                <a:solidFill>
                  <a:srgbClr val="C00000"/>
                </a:solidFill>
                <a:latin typeface="黑体" panose="02010609060101010101" pitchFamily="49" charset="-122"/>
                <a:ea typeface="黑体" panose="02010609060101010101" pitchFamily="49" charset="-122"/>
              </a:rPr>
              <a:t>等待时间</a:t>
            </a:r>
            <a:r>
              <a:rPr lang="zh-CN" altLang="en-US" sz="1400" dirty="0" smtClean="0">
                <a:latin typeface="黑体" panose="02010609060101010101" pitchFamily="49" charset="-122"/>
                <a:ea typeface="黑体" panose="02010609060101010101" pitchFamily="49" charset="-122"/>
              </a:rPr>
              <a:t>点估计</a:t>
            </a:r>
            <a:r>
              <a:rPr lang="zh-CN" altLang="en-US" sz="1400" dirty="0">
                <a:latin typeface="黑体" panose="02010609060101010101" pitchFamily="49" charset="-122"/>
                <a:ea typeface="黑体" panose="02010609060101010101" pitchFamily="49" charset="-122"/>
              </a:rPr>
              <a:t>绝对精度为</a:t>
            </a:r>
            <a:r>
              <a:rPr lang="en-US" altLang="zh-CN" sz="1400" dirty="0">
                <a:latin typeface="黑体" panose="02010609060101010101" pitchFamily="49" charset="-122"/>
                <a:ea typeface="黑体" panose="02010609060101010101" pitchFamily="49" charset="-122"/>
              </a:rPr>
              <a:t>±</a:t>
            </a:r>
            <a:r>
              <a:rPr lang="en-US" altLang="zh-CN" sz="1400" dirty="0" smtClean="0">
                <a:latin typeface="黑体" panose="02010609060101010101" pitchFamily="49" charset="-122"/>
                <a:ea typeface="黑体" panose="02010609060101010101" pitchFamily="49" charset="-122"/>
              </a:rPr>
              <a:t>0.5</a:t>
            </a:r>
            <a:endParaRPr lang="zh-CN" altLang="en-US" sz="1400" dirty="0">
              <a:latin typeface="黑体" panose="02010609060101010101" pitchFamily="49" charset="-122"/>
              <a:ea typeface="黑体" panose="02010609060101010101" pitchFamily="49" charset="-122"/>
            </a:endParaRPr>
          </a:p>
        </p:txBody>
      </p:sp>
      <mc:AlternateContent xmlns:mc="http://schemas.openxmlformats.org/markup-compatibility/2006" xmlns:a14="http://schemas.microsoft.com/office/drawing/2010/main">
        <mc:Choice Requires="a14">
          <p:sp>
            <p:nvSpPr>
              <p:cNvPr id="14" name="矩形 13"/>
              <p:cNvSpPr/>
              <p:nvPr/>
            </p:nvSpPr>
            <p:spPr>
              <a:xfrm>
                <a:off x="1591472" y="2581487"/>
                <a:ext cx="3547510" cy="307777"/>
              </a:xfrm>
              <a:prstGeom prst="rect">
                <a:avLst/>
              </a:prstGeom>
            </p:spPr>
            <p:txBody>
              <a:bodyPr wrap="none">
                <a:spAutoFit/>
              </a:bodyPr>
              <a:lstStyle/>
              <a:p>
                <a:r>
                  <a:rPr lang="zh-CN" altLang="en-US" sz="1400" dirty="0" smtClean="0">
                    <a:latin typeface="黑体" panose="02010609060101010101" pitchFamily="49" charset="-122"/>
                    <a:ea typeface="黑体" panose="02010609060101010101" pitchFamily="49" charset="-122"/>
                  </a:rPr>
                  <a:t>首先作</a:t>
                </a:r>
                <a:r>
                  <a:rPr lang="en-US" altLang="zh-CN" sz="1400" dirty="0">
                    <a:latin typeface="黑体" panose="02010609060101010101" pitchFamily="49" charset="-122"/>
                    <a:ea typeface="黑体" panose="02010609060101010101" pitchFamily="49" charset="-122"/>
                  </a:rPr>
                  <a:t>5</a:t>
                </a:r>
                <a:r>
                  <a:rPr lang="zh-CN" altLang="en-US" sz="1400" dirty="0">
                    <a:latin typeface="黑体" panose="02010609060101010101" pitchFamily="49" charset="-122"/>
                    <a:ea typeface="黑体" panose="02010609060101010101" pitchFamily="49" charset="-122"/>
                  </a:rPr>
                  <a:t>次初始运行，得到初始方差</a:t>
                </a:r>
                <a:r>
                  <a:rPr lang="zh-CN" altLang="en-US" sz="1400" dirty="0" smtClean="0">
                    <a:latin typeface="黑体" panose="02010609060101010101" pitchFamily="49" charset="-122"/>
                    <a:ea typeface="黑体" panose="02010609060101010101" pitchFamily="49" charset="-122"/>
                  </a:rPr>
                  <a:t>估计</a:t>
                </a:r>
                <a14:m>
                  <m:oMath xmlns:m="http://schemas.openxmlformats.org/officeDocument/2006/math">
                    <m:sSub>
                      <m:sSubPr>
                        <m:ctrlPr>
                          <a:rPr lang="en-US" altLang="zh-CN" sz="1400" i="1" dirty="0" smtClean="0">
                            <a:latin typeface="Cambria Math" panose="02040503050406030204" pitchFamily="18" charset="0"/>
                          </a:rPr>
                        </m:ctrlPr>
                      </m:sSubPr>
                      <m:e>
                        <m:r>
                          <a:rPr lang="en-US" altLang="zh-CN" sz="1400" b="0" i="1" dirty="0" smtClean="0">
                            <a:latin typeface="Cambria Math" panose="02040503050406030204" pitchFamily="18" charset="0"/>
                          </a:rPr>
                          <m:t>𝑆</m:t>
                        </m:r>
                        <m:r>
                          <a:rPr lang="en-US" altLang="zh-CN" sz="1400" b="0" i="1" dirty="0" smtClean="0">
                            <a:latin typeface="Cambria Math" panose="02040503050406030204" pitchFamily="18" charset="0"/>
                          </a:rPr>
                          <m:t> </m:t>
                        </m:r>
                      </m:e>
                      <m:sub>
                        <m:r>
                          <a:rPr lang="en-US" altLang="zh-CN" sz="1400" b="0" i="1" dirty="0" smtClean="0">
                            <a:latin typeface="Cambria Math" panose="02040503050406030204" pitchFamily="18" charset="0"/>
                          </a:rPr>
                          <m:t>0</m:t>
                        </m:r>
                      </m:sub>
                    </m:sSub>
                  </m:oMath>
                </a14:m>
                <a:endParaRPr lang="zh-CN" altLang="en-US" dirty="0">
                  <a:latin typeface="黑体" panose="02010609060101010101" pitchFamily="49" charset="-122"/>
                  <a:ea typeface="黑体" panose="02010609060101010101" pitchFamily="49" charset="-122"/>
                </a:endParaRPr>
              </a:p>
            </p:txBody>
          </p:sp>
        </mc:Choice>
        <mc:Fallback xmlns="">
          <p:sp>
            <p:nvSpPr>
              <p:cNvPr id="14" name="矩形 13"/>
              <p:cNvSpPr>
                <a:spLocks noRot="1" noChangeAspect="1" noMove="1" noResize="1" noEditPoints="1" noAdjustHandles="1" noChangeArrowheads="1" noChangeShapeType="1" noTextEdit="1"/>
              </p:cNvSpPr>
              <p:nvPr/>
            </p:nvSpPr>
            <p:spPr>
              <a:xfrm>
                <a:off x="1591472" y="2581487"/>
                <a:ext cx="3547510" cy="307777"/>
              </a:xfrm>
              <a:prstGeom prst="rect">
                <a:avLst/>
              </a:prstGeom>
              <a:blipFill rotWithShape="1">
                <a:blip r:embed="rId11"/>
                <a:stretch>
                  <a:fillRect l="-344" t="-3922" b="-15686"/>
                </a:stretch>
              </a:blipFill>
            </p:spPr>
            <p:txBody>
              <a:bodyPr/>
              <a:lstStyle/>
              <a:p>
                <a:r>
                  <a:rPr lang="zh-CN" altLang="en-US">
                    <a:noFill/>
                  </a:rPr>
                  <a:t> </a:t>
                </a:r>
              </a:p>
            </p:txBody>
          </p:sp>
        </mc:Fallback>
      </mc:AlternateContent>
      <p:graphicFrame>
        <p:nvGraphicFramePr>
          <p:cNvPr id="16" name="表格 15"/>
          <p:cNvGraphicFramePr>
            <a:graphicFrameLocks noGrp="1"/>
          </p:cNvGraphicFramePr>
          <p:nvPr/>
        </p:nvGraphicFramePr>
        <p:xfrm>
          <a:off x="1630342" y="2932706"/>
          <a:ext cx="3723647" cy="2440381"/>
        </p:xfrm>
        <a:graphic>
          <a:graphicData uri="http://schemas.openxmlformats.org/drawingml/2006/table">
            <a:tbl>
              <a:tblPr>
                <a:tableStyleId>{5C22544A-7EE6-4342-B048-85BDC9FD1C3A}</a:tableStyleId>
              </a:tblPr>
              <a:tblGrid>
                <a:gridCol w="1093808">
                  <a:extLst>
                    <a:ext uri="{9D8B030D-6E8A-4147-A177-3AD203B41FA5}">
                      <a16:colId xmlns:a16="http://schemas.microsoft.com/office/drawing/2014/main" val="20000"/>
                    </a:ext>
                  </a:extLst>
                </a:gridCol>
                <a:gridCol w="1381839">
                  <a:extLst>
                    <a:ext uri="{9D8B030D-6E8A-4147-A177-3AD203B41FA5}">
                      <a16:colId xmlns:a16="http://schemas.microsoft.com/office/drawing/2014/main" val="20001"/>
                    </a:ext>
                  </a:extLst>
                </a:gridCol>
                <a:gridCol w="1248000">
                  <a:extLst>
                    <a:ext uri="{9D8B030D-6E8A-4147-A177-3AD203B41FA5}">
                      <a16:colId xmlns:a16="http://schemas.microsoft.com/office/drawing/2014/main" val="20002"/>
                    </a:ext>
                  </a:extLst>
                </a:gridCol>
              </a:tblGrid>
              <a:tr h="388215">
                <a:tc>
                  <a:txBody>
                    <a:bodyPr/>
                    <a:lstStyle/>
                    <a:p>
                      <a:pPr algn="ctr" fontAlgn="ctr"/>
                      <a:r>
                        <a:rPr lang="zh-CN" altLang="en-US" sz="1050" u="none" strike="noStrike" dirty="0" smtClean="0">
                          <a:solidFill>
                            <a:schemeClr val="bg1"/>
                          </a:solidFill>
                          <a:effectLst/>
                          <a:latin typeface="黑体" panose="02010609060101010101" pitchFamily="49" charset="-122"/>
                          <a:ea typeface="黑体" panose="02010609060101010101" pitchFamily="49" charset="-122"/>
                        </a:rPr>
                        <a:t>        指标</a:t>
                      </a:r>
                      <a:endParaRPr lang="en-US" altLang="zh-CN" sz="1050" u="none" strike="noStrike" dirty="0" smtClean="0">
                        <a:solidFill>
                          <a:schemeClr val="bg1"/>
                        </a:solidFill>
                        <a:effectLst/>
                        <a:latin typeface="黑体" panose="02010609060101010101" pitchFamily="49" charset="-122"/>
                        <a:ea typeface="黑体" panose="02010609060101010101" pitchFamily="49" charset="-122"/>
                      </a:endParaRPr>
                    </a:p>
                    <a:p>
                      <a:pPr algn="l" fontAlgn="ctr"/>
                      <a:r>
                        <a:rPr lang="zh-CN" altLang="en-US" sz="1050" u="none" strike="noStrike" dirty="0" smtClean="0">
                          <a:solidFill>
                            <a:schemeClr val="bg1"/>
                          </a:solidFill>
                          <a:effectLst/>
                          <a:latin typeface="黑体" panose="02010609060101010101" pitchFamily="49" charset="-122"/>
                          <a:ea typeface="黑体" panose="02010609060101010101" pitchFamily="49" charset="-122"/>
                        </a:rPr>
                        <a:t> 仿真次数</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lnTlToBr w="6350" cap="flat" cmpd="sng" algn="ctr">
                      <a:solidFill>
                        <a:schemeClr val="bg1"/>
                      </a:solidFill>
                      <a:prstDash val="solid"/>
                      <a:round/>
                      <a:headEnd type="none" w="med" len="med"/>
                      <a:tailEnd type="none" w="med" len="med"/>
                    </a:lnTlToBr>
                    <a:solidFill>
                      <a:srgbClr val="003378"/>
                    </a:solidFill>
                  </a:tcPr>
                </a:tc>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系统平均排队时间</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系统繁忙程度</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extLst>
                  <a:ext uri="{0D108BD9-81ED-4DB2-BD59-A6C34878D82A}">
                    <a16:rowId xmlns:a16="http://schemas.microsoft.com/office/drawing/2014/main" val="10000"/>
                  </a:ext>
                </a:extLst>
              </a:tr>
              <a:tr h="207854">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1</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2.8491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0.8844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1"/>
                  </a:ext>
                </a:extLst>
              </a:tr>
              <a:tr h="207854">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2</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4.7841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0.9417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2"/>
                  </a:ext>
                </a:extLst>
              </a:tr>
              <a:tr h="207854">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3</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2.3277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0.8417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3"/>
                  </a:ext>
                </a:extLst>
              </a:tr>
              <a:tr h="207854">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4</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1.5343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0.8884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4"/>
                  </a:ext>
                </a:extLst>
              </a:tr>
              <a:tr h="207854">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5</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4.3248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0.9508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5"/>
                  </a:ext>
                </a:extLst>
              </a:tr>
              <a:tr h="207854">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均值</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3.1640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0.9014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6"/>
                  </a:ext>
                </a:extLst>
              </a:tr>
              <a:tr h="207854">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方差</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1.8567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0.0020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7"/>
                  </a:ext>
                </a:extLst>
              </a:tr>
              <a:tr h="207854">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标准差</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1.3626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0.0450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8"/>
                  </a:ext>
                </a:extLst>
              </a:tr>
              <a:tr h="181480">
                <a:tc>
                  <a:txBody>
                    <a:bodyPr/>
                    <a:lstStyle/>
                    <a:p>
                      <a:pPr marL="0" algn="ctr" defTabSz="914400" rtl="0" eaLnBrk="1" fontAlgn="ctr" latinLnBrk="0" hangingPunct="1"/>
                      <a:endParaRPr lang="zh-CN" altLang="en-US" sz="1050" u="none" strike="noStrike" kern="1200" dirty="0">
                        <a:solidFill>
                          <a:schemeClr val="bg1"/>
                        </a:solidFill>
                        <a:effectLst/>
                        <a:latin typeface="黑体" panose="02010609060101010101" pitchFamily="49" charset="-122"/>
                        <a:ea typeface="黑体" panose="02010609060101010101" pitchFamily="49" charset="-122"/>
                        <a:cs typeface="+mn-cs"/>
                      </a:endParaRPr>
                    </a:p>
                  </a:txBody>
                  <a:tcPr marL="9525" marR="9525" marT="9525" marB="0" anchor="ctr">
                    <a:solidFill>
                      <a:srgbClr val="003378"/>
                    </a:solidFill>
                  </a:tcPr>
                </a:tc>
                <a:tc>
                  <a:txBody>
                    <a:bodyPr/>
                    <a:lstStyle/>
                    <a:p>
                      <a:pPr marL="0" algn="ctr" defTabSz="914400" rtl="0" eaLnBrk="1" fontAlgn="ctr" latinLnBrk="0" hangingPunct="1"/>
                      <a:r>
                        <a:rPr lang="en-US" sz="1050" u="none" strike="noStrike" kern="1200" dirty="0">
                          <a:effectLst/>
                          <a:latin typeface="黑体" panose="02010609060101010101" pitchFamily="49" charset="-122"/>
                          <a:ea typeface="黑体" panose="02010609060101010101" pitchFamily="49" charset="-122"/>
                        </a:rPr>
                        <a:t>n=5，t=2.776</a:t>
                      </a:r>
                      <a:endParaRPr lang="en-US" sz="1050" u="none" strike="noStrike" kern="1200" dirty="0">
                        <a:solidFill>
                          <a:schemeClr val="bg1"/>
                        </a:solidFill>
                        <a:effectLst/>
                        <a:latin typeface="黑体" panose="02010609060101010101" pitchFamily="49" charset="-122"/>
                        <a:ea typeface="黑体" panose="02010609060101010101" pitchFamily="49" charset="-122"/>
                        <a:cs typeface="+mn-cs"/>
                      </a:endParaRPr>
                    </a:p>
                  </a:txBody>
                  <a:tcPr marL="9525" marR="9525" marT="9525" marB="0" anchor="ctr"/>
                </a:tc>
                <a:tc>
                  <a:txBody>
                    <a:bodyPr/>
                    <a:lstStyle/>
                    <a:p>
                      <a:pPr marL="0" algn="ctr" defTabSz="914400" rtl="0" eaLnBrk="1" fontAlgn="ctr" latinLnBrk="0" hangingPunct="1"/>
                      <a:r>
                        <a:rPr lang="en-US" altLang="zh-CN" sz="1050" u="none" strike="noStrike" kern="1200" dirty="0">
                          <a:effectLst/>
                          <a:latin typeface="黑体" panose="02010609060101010101" pitchFamily="49" charset="-122"/>
                          <a:ea typeface="黑体" panose="02010609060101010101" pitchFamily="49" charset="-122"/>
                        </a:rPr>
                        <a:t>95%</a:t>
                      </a:r>
                      <a:r>
                        <a:rPr lang="zh-CN" altLang="en-US" sz="1050" u="none" strike="noStrike" kern="1200" dirty="0">
                          <a:effectLst/>
                          <a:latin typeface="黑体" panose="02010609060101010101" pitchFamily="49" charset="-122"/>
                          <a:ea typeface="黑体" panose="02010609060101010101" pitchFamily="49" charset="-122"/>
                        </a:rPr>
                        <a:t>置信度</a:t>
                      </a:r>
                      <a:endParaRPr lang="zh-CN" altLang="en-US" sz="1050" u="none" strike="noStrike" kern="1200" dirty="0">
                        <a:solidFill>
                          <a:schemeClr val="bg1"/>
                        </a:solidFill>
                        <a:effectLst/>
                        <a:latin typeface="黑体" panose="02010609060101010101" pitchFamily="49" charset="-122"/>
                        <a:ea typeface="黑体" panose="02010609060101010101" pitchFamily="49" charset="-122"/>
                        <a:cs typeface="+mn-cs"/>
                      </a:endParaRPr>
                    </a:p>
                  </a:txBody>
                  <a:tcPr marL="9525" marR="9525" marT="9525" marB="0" anchor="ctr"/>
                </a:tc>
                <a:extLst>
                  <a:ext uri="{0D108BD9-81ED-4DB2-BD59-A6C34878D82A}">
                    <a16:rowId xmlns:a16="http://schemas.microsoft.com/office/drawing/2014/main" val="10009"/>
                  </a:ext>
                </a:extLst>
              </a:tr>
              <a:tr h="207854">
                <a:tc>
                  <a:txBody>
                    <a:bodyPr/>
                    <a:lstStyle/>
                    <a:p>
                      <a:pPr marL="0" algn="ctr" defTabSz="914400" rtl="0" eaLnBrk="1" fontAlgn="ctr" latinLnBrk="0" hangingPunct="1"/>
                      <a:r>
                        <a:rPr lang="zh-CN" altLang="en-US" sz="1050" u="none" strike="noStrike" kern="1200" dirty="0">
                          <a:solidFill>
                            <a:schemeClr val="bg1"/>
                          </a:solidFill>
                          <a:effectLst/>
                          <a:latin typeface="黑体" panose="02010609060101010101" pitchFamily="49" charset="-122"/>
                          <a:ea typeface="黑体" panose="02010609060101010101" pitchFamily="49" charset="-122"/>
                        </a:rPr>
                        <a:t>绝对精度</a:t>
                      </a:r>
                      <a:endParaRPr lang="zh-CN" altLang="en-US" sz="1050" u="none" strike="noStrike" kern="1200" dirty="0">
                        <a:solidFill>
                          <a:schemeClr val="bg1"/>
                        </a:solidFill>
                        <a:effectLst/>
                        <a:latin typeface="黑体" panose="02010609060101010101" pitchFamily="49" charset="-122"/>
                        <a:ea typeface="黑体" panose="02010609060101010101" pitchFamily="49" charset="-122"/>
                        <a:cs typeface="+mn-cs"/>
                      </a:endParaRPr>
                    </a:p>
                  </a:txBody>
                  <a:tcPr marL="9525" marR="9525" marT="9525" marB="0" anchor="ctr">
                    <a:solidFill>
                      <a:srgbClr val="003378"/>
                    </a:solidFill>
                  </a:tcPr>
                </a:tc>
                <a:tc>
                  <a:txBody>
                    <a:bodyPr/>
                    <a:lstStyle/>
                    <a:p>
                      <a:pPr marL="0" algn="ctr" defTabSz="914400" rtl="0" eaLnBrk="1" fontAlgn="ctr" latinLnBrk="0" hangingPunct="1"/>
                      <a:r>
                        <a:rPr lang="en-US" altLang="zh-CN" sz="1050" u="none" strike="noStrike" kern="1200" dirty="0">
                          <a:solidFill>
                            <a:srgbClr val="C00000"/>
                          </a:solidFill>
                          <a:effectLst/>
                          <a:latin typeface="黑体" panose="02010609060101010101" pitchFamily="49" charset="-122"/>
                          <a:ea typeface="黑体" panose="02010609060101010101" pitchFamily="49" charset="-122"/>
                        </a:rPr>
                        <a:t>1.6916</a:t>
                      </a:r>
                      <a:r>
                        <a:rPr lang="en-US" altLang="zh-CN" sz="1050" u="none" strike="noStrike" kern="1200" dirty="0">
                          <a:solidFill>
                            <a:srgbClr val="FF0000"/>
                          </a:solidFill>
                          <a:effectLst/>
                          <a:latin typeface="黑体" panose="02010609060101010101" pitchFamily="49" charset="-122"/>
                          <a:ea typeface="黑体" panose="02010609060101010101" pitchFamily="49" charset="-122"/>
                        </a:rPr>
                        <a:t> </a:t>
                      </a:r>
                      <a:endParaRPr lang="en-US" altLang="zh-CN" sz="1050" u="none" strike="noStrike" kern="1200" dirty="0">
                        <a:solidFill>
                          <a:srgbClr val="FF0000"/>
                        </a:solidFill>
                        <a:effectLst/>
                        <a:latin typeface="黑体" panose="02010609060101010101" pitchFamily="49" charset="-122"/>
                        <a:ea typeface="黑体" panose="02010609060101010101" pitchFamily="49" charset="-122"/>
                        <a:cs typeface="+mn-cs"/>
                      </a:endParaRPr>
                    </a:p>
                  </a:txBody>
                  <a:tcPr marL="9525" marR="9525" marT="9525" marB="0" anchor="ctr"/>
                </a:tc>
                <a:tc>
                  <a:txBody>
                    <a:bodyPr/>
                    <a:lstStyle/>
                    <a:p>
                      <a:pPr marL="0" algn="ctr" defTabSz="914400" rtl="0" eaLnBrk="1" fontAlgn="ctr" latinLnBrk="0" hangingPunct="1"/>
                      <a:r>
                        <a:rPr lang="en-US" altLang="zh-CN" sz="1050" u="none" strike="noStrike" kern="1200" dirty="0">
                          <a:effectLst/>
                          <a:latin typeface="黑体" panose="02010609060101010101" pitchFamily="49" charset="-122"/>
                          <a:ea typeface="黑体" panose="02010609060101010101" pitchFamily="49" charset="-122"/>
                        </a:rPr>
                        <a:t>0.0558 </a:t>
                      </a:r>
                      <a:endParaRPr lang="en-US" altLang="zh-CN" sz="1050" u="none" strike="noStrike" kern="1200" dirty="0">
                        <a:solidFill>
                          <a:schemeClr val="bg1"/>
                        </a:solidFill>
                        <a:effectLst/>
                        <a:latin typeface="黑体" panose="02010609060101010101" pitchFamily="49" charset="-122"/>
                        <a:ea typeface="黑体" panose="02010609060101010101" pitchFamily="49" charset="-122"/>
                        <a:cs typeface="+mn-cs"/>
                      </a:endParaRPr>
                    </a:p>
                  </a:txBody>
                  <a:tcPr marL="9525" marR="9525" marT="9525" marB="0" anchor="ctr"/>
                </a:tc>
                <a:extLst>
                  <a:ext uri="{0D108BD9-81ED-4DB2-BD59-A6C34878D82A}">
                    <a16:rowId xmlns:a16="http://schemas.microsoft.com/office/drawing/2014/main" val="10010"/>
                  </a:ext>
                </a:extLst>
              </a:tr>
            </a:tbl>
          </a:graphicData>
        </a:graphic>
      </p:graphicFrame>
      <p:sp>
        <p:nvSpPr>
          <p:cNvPr id="23" name="矩形 22"/>
          <p:cNvSpPr/>
          <p:nvPr/>
        </p:nvSpPr>
        <p:spPr>
          <a:xfrm>
            <a:off x="1562897" y="5430238"/>
            <a:ext cx="2698175" cy="307777"/>
          </a:xfrm>
          <a:prstGeom prst="rect">
            <a:avLst/>
          </a:prstGeom>
        </p:spPr>
        <p:txBody>
          <a:bodyPr wrap="none">
            <a:spAutoFit/>
          </a:bodyPr>
          <a:lstStyle/>
          <a:p>
            <a:r>
              <a:rPr lang="zh-CN" altLang="en-US" sz="1400" dirty="0">
                <a:latin typeface="黑体" panose="02010609060101010101" pitchFamily="49" charset="-122"/>
                <a:ea typeface="黑体" panose="02010609060101010101" pitchFamily="49" charset="-122"/>
              </a:rPr>
              <a:t>未能达到精度要求，作补充</a:t>
            </a:r>
            <a:r>
              <a:rPr lang="zh-CN" altLang="en-US" sz="1400" dirty="0" smtClean="0">
                <a:latin typeface="黑体" panose="02010609060101010101" pitchFamily="49" charset="-122"/>
                <a:ea typeface="黑体" panose="02010609060101010101" pitchFamily="49" charset="-122"/>
              </a:rPr>
              <a:t>运行</a:t>
            </a:r>
            <a:endParaRPr lang="zh-CN" altLang="en-US" sz="1400" dirty="0">
              <a:latin typeface="黑体" panose="02010609060101010101" pitchFamily="49" charset="-122"/>
              <a:ea typeface="黑体" panose="02010609060101010101" pitchFamily="49" charset="-122"/>
            </a:endParaRPr>
          </a:p>
        </p:txBody>
      </p:sp>
      <p:graphicFrame>
        <p:nvGraphicFramePr>
          <p:cNvPr id="24" name="表格 23"/>
          <p:cNvGraphicFramePr>
            <a:graphicFrameLocks noGrp="1"/>
          </p:cNvGraphicFramePr>
          <p:nvPr/>
        </p:nvGraphicFramePr>
        <p:xfrm>
          <a:off x="1611292" y="5759372"/>
          <a:ext cx="3723647" cy="830739"/>
        </p:xfrm>
        <a:graphic>
          <a:graphicData uri="http://schemas.openxmlformats.org/drawingml/2006/table">
            <a:tbl>
              <a:tblPr>
                <a:tableStyleId>{5C22544A-7EE6-4342-B048-85BDC9FD1C3A}</a:tableStyleId>
              </a:tblPr>
              <a:tblGrid>
                <a:gridCol w="1141433">
                  <a:extLst>
                    <a:ext uri="{9D8B030D-6E8A-4147-A177-3AD203B41FA5}">
                      <a16:colId xmlns:a16="http://schemas.microsoft.com/office/drawing/2014/main" val="20000"/>
                    </a:ext>
                  </a:extLst>
                </a:gridCol>
                <a:gridCol w="812560">
                  <a:extLst>
                    <a:ext uri="{9D8B030D-6E8A-4147-A177-3AD203B41FA5}">
                      <a16:colId xmlns:a16="http://schemas.microsoft.com/office/drawing/2014/main" val="20001"/>
                    </a:ext>
                  </a:extLst>
                </a:gridCol>
                <a:gridCol w="892415">
                  <a:extLst>
                    <a:ext uri="{9D8B030D-6E8A-4147-A177-3AD203B41FA5}">
                      <a16:colId xmlns:a16="http://schemas.microsoft.com/office/drawing/2014/main" val="20002"/>
                    </a:ext>
                  </a:extLst>
                </a:gridCol>
                <a:gridCol w="877239">
                  <a:extLst>
                    <a:ext uri="{9D8B030D-6E8A-4147-A177-3AD203B41FA5}">
                      <a16:colId xmlns:a16="http://schemas.microsoft.com/office/drawing/2014/main" val="20003"/>
                    </a:ext>
                  </a:extLst>
                </a:gridCol>
              </a:tblGrid>
              <a:tr h="276913">
                <a:tc>
                  <a:txBody>
                    <a:bodyPr/>
                    <a:lstStyle/>
                    <a:p>
                      <a:pPr marL="0" algn="ctr" defTabSz="914400" rtl="0" eaLnBrk="1" fontAlgn="ctr" latinLnBrk="0" hangingPunct="1"/>
                      <a:r>
                        <a:rPr lang="zh-CN" altLang="en-US" sz="1050" u="none" strike="noStrike" kern="1200" dirty="0">
                          <a:solidFill>
                            <a:schemeClr val="bg1"/>
                          </a:solidFill>
                          <a:effectLst/>
                          <a:latin typeface="黑体" panose="02010609060101010101" pitchFamily="49" charset="-122"/>
                          <a:ea typeface="黑体" panose="02010609060101010101" pitchFamily="49" charset="-122"/>
                          <a:cs typeface="+mn-cs"/>
                        </a:rPr>
                        <a:t>重复运行次数</a:t>
                      </a:r>
                    </a:p>
                  </a:txBody>
                  <a:tcPr marL="9525" marR="9525" marT="9525" marB="0" anchor="ctr">
                    <a:solidFill>
                      <a:srgbClr val="003378"/>
                    </a:solidFill>
                  </a:tcPr>
                </a:tc>
                <a:tc>
                  <a:txBody>
                    <a:bodyPr/>
                    <a:lstStyle/>
                    <a:p>
                      <a:pPr marL="0" algn="ctr" defTabSz="914400" rtl="0" eaLnBrk="1" fontAlgn="ctr" latinLnBrk="0" hangingPunct="1"/>
                      <a:r>
                        <a:rPr lang="en-US" altLang="zh-CN" sz="1050" u="none" strike="noStrike" kern="1200" dirty="0">
                          <a:solidFill>
                            <a:schemeClr val="bg1"/>
                          </a:solidFill>
                          <a:effectLst/>
                          <a:latin typeface="黑体" panose="02010609060101010101" pitchFamily="49" charset="-122"/>
                          <a:ea typeface="黑体" panose="02010609060101010101" pitchFamily="49" charset="-122"/>
                          <a:cs typeface="+mn-cs"/>
                        </a:rPr>
                        <a:t>41</a:t>
                      </a:r>
                    </a:p>
                  </a:txBody>
                  <a:tcPr marL="9525" marR="9525" marT="9525" marB="0" anchor="ctr">
                    <a:solidFill>
                      <a:srgbClr val="003378"/>
                    </a:solidFill>
                  </a:tcPr>
                </a:tc>
                <a:tc>
                  <a:txBody>
                    <a:bodyPr/>
                    <a:lstStyle/>
                    <a:p>
                      <a:pPr marL="0" algn="ctr" defTabSz="914400" rtl="0" eaLnBrk="1" fontAlgn="ctr" latinLnBrk="0" hangingPunct="1"/>
                      <a:r>
                        <a:rPr lang="en-US" altLang="zh-CN" sz="1050" u="none" strike="noStrike" kern="1200" dirty="0">
                          <a:solidFill>
                            <a:schemeClr val="bg1"/>
                          </a:solidFill>
                          <a:effectLst/>
                          <a:latin typeface="黑体" panose="02010609060101010101" pitchFamily="49" charset="-122"/>
                          <a:ea typeface="黑体" panose="02010609060101010101" pitchFamily="49" charset="-122"/>
                          <a:cs typeface="+mn-cs"/>
                        </a:rPr>
                        <a:t>46</a:t>
                      </a:r>
                    </a:p>
                  </a:txBody>
                  <a:tcPr marL="9525" marR="9525" marT="9525" marB="0" anchor="ctr">
                    <a:solidFill>
                      <a:srgbClr val="003378"/>
                    </a:solidFill>
                  </a:tcPr>
                </a:tc>
                <a:tc>
                  <a:txBody>
                    <a:bodyPr/>
                    <a:lstStyle/>
                    <a:p>
                      <a:pPr marL="0" algn="ctr" defTabSz="914400" rtl="0" eaLnBrk="1" fontAlgn="ctr" latinLnBrk="0" hangingPunct="1"/>
                      <a:r>
                        <a:rPr lang="en-US" altLang="zh-CN" sz="1050" u="none" strike="noStrike" kern="1200" dirty="0">
                          <a:solidFill>
                            <a:srgbClr val="FFFF00"/>
                          </a:solidFill>
                          <a:effectLst/>
                          <a:latin typeface="黑体" panose="02010609060101010101" pitchFamily="49" charset="-122"/>
                          <a:ea typeface="黑体" panose="02010609060101010101" pitchFamily="49" charset="-122"/>
                          <a:cs typeface="+mn-cs"/>
                        </a:rPr>
                        <a:t>51</a:t>
                      </a:r>
                    </a:p>
                  </a:txBody>
                  <a:tcPr marL="9525" marR="9525" marT="9525" marB="0" anchor="ctr">
                    <a:solidFill>
                      <a:srgbClr val="003378"/>
                    </a:solidFill>
                  </a:tcPr>
                </a:tc>
                <a:extLst>
                  <a:ext uri="{0D108BD9-81ED-4DB2-BD59-A6C34878D82A}">
                    <a16:rowId xmlns:a16="http://schemas.microsoft.com/office/drawing/2014/main" val="10000"/>
                  </a:ext>
                </a:extLst>
              </a:tr>
              <a:tr h="276913">
                <a:tc>
                  <a:txBody>
                    <a:bodyPr/>
                    <a:lstStyle/>
                    <a:p>
                      <a:pPr marL="0" algn="ctr" defTabSz="914400" rtl="0" eaLnBrk="1" fontAlgn="ctr" latinLnBrk="0" hangingPunct="1"/>
                      <a:r>
                        <a:rPr lang="en-US" sz="1050" u="none" strike="noStrike" kern="1200" dirty="0">
                          <a:solidFill>
                            <a:schemeClr val="bg1"/>
                          </a:solidFill>
                          <a:effectLst/>
                          <a:latin typeface="黑体" panose="02010609060101010101" pitchFamily="49" charset="-122"/>
                          <a:ea typeface="黑体" panose="02010609060101010101" pitchFamily="49" charset="-122"/>
                          <a:cs typeface="+mn-cs"/>
                        </a:rPr>
                        <a:t>t</a:t>
                      </a:r>
                    </a:p>
                  </a:txBody>
                  <a:tcPr marL="9525" marR="9525" marT="9525" marB="0" anchor="ctr">
                    <a:solidFill>
                      <a:srgbClr val="003378"/>
                    </a:solidFill>
                  </a:tcPr>
                </a:tc>
                <a:tc>
                  <a:txBody>
                    <a:bodyPr/>
                    <a:lstStyle/>
                    <a:p>
                      <a:pPr marL="0" algn="ctr" defTabSz="914400" rtl="0" eaLnBrk="1" fontAlgn="ctr" latinLnBrk="0" hangingPunct="1"/>
                      <a:r>
                        <a:rPr lang="en-US" altLang="zh-CN" sz="1050" u="none" strike="noStrike" kern="1200" dirty="0">
                          <a:solidFill>
                            <a:schemeClr val="tx1"/>
                          </a:solidFill>
                          <a:effectLst/>
                          <a:latin typeface="黑体" panose="02010609060101010101" pitchFamily="49" charset="-122"/>
                          <a:ea typeface="黑体" panose="02010609060101010101" pitchFamily="49" charset="-122"/>
                          <a:cs typeface="+mn-cs"/>
                        </a:rPr>
                        <a:t>2.021</a:t>
                      </a:r>
                    </a:p>
                  </a:txBody>
                  <a:tcPr marL="9525" marR="9525" marT="9525" marB="0" anchor="ctr"/>
                </a:tc>
                <a:tc>
                  <a:txBody>
                    <a:bodyPr/>
                    <a:lstStyle/>
                    <a:p>
                      <a:pPr marL="0" algn="ctr" defTabSz="914400" rtl="0" eaLnBrk="1" fontAlgn="ctr" latinLnBrk="0" hangingPunct="1"/>
                      <a:r>
                        <a:rPr lang="en-US" altLang="zh-CN" sz="1050" u="none" strike="noStrike" kern="1200" dirty="0">
                          <a:solidFill>
                            <a:schemeClr val="tx1"/>
                          </a:solidFill>
                          <a:effectLst/>
                          <a:latin typeface="黑体" panose="02010609060101010101" pitchFamily="49" charset="-122"/>
                          <a:ea typeface="黑体" panose="02010609060101010101" pitchFamily="49" charset="-122"/>
                          <a:cs typeface="+mn-cs"/>
                        </a:rPr>
                        <a:t>2.014</a:t>
                      </a:r>
                    </a:p>
                  </a:txBody>
                  <a:tcPr marL="9525" marR="9525" marT="9525" marB="0" anchor="ctr"/>
                </a:tc>
                <a:tc>
                  <a:txBody>
                    <a:bodyPr/>
                    <a:lstStyle/>
                    <a:p>
                      <a:pPr marL="0" algn="ctr" defTabSz="914400" rtl="0" eaLnBrk="1" fontAlgn="ctr" latinLnBrk="0" hangingPunct="1"/>
                      <a:r>
                        <a:rPr lang="en-US" altLang="zh-CN" sz="1050" u="none" strike="noStrike" kern="1200" dirty="0">
                          <a:solidFill>
                            <a:schemeClr val="tx1"/>
                          </a:solidFill>
                          <a:effectLst/>
                          <a:latin typeface="黑体" panose="02010609060101010101" pitchFamily="49" charset="-122"/>
                          <a:ea typeface="黑体" panose="02010609060101010101" pitchFamily="49" charset="-122"/>
                          <a:cs typeface="+mn-cs"/>
                        </a:rPr>
                        <a:t>2.009</a:t>
                      </a:r>
                    </a:p>
                  </a:txBody>
                  <a:tcPr marL="9525" marR="9525" marT="9525" marB="0" anchor="ctr"/>
                </a:tc>
                <a:extLst>
                  <a:ext uri="{0D108BD9-81ED-4DB2-BD59-A6C34878D82A}">
                    <a16:rowId xmlns:a16="http://schemas.microsoft.com/office/drawing/2014/main" val="10001"/>
                  </a:ext>
                </a:extLst>
              </a:tr>
              <a:tr h="276913">
                <a:tc>
                  <a:txBody>
                    <a:bodyPr/>
                    <a:lstStyle/>
                    <a:p>
                      <a:pPr marL="0" algn="ctr" defTabSz="914400" rtl="0" eaLnBrk="1" fontAlgn="ctr" latinLnBrk="0" hangingPunct="1"/>
                      <a:r>
                        <a:rPr lang="zh-CN" altLang="en-US" sz="1050" u="none" strike="noStrike" kern="1200" dirty="0">
                          <a:solidFill>
                            <a:schemeClr val="bg1"/>
                          </a:solidFill>
                          <a:effectLst/>
                          <a:latin typeface="黑体" panose="02010609060101010101" pitchFamily="49" charset="-122"/>
                          <a:ea typeface="黑体" panose="02010609060101010101" pitchFamily="49" charset="-122"/>
                          <a:cs typeface="+mn-cs"/>
                        </a:rPr>
                        <a:t>绝对精度</a:t>
                      </a:r>
                    </a:p>
                  </a:txBody>
                  <a:tcPr marL="9525" marR="9525" marT="9525" marB="0" anchor="ctr">
                    <a:solidFill>
                      <a:srgbClr val="003378"/>
                    </a:solidFill>
                  </a:tcPr>
                </a:tc>
                <a:tc>
                  <a:txBody>
                    <a:bodyPr/>
                    <a:lstStyle/>
                    <a:p>
                      <a:pPr marL="0" algn="ctr" defTabSz="914400" rtl="0" eaLnBrk="1" fontAlgn="ctr" latinLnBrk="0" hangingPunct="1"/>
                      <a:r>
                        <a:rPr lang="en-US" altLang="zh-CN" sz="1050" u="none" strike="noStrike" kern="1200" dirty="0">
                          <a:solidFill>
                            <a:schemeClr val="tx1"/>
                          </a:solidFill>
                          <a:effectLst/>
                          <a:latin typeface="黑体" panose="02010609060101010101" pitchFamily="49" charset="-122"/>
                          <a:ea typeface="黑体" panose="02010609060101010101" pitchFamily="49" charset="-122"/>
                          <a:cs typeface="+mn-cs"/>
                        </a:rPr>
                        <a:t>0.6017</a:t>
                      </a:r>
                    </a:p>
                  </a:txBody>
                  <a:tcPr marL="9525" marR="9525" marT="9525" marB="0" anchor="ctr"/>
                </a:tc>
                <a:tc>
                  <a:txBody>
                    <a:bodyPr/>
                    <a:lstStyle/>
                    <a:p>
                      <a:pPr marL="0" algn="ctr" defTabSz="914400" rtl="0" eaLnBrk="1" fontAlgn="ctr" latinLnBrk="0" hangingPunct="1"/>
                      <a:r>
                        <a:rPr lang="en-US" altLang="zh-CN" sz="1050" u="none" strike="noStrike" kern="1200" dirty="0">
                          <a:solidFill>
                            <a:schemeClr val="tx1"/>
                          </a:solidFill>
                          <a:effectLst/>
                          <a:latin typeface="黑体" panose="02010609060101010101" pitchFamily="49" charset="-122"/>
                          <a:ea typeface="黑体" panose="02010609060101010101" pitchFamily="49" charset="-122"/>
                          <a:cs typeface="+mn-cs"/>
                        </a:rPr>
                        <a:t>0.5376</a:t>
                      </a:r>
                    </a:p>
                  </a:txBody>
                  <a:tcPr marL="9525" marR="9525" marT="9525" marB="0" anchor="ctr"/>
                </a:tc>
                <a:tc>
                  <a:txBody>
                    <a:bodyPr/>
                    <a:lstStyle/>
                    <a:p>
                      <a:pPr marL="0" algn="ctr" defTabSz="914400" rtl="0" eaLnBrk="1" fontAlgn="ctr" latinLnBrk="0" hangingPunct="1"/>
                      <a:r>
                        <a:rPr lang="en-US" altLang="zh-CN" sz="1050" u="none" strike="noStrike" kern="1200" dirty="0">
                          <a:solidFill>
                            <a:srgbClr val="C00000"/>
                          </a:solidFill>
                          <a:effectLst/>
                          <a:latin typeface="黑体" panose="02010609060101010101" pitchFamily="49" charset="-122"/>
                          <a:ea typeface="黑体" panose="02010609060101010101" pitchFamily="49" charset="-122"/>
                          <a:cs typeface="+mn-cs"/>
                        </a:rPr>
                        <a:t>0.4894</a:t>
                      </a:r>
                    </a:p>
                  </a:txBody>
                  <a:tcPr marL="9525" marR="9525" marT="9525" marB="0" anchor="ctr"/>
                </a:tc>
                <a:extLst>
                  <a:ext uri="{0D108BD9-81ED-4DB2-BD59-A6C34878D82A}">
                    <a16:rowId xmlns:a16="http://schemas.microsoft.com/office/drawing/2014/main" val="10002"/>
                  </a:ext>
                </a:extLst>
              </a:tr>
            </a:tbl>
          </a:graphicData>
        </a:graphic>
      </p:graphicFrame>
      <p:sp>
        <p:nvSpPr>
          <p:cNvPr id="82" name="矩形 81"/>
          <p:cNvSpPr/>
          <p:nvPr/>
        </p:nvSpPr>
        <p:spPr>
          <a:xfrm>
            <a:off x="5725054" y="3229040"/>
            <a:ext cx="3236784" cy="307777"/>
          </a:xfrm>
          <a:prstGeom prst="rect">
            <a:avLst/>
          </a:prstGeom>
        </p:spPr>
        <p:txBody>
          <a:bodyPr wrap="none">
            <a:spAutoFit/>
          </a:bodyPr>
          <a:lstStyle/>
          <a:p>
            <a:r>
              <a:rPr lang="zh-CN" altLang="en-US" sz="1400" dirty="0" smtClean="0">
                <a:latin typeface="黑体" panose="02010609060101010101" pitchFamily="49" charset="-122"/>
                <a:ea typeface="黑体" panose="02010609060101010101" pitchFamily="49" charset="-122"/>
              </a:rPr>
              <a:t>规定</a:t>
            </a:r>
            <a:r>
              <a:rPr lang="zh-CN" altLang="en-US" sz="1400" dirty="0">
                <a:solidFill>
                  <a:srgbClr val="C00000"/>
                </a:solidFill>
                <a:latin typeface="黑体" panose="02010609060101010101" pitchFamily="49" charset="-122"/>
                <a:ea typeface="黑体" panose="02010609060101010101" pitchFamily="49" charset="-122"/>
              </a:rPr>
              <a:t>繁忙</a:t>
            </a:r>
            <a:r>
              <a:rPr lang="zh-CN" altLang="en-US" sz="1400" dirty="0" smtClean="0">
                <a:solidFill>
                  <a:srgbClr val="C00000"/>
                </a:solidFill>
                <a:latin typeface="黑体" panose="02010609060101010101" pitchFamily="49" charset="-122"/>
                <a:ea typeface="黑体" panose="02010609060101010101" pitchFamily="49" charset="-122"/>
              </a:rPr>
              <a:t>程度</a:t>
            </a:r>
            <a:r>
              <a:rPr lang="zh-CN" altLang="en-US" sz="1400" dirty="0" smtClean="0">
                <a:latin typeface="黑体" panose="02010609060101010101" pitchFamily="49" charset="-122"/>
                <a:ea typeface="黑体" panose="02010609060101010101" pitchFamily="49" charset="-122"/>
              </a:rPr>
              <a:t>点估计</a:t>
            </a:r>
            <a:r>
              <a:rPr lang="zh-CN" altLang="en-US" sz="1400" dirty="0">
                <a:latin typeface="黑体" panose="02010609060101010101" pitchFamily="49" charset="-122"/>
                <a:ea typeface="黑体" panose="02010609060101010101" pitchFamily="49" charset="-122"/>
              </a:rPr>
              <a:t>绝对精度为</a:t>
            </a:r>
            <a:r>
              <a:rPr lang="en-US" altLang="zh-CN" sz="1400" dirty="0">
                <a:latin typeface="黑体" panose="02010609060101010101" pitchFamily="49" charset="-122"/>
                <a:ea typeface="黑体" panose="02010609060101010101" pitchFamily="49" charset="-122"/>
              </a:rPr>
              <a:t>±0.02</a:t>
            </a:r>
            <a:endParaRPr lang="zh-CN" altLang="en-US" sz="1400" dirty="0">
              <a:latin typeface="黑体" panose="02010609060101010101" pitchFamily="49" charset="-122"/>
              <a:ea typeface="黑体" panose="02010609060101010101" pitchFamily="49" charset="-122"/>
            </a:endParaRPr>
          </a:p>
        </p:txBody>
      </p:sp>
      <p:graphicFrame>
        <p:nvGraphicFramePr>
          <p:cNvPr id="25" name="表格 24"/>
          <p:cNvGraphicFramePr>
            <a:graphicFrameLocks noGrp="1"/>
          </p:cNvGraphicFramePr>
          <p:nvPr/>
        </p:nvGraphicFramePr>
        <p:xfrm>
          <a:off x="5628550" y="3717932"/>
          <a:ext cx="3382099" cy="998548"/>
        </p:xfrm>
        <a:graphic>
          <a:graphicData uri="http://schemas.openxmlformats.org/drawingml/2006/table">
            <a:tbl>
              <a:tblPr>
                <a:tableStyleId>{5C22544A-7EE6-4342-B048-85BDC9FD1C3A}</a:tableStyleId>
              </a:tblPr>
              <a:tblGrid>
                <a:gridCol w="953225">
                  <a:extLst>
                    <a:ext uri="{9D8B030D-6E8A-4147-A177-3AD203B41FA5}">
                      <a16:colId xmlns:a16="http://schemas.microsoft.com/office/drawing/2014/main" val="20000"/>
                    </a:ext>
                  </a:extLst>
                </a:gridCol>
                <a:gridCol w="821540">
                  <a:extLst>
                    <a:ext uri="{9D8B030D-6E8A-4147-A177-3AD203B41FA5}">
                      <a16:colId xmlns:a16="http://schemas.microsoft.com/office/drawing/2014/main" val="20001"/>
                    </a:ext>
                  </a:extLst>
                </a:gridCol>
                <a:gridCol w="803667">
                  <a:extLst>
                    <a:ext uri="{9D8B030D-6E8A-4147-A177-3AD203B41FA5}">
                      <a16:colId xmlns:a16="http://schemas.microsoft.com/office/drawing/2014/main" val="20002"/>
                    </a:ext>
                  </a:extLst>
                </a:gridCol>
                <a:gridCol w="803667">
                  <a:extLst>
                    <a:ext uri="{9D8B030D-6E8A-4147-A177-3AD203B41FA5}">
                      <a16:colId xmlns:a16="http://schemas.microsoft.com/office/drawing/2014/main" val="20003"/>
                    </a:ext>
                  </a:extLst>
                </a:gridCol>
              </a:tblGrid>
              <a:tr h="413840">
                <a:tc>
                  <a:txBody>
                    <a:bodyPr/>
                    <a:lstStyle/>
                    <a:p>
                      <a:pPr algn="ctr" fontAlgn="ctr"/>
                      <a:r>
                        <a:rPr lang="zh-CN" altLang="en-US" sz="1050" u="none" strike="noStrike" dirty="0">
                          <a:solidFill>
                            <a:schemeClr val="bg1"/>
                          </a:solidFill>
                          <a:effectLst/>
                        </a:rPr>
                        <a:t>重复运行次数</a:t>
                      </a:r>
                      <a:endParaRPr lang="zh-CN" altLang="en-US"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en-US" altLang="zh-CN" sz="1050" u="none" strike="noStrike" dirty="0">
                          <a:solidFill>
                            <a:schemeClr val="bg1"/>
                          </a:solidFill>
                          <a:effectLst/>
                        </a:rPr>
                        <a:t>51</a:t>
                      </a:r>
                      <a:endParaRPr lang="en-US" altLang="zh-CN"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en-US" altLang="zh-CN" sz="1050" u="none" strike="noStrike" dirty="0">
                          <a:solidFill>
                            <a:schemeClr val="bg1"/>
                          </a:solidFill>
                          <a:effectLst/>
                        </a:rPr>
                        <a:t>61</a:t>
                      </a:r>
                      <a:endParaRPr lang="en-US" altLang="zh-CN"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en-US" altLang="zh-CN" sz="1050" u="none" strike="noStrike" dirty="0">
                          <a:solidFill>
                            <a:srgbClr val="FFFF00"/>
                          </a:solidFill>
                          <a:effectLst/>
                        </a:rPr>
                        <a:t>66</a:t>
                      </a:r>
                      <a:endParaRPr lang="en-US" altLang="zh-CN" sz="1050" b="0" i="0" u="none" strike="noStrike" dirty="0">
                        <a:solidFill>
                          <a:srgbClr val="FFFF00"/>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extLst>
                  <a:ext uri="{0D108BD9-81ED-4DB2-BD59-A6C34878D82A}">
                    <a16:rowId xmlns:a16="http://schemas.microsoft.com/office/drawing/2014/main" val="10000"/>
                  </a:ext>
                </a:extLst>
              </a:tr>
              <a:tr h="292354">
                <a:tc>
                  <a:txBody>
                    <a:bodyPr/>
                    <a:lstStyle/>
                    <a:p>
                      <a:pPr algn="ctr" fontAlgn="ctr"/>
                      <a:r>
                        <a:rPr lang="en-US" sz="1050" u="none" strike="noStrike" dirty="0">
                          <a:solidFill>
                            <a:schemeClr val="bg1"/>
                          </a:solidFill>
                          <a:effectLst/>
                        </a:rPr>
                        <a:t>t</a:t>
                      </a:r>
                      <a:endParaRPr lang="en-US"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en-US" altLang="zh-CN" sz="1050" u="none" strike="noStrike" dirty="0">
                          <a:effectLst/>
                        </a:rPr>
                        <a:t>2.009</a:t>
                      </a:r>
                      <a:endParaRPr lang="en-US" altLang="zh-CN" sz="105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ctr" fontAlgn="ctr"/>
                      <a:r>
                        <a:rPr lang="en-US" altLang="zh-CN" sz="1050" u="none" strike="noStrike" dirty="0">
                          <a:effectLst/>
                        </a:rPr>
                        <a:t>2.000 </a:t>
                      </a:r>
                      <a:endParaRPr lang="en-US" altLang="zh-CN" sz="105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ctr" fontAlgn="ctr"/>
                      <a:r>
                        <a:rPr lang="en-US" altLang="zh-CN" sz="1050" u="none" strike="noStrike">
                          <a:effectLst/>
                        </a:rPr>
                        <a:t>1.997</a:t>
                      </a:r>
                      <a:endParaRPr lang="en-US" altLang="zh-CN" sz="1050" b="0" i="0" u="none" strike="noStrike">
                        <a:solidFill>
                          <a:srgbClr val="000000"/>
                        </a:solidFill>
                        <a:effectLst/>
                        <a:latin typeface="宋体" panose="02010600030101010101" pitchFamily="2" charset="-122"/>
                        <a:ea typeface="宋体" panose="02010600030101010101" pitchFamily="2" charset="-122"/>
                      </a:endParaRPr>
                    </a:p>
                  </a:txBody>
                  <a:tcPr marL="9525" marR="9525" marT="9525" marB="0" anchor="ctr"/>
                </a:tc>
                <a:extLst>
                  <a:ext uri="{0D108BD9-81ED-4DB2-BD59-A6C34878D82A}">
                    <a16:rowId xmlns:a16="http://schemas.microsoft.com/office/drawing/2014/main" val="10001"/>
                  </a:ext>
                </a:extLst>
              </a:tr>
              <a:tr h="292354">
                <a:tc>
                  <a:txBody>
                    <a:bodyPr/>
                    <a:lstStyle/>
                    <a:p>
                      <a:pPr algn="ctr" fontAlgn="ctr"/>
                      <a:r>
                        <a:rPr lang="zh-CN" altLang="en-US" sz="1050" u="none" strike="noStrike" dirty="0">
                          <a:solidFill>
                            <a:schemeClr val="bg1"/>
                          </a:solidFill>
                          <a:effectLst/>
                        </a:rPr>
                        <a:t>绝对精度</a:t>
                      </a:r>
                      <a:endParaRPr lang="zh-CN" altLang="en-US"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en-US" altLang="zh-CN" sz="1050" u="none" strike="noStrike">
                          <a:effectLst/>
                        </a:rPr>
                        <a:t>0.0113</a:t>
                      </a:r>
                      <a:endParaRPr lang="en-US" altLang="zh-CN" sz="1050" b="0" i="0" u="none" strike="noStrike">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ctr" fontAlgn="ctr"/>
                      <a:r>
                        <a:rPr lang="en-US" altLang="zh-CN" sz="1050" u="none" strike="noStrike" dirty="0">
                          <a:effectLst/>
                        </a:rPr>
                        <a:t>0.0104</a:t>
                      </a:r>
                      <a:endParaRPr lang="en-US" altLang="zh-CN" sz="105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ctr" fontAlgn="ctr"/>
                      <a:r>
                        <a:rPr lang="en-US" altLang="zh-CN" sz="1050" u="none" strike="noStrike" dirty="0">
                          <a:solidFill>
                            <a:srgbClr val="C00000"/>
                          </a:solidFill>
                          <a:effectLst/>
                        </a:rPr>
                        <a:t>0.0098</a:t>
                      </a:r>
                      <a:endParaRPr lang="en-US" altLang="zh-CN" sz="1050" b="0" i="0" u="none" strike="noStrike" dirty="0">
                        <a:solidFill>
                          <a:srgbClr val="C00000"/>
                        </a:solidFill>
                        <a:effectLst/>
                        <a:latin typeface="宋体" panose="02010600030101010101" pitchFamily="2" charset="-122"/>
                        <a:ea typeface="宋体" panose="02010600030101010101" pitchFamily="2" charset="-122"/>
                      </a:endParaRPr>
                    </a:p>
                  </a:txBody>
                  <a:tcPr marL="9525" marR="9525" marT="9525" marB="0" anchor="ctr"/>
                </a:tc>
                <a:extLst>
                  <a:ext uri="{0D108BD9-81ED-4DB2-BD59-A6C34878D82A}">
                    <a16:rowId xmlns:a16="http://schemas.microsoft.com/office/drawing/2014/main" val="10002"/>
                  </a:ext>
                </a:extLst>
              </a:tr>
            </a:tbl>
          </a:graphicData>
        </a:graphic>
      </p:graphicFrame>
      <p:sp>
        <p:nvSpPr>
          <p:cNvPr id="84" name="矩形 83"/>
          <p:cNvSpPr/>
          <p:nvPr/>
        </p:nvSpPr>
        <p:spPr>
          <a:xfrm>
            <a:off x="5749939" y="5044107"/>
            <a:ext cx="1800493" cy="307777"/>
          </a:xfrm>
          <a:prstGeom prst="rect">
            <a:avLst/>
          </a:prstGeom>
        </p:spPr>
        <p:txBody>
          <a:bodyPr wrap="none">
            <a:spAutoFit/>
          </a:bodyPr>
          <a:lstStyle/>
          <a:p>
            <a:r>
              <a:rPr lang="zh-CN" altLang="en-US" sz="1400" dirty="0" smtClean="0">
                <a:latin typeface="黑体" panose="02010609060101010101" pitchFamily="49" charset="-122"/>
                <a:ea typeface="黑体" panose="02010609060101010101" pitchFamily="49" charset="-122"/>
              </a:rPr>
              <a:t>需要补充运行：</a:t>
            </a:r>
            <a:r>
              <a:rPr lang="en-US" altLang="zh-CN" sz="1400" dirty="0" smtClean="0">
                <a:latin typeface="黑体" panose="02010609060101010101" pitchFamily="49" charset="-122"/>
                <a:ea typeface="黑体" panose="02010609060101010101" pitchFamily="49" charset="-122"/>
              </a:rPr>
              <a:t>61</a:t>
            </a:r>
            <a:r>
              <a:rPr lang="zh-CN" altLang="en-US" sz="1400" dirty="0" smtClean="0">
                <a:latin typeface="黑体" panose="02010609060101010101" pitchFamily="49" charset="-122"/>
                <a:ea typeface="黑体" panose="02010609060101010101" pitchFamily="49" charset="-122"/>
              </a:rPr>
              <a:t>次</a:t>
            </a:r>
            <a:endParaRPr lang="zh-CN" altLang="en-US" sz="1400" dirty="0">
              <a:latin typeface="黑体" panose="02010609060101010101" pitchFamily="49" charset="-122"/>
              <a:ea typeface="黑体" panose="02010609060101010101" pitchFamily="49" charset="-122"/>
            </a:endParaRPr>
          </a:p>
        </p:txBody>
      </p:sp>
      <p:sp>
        <p:nvSpPr>
          <p:cNvPr id="85" name="矩形 84"/>
          <p:cNvSpPr/>
          <p:nvPr/>
        </p:nvSpPr>
        <p:spPr>
          <a:xfrm>
            <a:off x="5725054" y="5768996"/>
            <a:ext cx="1800493" cy="307777"/>
          </a:xfrm>
          <a:prstGeom prst="rect">
            <a:avLst/>
          </a:prstGeom>
        </p:spPr>
        <p:txBody>
          <a:bodyPr wrap="none">
            <a:spAutoFit/>
          </a:bodyPr>
          <a:lstStyle/>
          <a:p>
            <a:r>
              <a:rPr lang="zh-CN" altLang="en-US" sz="1400" dirty="0" smtClean="0">
                <a:latin typeface="黑体" panose="02010609060101010101" pitchFamily="49" charset="-122"/>
                <a:ea typeface="黑体" panose="02010609060101010101" pitchFamily="49" charset="-122"/>
              </a:rPr>
              <a:t>需要补充运行：</a:t>
            </a:r>
            <a:r>
              <a:rPr lang="en-US" altLang="zh-CN" sz="1400" dirty="0" smtClean="0">
                <a:latin typeface="黑体" panose="02010609060101010101" pitchFamily="49" charset="-122"/>
                <a:ea typeface="黑体" panose="02010609060101010101" pitchFamily="49" charset="-122"/>
              </a:rPr>
              <a:t>46</a:t>
            </a:r>
            <a:r>
              <a:rPr lang="zh-CN" altLang="en-US" sz="1400" dirty="0" smtClean="0">
                <a:latin typeface="黑体" panose="02010609060101010101" pitchFamily="49" charset="-122"/>
                <a:ea typeface="黑体" panose="02010609060101010101" pitchFamily="49" charset="-122"/>
              </a:rPr>
              <a:t>次</a:t>
            </a:r>
            <a:endParaRPr lang="zh-CN" altLang="en-US" sz="1400" dirty="0">
              <a:latin typeface="黑体" panose="02010609060101010101" pitchFamily="49" charset="-122"/>
              <a:ea typeface="黑体" panose="02010609060101010101" pitchFamily="49" charset="-122"/>
            </a:endParaRPr>
          </a:p>
        </p:txBody>
      </p:sp>
      <p:cxnSp>
        <p:nvCxnSpPr>
          <p:cNvPr id="27" name="直接连接符 26"/>
          <p:cNvCxnSpPr/>
          <p:nvPr/>
        </p:nvCxnSpPr>
        <p:spPr>
          <a:xfrm>
            <a:off x="5485675" y="2463792"/>
            <a:ext cx="0" cy="3167941"/>
          </a:xfrm>
          <a:prstGeom prst="line">
            <a:avLst/>
          </a:prstGeom>
          <a:ln w="25400">
            <a:solidFill>
              <a:srgbClr val="003378"/>
            </a:solidFill>
            <a:prstDash val="sysDash"/>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485675" y="5603176"/>
            <a:ext cx="3658325" cy="0"/>
          </a:xfrm>
          <a:prstGeom prst="line">
            <a:avLst/>
          </a:prstGeom>
          <a:ln w="25400">
            <a:solidFill>
              <a:srgbClr val="003378"/>
            </a:solidFill>
            <a:prstDash val="sysDash"/>
          </a:ln>
        </p:spPr>
        <p:style>
          <a:lnRef idx="1">
            <a:schemeClr val="accent1"/>
          </a:lnRef>
          <a:fillRef idx="0">
            <a:schemeClr val="accent1"/>
          </a:fillRef>
          <a:effectRef idx="0">
            <a:schemeClr val="accent1"/>
          </a:effectRef>
          <a:fontRef idx="minor">
            <a:schemeClr val="tx1"/>
          </a:fontRef>
        </p:style>
      </p:cxnSp>
      <p:sp>
        <p:nvSpPr>
          <p:cNvPr id="96" name="文本框 95"/>
          <p:cNvSpPr txBox="1"/>
          <p:nvPr/>
        </p:nvSpPr>
        <p:spPr>
          <a:xfrm>
            <a:off x="1328259" y="208539"/>
            <a:ext cx="701054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3</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仿真 </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 name="文本框 6"/>
          <p:cNvSpPr txBox="1"/>
          <p:nvPr/>
        </p:nvSpPr>
        <p:spPr>
          <a:xfrm>
            <a:off x="152704" y="4700996"/>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总结展望</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9" name="矩形: 圆角 8"/>
          <p:cNvSpPr/>
          <p:nvPr/>
        </p:nvSpPr>
        <p:spPr>
          <a:xfrm>
            <a:off x="-251460" y="377222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 name="文本框 9"/>
          <p:cNvSpPr txBox="1"/>
          <p:nvPr/>
        </p:nvSpPr>
        <p:spPr>
          <a:xfrm>
            <a:off x="152704" y="3812024"/>
            <a:ext cx="12646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结果</a:t>
            </a:r>
            <a:r>
              <a:rPr kumimoji="0" lang="zh-CN" altLang="en-US" sz="18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展示</a:t>
            </a:r>
            <a:endPar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
        <p:nvSpPr>
          <p:cNvPr id="11" name="弧形 10"/>
          <p:cNvSpPr/>
          <p:nvPr/>
        </p:nvSpPr>
        <p:spPr>
          <a:xfrm rot="2700000">
            <a:off x="1100276" y="3854606"/>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rgbClr val="000000"/>
              </a:solidFill>
              <a:effectLst/>
              <a:uLnTx/>
              <a:uFillTx/>
              <a:latin typeface="Calibri" panose="020F0502020204030204"/>
              <a:ea typeface="等线" panose="02010600030101010101" pitchFamily="2" charset="-122"/>
              <a:cs typeface="+mn-cs"/>
            </a:endParaRPr>
          </a:p>
        </p:txBody>
      </p:sp>
      <p:sp>
        <p:nvSpPr>
          <p:cNvPr id="193" name="文本框 192"/>
          <p:cNvSpPr txBox="1"/>
          <p:nvPr/>
        </p:nvSpPr>
        <p:spPr>
          <a:xfrm>
            <a:off x="152704" y="2496174"/>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程序设计</a:t>
            </a:r>
          </a:p>
        </p:txBody>
      </p:sp>
      <p:sp>
        <p:nvSpPr>
          <p:cNvPr id="196" name="文本框 195"/>
          <p:cNvSpPr txBox="1"/>
          <p:nvPr/>
        </p:nvSpPr>
        <p:spPr>
          <a:xfrm>
            <a:off x="152704" y="304061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p>
        </p:txBody>
      </p:sp>
      <p:pic>
        <p:nvPicPr>
          <p:cNvPr id="112" name="图片 1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sp>
        <p:nvSpPr>
          <p:cNvPr id="165" name="íṧļïḑé"/>
          <p:cNvSpPr txBox="1"/>
          <p:nvPr/>
        </p:nvSpPr>
        <p:spPr>
          <a:xfrm>
            <a:off x="1715297" y="956251"/>
            <a:ext cx="4226760" cy="1809375"/>
          </a:xfrm>
          <a:prstGeom prst="rect">
            <a:avLst/>
          </a:prstGeom>
          <a:noFill/>
        </p:spPr>
        <p:txBody>
          <a:bodyPr wrap="square" lIns="90000" tIns="46800" rIns="90000" bIns="4680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300"/>
              </a:lnSpc>
              <a:spcBef>
                <a:spcPts val="0"/>
              </a:spcBef>
              <a:spcAft>
                <a:spcPts val="0"/>
              </a:spcAft>
              <a:buClrTx/>
              <a:buSzTx/>
              <a:buFontTx/>
              <a:buNone/>
              <a:defRPr/>
            </a:pPr>
            <a:r>
              <a:rPr kumimoji="0" lang="zh-CN" altLang="en-US" sz="1600" b="1" i="0" u="none" strike="noStrike" kern="1200" cap="none" spc="0" normalizeH="0" baseline="0" noProof="0" dirty="0" smtClean="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rPr>
              <a:t>仿真结果分析：</a:t>
            </a:r>
            <a:endParaRPr kumimoji="0" lang="en-US" altLang="zh-CN" sz="16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endParaRPr>
          </a:p>
        </p:txBody>
      </p:sp>
      <p:grpSp>
        <p:nvGrpSpPr>
          <p:cNvPr id="113"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15502" y="6098081"/>
            <a:ext cx="1789200" cy="453929"/>
            <a:chOff x="2435157" y="2492286"/>
            <a:chExt cx="7321692" cy="1857550"/>
          </a:xfrm>
          <a:solidFill>
            <a:srgbClr val="00468E"/>
          </a:solidFill>
        </p:grpSpPr>
        <p:grpSp>
          <p:nvGrpSpPr>
            <p:cNvPr id="114" name="ísľïḓé"/>
            <p:cNvGrpSpPr/>
            <p:nvPr/>
          </p:nvGrpSpPr>
          <p:grpSpPr>
            <a:xfrm>
              <a:off x="4802662" y="2492286"/>
              <a:ext cx="4823976" cy="1453920"/>
              <a:chOff x="5153026" y="2741613"/>
              <a:chExt cx="3529012" cy="1063626"/>
            </a:xfrm>
            <a:grpFill/>
          </p:grpSpPr>
          <p:sp>
            <p:nvSpPr>
              <p:cNvPr id="152"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3"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4"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5"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6"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7"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8"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9"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0"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1"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2"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3"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4"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nvGrpSpPr>
            <p:cNvPr id="115" name="iş1íḓè"/>
            <p:cNvGrpSpPr/>
            <p:nvPr/>
          </p:nvGrpSpPr>
          <p:grpSpPr>
            <a:xfrm>
              <a:off x="4817857" y="3850715"/>
              <a:ext cx="4938992" cy="377586"/>
              <a:chOff x="5164138" y="3735388"/>
              <a:chExt cx="3613151" cy="276226"/>
            </a:xfrm>
            <a:grpFill/>
          </p:grpSpPr>
          <p:sp>
            <p:nvSpPr>
              <p:cNvPr id="136"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7"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8"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9"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0"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1"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2"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3"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4"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5"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6"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7"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8"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9"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0"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1"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nvGrpSpPr>
            <p:cNvPr id="116" name="iŝḷiďè"/>
            <p:cNvGrpSpPr/>
            <p:nvPr/>
          </p:nvGrpSpPr>
          <p:grpSpPr>
            <a:xfrm>
              <a:off x="2435157" y="2596451"/>
              <a:ext cx="1751214" cy="1753385"/>
              <a:chOff x="3421063" y="2817813"/>
              <a:chExt cx="1281113" cy="1282700"/>
            </a:xfrm>
            <a:grpFill/>
          </p:grpSpPr>
          <p:sp>
            <p:nvSpPr>
              <p:cNvPr id="117"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18"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19"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0"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1"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2"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3"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4"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5"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6"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7"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8"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9"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0"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1"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2"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3"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4"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5"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graphicFrame>
        <p:nvGraphicFramePr>
          <p:cNvPr id="2" name="图示 1"/>
          <p:cNvGraphicFramePr/>
          <p:nvPr/>
        </p:nvGraphicFramePr>
        <p:xfrm>
          <a:off x="1600412" y="1097368"/>
          <a:ext cx="7125428" cy="153488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3" name="表格 2"/>
          <p:cNvGraphicFramePr>
            <a:graphicFrameLocks noGrp="1"/>
          </p:cNvGraphicFramePr>
          <p:nvPr/>
        </p:nvGraphicFramePr>
        <p:xfrm>
          <a:off x="1601432" y="2597744"/>
          <a:ext cx="4834687" cy="3908726"/>
        </p:xfrm>
        <a:graphic>
          <a:graphicData uri="http://schemas.openxmlformats.org/drawingml/2006/table">
            <a:tbl>
              <a:tblPr>
                <a:tableStyleId>{5C22544A-7EE6-4342-B048-85BDC9FD1C3A}</a:tableStyleId>
              </a:tblPr>
              <a:tblGrid>
                <a:gridCol w="608523">
                  <a:extLst>
                    <a:ext uri="{9D8B030D-6E8A-4147-A177-3AD203B41FA5}">
                      <a16:colId xmlns:a16="http://schemas.microsoft.com/office/drawing/2014/main" val="20000"/>
                    </a:ext>
                  </a:extLst>
                </a:gridCol>
                <a:gridCol w="1056541">
                  <a:extLst>
                    <a:ext uri="{9D8B030D-6E8A-4147-A177-3AD203B41FA5}">
                      <a16:colId xmlns:a16="http://schemas.microsoft.com/office/drawing/2014/main" val="20001"/>
                    </a:ext>
                  </a:extLst>
                </a:gridCol>
                <a:gridCol w="1056541">
                  <a:extLst>
                    <a:ext uri="{9D8B030D-6E8A-4147-A177-3AD203B41FA5}">
                      <a16:colId xmlns:a16="http://schemas.microsoft.com/office/drawing/2014/main" val="20002"/>
                    </a:ext>
                  </a:extLst>
                </a:gridCol>
                <a:gridCol w="1056541">
                  <a:extLst>
                    <a:ext uri="{9D8B030D-6E8A-4147-A177-3AD203B41FA5}">
                      <a16:colId xmlns:a16="http://schemas.microsoft.com/office/drawing/2014/main" val="20003"/>
                    </a:ext>
                  </a:extLst>
                </a:gridCol>
                <a:gridCol w="1056541">
                  <a:extLst>
                    <a:ext uri="{9D8B030D-6E8A-4147-A177-3AD203B41FA5}">
                      <a16:colId xmlns:a16="http://schemas.microsoft.com/office/drawing/2014/main" val="20004"/>
                    </a:ext>
                  </a:extLst>
                </a:gridCol>
              </a:tblGrid>
              <a:tr h="383800">
                <a:tc rowSpan="2">
                  <a:txBody>
                    <a:bodyPr/>
                    <a:lstStyle/>
                    <a:p>
                      <a:pPr algn="ctr" fontAlgn="ctr"/>
                      <a:r>
                        <a:rPr lang="zh-CN" altLang="en-US" sz="1100" u="none" strike="noStrike" dirty="0" smtClean="0">
                          <a:solidFill>
                            <a:schemeClr val="bg1"/>
                          </a:solidFill>
                          <a:effectLst/>
                          <a:latin typeface="黑体" panose="02010609060101010101" pitchFamily="49" charset="-122"/>
                          <a:ea typeface="黑体" panose="02010609060101010101" pitchFamily="49" charset="-122"/>
                        </a:rPr>
                        <a:t>重复</a:t>
                      </a:r>
                      <a:endParaRPr lang="en-US" altLang="zh-CN" sz="1100" u="none" strike="noStrike" dirty="0" smtClean="0">
                        <a:solidFill>
                          <a:schemeClr val="bg1"/>
                        </a:solidFill>
                        <a:effectLst/>
                        <a:latin typeface="黑体" panose="02010609060101010101" pitchFamily="49" charset="-122"/>
                        <a:ea typeface="黑体" panose="02010609060101010101" pitchFamily="49" charset="-122"/>
                      </a:endParaRPr>
                    </a:p>
                    <a:p>
                      <a:pPr algn="ctr" fontAlgn="ctr"/>
                      <a:r>
                        <a:rPr lang="zh-CN" altLang="en-US" sz="1100" u="none" strike="noStrike" dirty="0" smtClean="0">
                          <a:solidFill>
                            <a:schemeClr val="bg1"/>
                          </a:solidFill>
                          <a:effectLst/>
                          <a:latin typeface="黑体" panose="02010609060101010101" pitchFamily="49" charset="-122"/>
                          <a:ea typeface="黑体" panose="02010609060101010101" pitchFamily="49" charset="-122"/>
                        </a:rPr>
                        <a:t>运行</a:t>
                      </a:r>
                      <a:endParaRPr lang="en-US" altLang="zh-CN" sz="1100" u="none" strike="noStrike" dirty="0" smtClean="0">
                        <a:solidFill>
                          <a:schemeClr val="bg1"/>
                        </a:solidFill>
                        <a:effectLst/>
                        <a:latin typeface="黑体" panose="02010609060101010101" pitchFamily="49" charset="-122"/>
                        <a:ea typeface="黑体" panose="02010609060101010101" pitchFamily="49" charset="-122"/>
                      </a:endParaRPr>
                    </a:p>
                    <a:p>
                      <a:pPr algn="ctr" fontAlgn="ctr"/>
                      <a:r>
                        <a:rPr lang="zh-CN" altLang="en-US" sz="1100" u="none" strike="noStrike" dirty="0" smtClean="0">
                          <a:solidFill>
                            <a:schemeClr val="bg1"/>
                          </a:solidFill>
                          <a:effectLst/>
                          <a:latin typeface="黑体" panose="02010609060101010101" pitchFamily="49" charset="-122"/>
                          <a:ea typeface="黑体" panose="02010609060101010101" pitchFamily="49" charset="-122"/>
                        </a:rPr>
                        <a:t>次数</a:t>
                      </a:r>
                      <a:endParaRPr lang="zh-CN" altLang="en-US"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gridSpan="3">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系统平均等待时间</a:t>
                      </a:r>
                      <a:r>
                        <a:rPr lang="en-US" altLang="zh-CN" sz="1100" u="none" strike="noStrike" dirty="0">
                          <a:solidFill>
                            <a:schemeClr val="bg1"/>
                          </a:solidFill>
                          <a:effectLst/>
                          <a:latin typeface="黑体" panose="02010609060101010101" pitchFamily="49" charset="-122"/>
                          <a:ea typeface="黑体" panose="02010609060101010101" pitchFamily="49" charset="-122"/>
                        </a:rPr>
                        <a:t>/</a:t>
                      </a:r>
                      <a:r>
                        <a:rPr lang="en-US" altLang="zh-CN" sz="1100" b="0" i="1" u="none" strike="noStrike" dirty="0">
                          <a:solidFill>
                            <a:schemeClr val="bg1"/>
                          </a:solidFill>
                          <a:effectLst/>
                          <a:latin typeface="Times New Roman" panose="02020603050405020304" pitchFamily="18" charset="0"/>
                          <a:ea typeface="黑体" panose="02010609060101010101" pitchFamily="49" charset="-122"/>
                          <a:cs typeface="Times New Roman" panose="02020603050405020304" pitchFamily="18" charset="0"/>
                        </a:rPr>
                        <a:t>min</a:t>
                      </a:r>
                    </a:p>
                  </a:txBody>
                  <a:tcPr marL="0" marR="0" marT="0" marB="0" anchor="ctr">
                    <a:solidFill>
                      <a:srgbClr val="003378"/>
                    </a:solidFill>
                  </a:tcPr>
                </a:tc>
                <a:tc hMerge="1">
                  <a:txBody>
                    <a:bodyPr/>
                    <a:lstStyle/>
                    <a:p>
                      <a:endParaRPr lang="zh-CN"/>
                    </a:p>
                  </a:txBody>
                  <a:tcPr/>
                </a:tc>
                <a:tc hMerge="1">
                  <a:txBody>
                    <a:bodyPr/>
                    <a:lstStyle/>
                    <a:p>
                      <a:endParaRPr lang="zh-CN"/>
                    </a:p>
                  </a:txBody>
                  <a:tcPr/>
                </a:tc>
                <a:tc rowSpan="2">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方案</a:t>
                      </a:r>
                      <a:r>
                        <a:rPr lang="en-US" altLang="zh-CN" sz="1100" u="none" strike="noStrike" dirty="0">
                          <a:solidFill>
                            <a:schemeClr val="bg1"/>
                          </a:solidFill>
                          <a:effectLst/>
                          <a:latin typeface="黑体" panose="02010609060101010101" pitchFamily="49" charset="-122"/>
                          <a:ea typeface="黑体" panose="02010609060101010101" pitchFamily="49" charset="-122"/>
                        </a:rPr>
                        <a:t>1</a:t>
                      </a:r>
                      <a:r>
                        <a:rPr lang="zh-CN" altLang="en-US" sz="1100" u="none" strike="noStrike" dirty="0">
                          <a:solidFill>
                            <a:schemeClr val="bg1"/>
                          </a:solidFill>
                          <a:effectLst/>
                          <a:latin typeface="黑体" panose="02010609060101010101" pitchFamily="49" charset="-122"/>
                          <a:ea typeface="黑体" panose="02010609060101010101" pitchFamily="49" charset="-122"/>
                        </a:rPr>
                        <a:t>与方案</a:t>
                      </a:r>
                      <a:r>
                        <a:rPr lang="en-US" altLang="zh-CN" sz="1100" u="none" strike="noStrike" dirty="0" smtClean="0">
                          <a:solidFill>
                            <a:schemeClr val="bg1"/>
                          </a:solidFill>
                          <a:effectLst/>
                          <a:latin typeface="黑体" panose="02010609060101010101" pitchFamily="49" charset="-122"/>
                          <a:ea typeface="黑体" panose="02010609060101010101" pitchFamily="49" charset="-122"/>
                        </a:rPr>
                        <a:t>2</a:t>
                      </a:r>
                      <a:r>
                        <a:rPr lang="en-US" sz="1100" u="none" strike="noStrike" dirty="0" smtClean="0">
                          <a:solidFill>
                            <a:schemeClr val="bg1"/>
                          </a:solidFill>
                          <a:effectLst/>
                          <a:latin typeface="Times New Roman" panose="02020603050405020304" pitchFamily="18" charset="0"/>
                          <a:ea typeface="黑体" panose="02010609060101010101" pitchFamily="49" charset="-122"/>
                          <a:cs typeface="Times New Roman" panose="02020603050405020304" pitchFamily="18" charset="0"/>
                        </a:rPr>
                        <a:t>C</a:t>
                      </a:r>
                    </a:p>
                    <a:p>
                      <a:pPr algn="ctr" fontAlgn="ctr"/>
                      <a:r>
                        <a:rPr lang="zh-CN" altLang="en-US" sz="1100" u="none" strike="noStrike" dirty="0" smtClean="0">
                          <a:solidFill>
                            <a:schemeClr val="bg1"/>
                          </a:solidFill>
                          <a:effectLst/>
                          <a:latin typeface="黑体" panose="02010609060101010101" pitchFamily="49" charset="-122"/>
                          <a:ea typeface="黑体" panose="02010609060101010101" pitchFamily="49" charset="-122"/>
                        </a:rPr>
                        <a:t>之</a:t>
                      </a:r>
                      <a:r>
                        <a:rPr lang="zh-CN" altLang="en-US" sz="1100" u="none" strike="noStrike" dirty="0">
                          <a:solidFill>
                            <a:schemeClr val="bg1"/>
                          </a:solidFill>
                          <a:effectLst/>
                          <a:latin typeface="黑体" panose="02010609060101010101" pitchFamily="49" charset="-122"/>
                          <a:ea typeface="黑体" panose="02010609060101010101" pitchFamily="49" charset="-122"/>
                        </a:rPr>
                        <a:t>差</a:t>
                      </a:r>
                      <a:endParaRPr lang="zh-CN" altLang="en-US"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extLst>
                  <a:ext uri="{0D108BD9-81ED-4DB2-BD59-A6C34878D82A}">
                    <a16:rowId xmlns:a16="http://schemas.microsoft.com/office/drawing/2014/main" val="10000"/>
                  </a:ext>
                </a:extLst>
              </a:tr>
              <a:tr h="437931">
                <a:tc vMerge="1">
                  <a:txBody>
                    <a:bodyPr/>
                    <a:lstStyle/>
                    <a:p>
                      <a:endParaRPr lang="zh-CN"/>
                    </a:p>
                  </a:txBody>
                  <a:tcPr/>
                </a:tc>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方案</a:t>
                      </a:r>
                      <a:r>
                        <a:rPr lang="en-US" altLang="zh-CN" sz="1100" u="none" strike="noStrike" dirty="0" smtClean="0">
                          <a:solidFill>
                            <a:schemeClr val="bg1"/>
                          </a:solidFill>
                          <a:effectLst/>
                          <a:latin typeface="黑体" panose="02010609060101010101" pitchFamily="49" charset="-122"/>
                          <a:ea typeface="黑体" panose="02010609060101010101" pitchFamily="49" charset="-122"/>
                        </a:rPr>
                        <a:t>1</a:t>
                      </a:r>
                    </a:p>
                    <a:p>
                      <a:pPr algn="ctr" fontAlgn="ctr"/>
                      <a:r>
                        <a:rPr lang="zh-CN" altLang="en-US" sz="1100" u="none" strike="noStrike" dirty="0" smtClean="0">
                          <a:solidFill>
                            <a:schemeClr val="bg1"/>
                          </a:solidFill>
                          <a:effectLst/>
                          <a:latin typeface="黑体" panose="02010609060101010101" pitchFamily="49" charset="-122"/>
                          <a:ea typeface="黑体" panose="02010609060101010101" pitchFamily="49" charset="-122"/>
                        </a:rPr>
                        <a:t>（柜台</a:t>
                      </a:r>
                      <a:r>
                        <a:rPr lang="zh-CN" altLang="en-US" sz="1100" u="none" strike="noStrike" dirty="0">
                          <a:solidFill>
                            <a:schemeClr val="bg1"/>
                          </a:solidFill>
                          <a:effectLst/>
                          <a:latin typeface="黑体" panose="02010609060101010101" pitchFamily="49" charset="-122"/>
                          <a:ea typeface="黑体" panose="02010609060101010101" pitchFamily="49" charset="-122"/>
                        </a:rPr>
                        <a:t>数</a:t>
                      </a:r>
                      <a:r>
                        <a:rPr lang="en-US" altLang="zh-CN" sz="1100" u="none" strike="noStrike" dirty="0">
                          <a:solidFill>
                            <a:schemeClr val="bg1"/>
                          </a:solidFill>
                          <a:effectLst/>
                          <a:latin typeface="黑体" panose="02010609060101010101" pitchFamily="49" charset="-122"/>
                          <a:ea typeface="黑体" panose="02010609060101010101" pitchFamily="49" charset="-122"/>
                        </a:rPr>
                        <a:t>=5</a:t>
                      </a:r>
                      <a:r>
                        <a:rPr lang="zh-CN" altLang="en-US" sz="1100" u="none" strike="noStrike" dirty="0">
                          <a:solidFill>
                            <a:schemeClr val="bg1"/>
                          </a:solidFill>
                          <a:effectLst/>
                          <a:latin typeface="黑体" panose="02010609060101010101" pitchFamily="49" charset="-122"/>
                          <a:ea typeface="黑体" panose="02010609060101010101" pitchFamily="49" charset="-122"/>
                        </a:rPr>
                        <a:t>）</a:t>
                      </a:r>
                      <a:endParaRPr lang="zh-CN" altLang="en-US"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方案</a:t>
                      </a:r>
                      <a:r>
                        <a:rPr lang="en-US" altLang="zh-CN" sz="1100" u="none" strike="noStrike" dirty="0" smtClean="0">
                          <a:solidFill>
                            <a:schemeClr val="bg1"/>
                          </a:solidFill>
                          <a:effectLst/>
                          <a:latin typeface="黑体" panose="02010609060101010101" pitchFamily="49" charset="-122"/>
                          <a:ea typeface="黑体" panose="02010609060101010101" pitchFamily="49" charset="-122"/>
                        </a:rPr>
                        <a:t>2</a:t>
                      </a:r>
                      <a:r>
                        <a:rPr lang="en-US" altLang="zh-CN" sz="1100" u="none" strike="noStrike" dirty="0" smtClean="0">
                          <a:solidFill>
                            <a:schemeClr val="bg1"/>
                          </a:solidFill>
                          <a:effectLst/>
                          <a:latin typeface="Times New Roman" panose="02020603050405020304" pitchFamily="18" charset="0"/>
                          <a:ea typeface="黑体" panose="02010609060101010101" pitchFamily="49" charset="-122"/>
                          <a:cs typeface="Times New Roman" panose="02020603050405020304" pitchFamily="18" charset="0"/>
                        </a:rPr>
                        <a:t>I</a:t>
                      </a:r>
                    </a:p>
                    <a:p>
                      <a:pPr algn="ctr" fontAlgn="ctr"/>
                      <a:r>
                        <a:rPr lang="zh-CN" altLang="en-US" sz="1100" u="none" strike="noStrike" dirty="0" smtClean="0">
                          <a:solidFill>
                            <a:schemeClr val="bg1"/>
                          </a:solidFill>
                          <a:effectLst/>
                          <a:latin typeface="黑体" panose="02010609060101010101" pitchFamily="49" charset="-122"/>
                          <a:ea typeface="黑体" panose="02010609060101010101" pitchFamily="49" charset="-122"/>
                        </a:rPr>
                        <a:t>（</a:t>
                      </a:r>
                      <a:r>
                        <a:rPr lang="zh-CN" altLang="en-US" sz="1100" u="none" strike="noStrike" dirty="0">
                          <a:solidFill>
                            <a:schemeClr val="bg1"/>
                          </a:solidFill>
                          <a:effectLst/>
                          <a:latin typeface="黑体" panose="02010609060101010101" pitchFamily="49" charset="-122"/>
                          <a:ea typeface="黑体" panose="02010609060101010101" pitchFamily="49" charset="-122"/>
                        </a:rPr>
                        <a:t>柜台数</a:t>
                      </a:r>
                      <a:r>
                        <a:rPr lang="en-US" altLang="zh-CN" sz="1100" u="none" strike="noStrike" dirty="0">
                          <a:solidFill>
                            <a:schemeClr val="bg1"/>
                          </a:solidFill>
                          <a:effectLst/>
                          <a:latin typeface="黑体" panose="02010609060101010101" pitchFamily="49" charset="-122"/>
                          <a:ea typeface="黑体" panose="02010609060101010101" pitchFamily="49" charset="-122"/>
                        </a:rPr>
                        <a:t>=4</a:t>
                      </a:r>
                      <a:r>
                        <a:rPr lang="zh-CN" altLang="en-US" sz="1100" u="none" strike="noStrike" dirty="0">
                          <a:solidFill>
                            <a:schemeClr val="bg1"/>
                          </a:solidFill>
                          <a:effectLst/>
                          <a:latin typeface="黑体" panose="02010609060101010101" pitchFamily="49" charset="-122"/>
                          <a:ea typeface="黑体" panose="02010609060101010101" pitchFamily="49" charset="-122"/>
                        </a:rPr>
                        <a:t>）</a:t>
                      </a:r>
                      <a:endParaRPr lang="zh-CN" altLang="en-US"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方案</a:t>
                      </a:r>
                      <a:r>
                        <a:rPr lang="en-US" altLang="zh-CN" sz="1100" u="none" strike="noStrike" dirty="0" smtClean="0">
                          <a:solidFill>
                            <a:schemeClr val="bg1"/>
                          </a:solidFill>
                          <a:effectLst/>
                          <a:latin typeface="黑体" panose="02010609060101010101" pitchFamily="49" charset="-122"/>
                          <a:ea typeface="黑体" panose="02010609060101010101" pitchFamily="49" charset="-122"/>
                        </a:rPr>
                        <a:t>2</a:t>
                      </a:r>
                      <a:r>
                        <a:rPr lang="en-US" altLang="zh-CN" sz="1100" u="none" strike="noStrike" dirty="0" smtClean="0">
                          <a:solidFill>
                            <a:schemeClr val="bg1"/>
                          </a:solidFill>
                          <a:effectLst/>
                          <a:latin typeface="Times New Roman" panose="02020603050405020304" pitchFamily="18" charset="0"/>
                          <a:ea typeface="黑体" panose="02010609060101010101" pitchFamily="49" charset="-122"/>
                          <a:cs typeface="Times New Roman" panose="02020603050405020304" pitchFamily="18" charset="0"/>
                        </a:rPr>
                        <a:t>C</a:t>
                      </a:r>
                    </a:p>
                    <a:p>
                      <a:pPr algn="ctr" fontAlgn="ctr"/>
                      <a:r>
                        <a:rPr lang="zh-CN" altLang="en-US" sz="1100" u="none" strike="noStrike" dirty="0" smtClean="0">
                          <a:solidFill>
                            <a:schemeClr val="bg1"/>
                          </a:solidFill>
                          <a:effectLst/>
                          <a:latin typeface="黑体" panose="02010609060101010101" pitchFamily="49" charset="-122"/>
                          <a:ea typeface="黑体" panose="02010609060101010101" pitchFamily="49" charset="-122"/>
                        </a:rPr>
                        <a:t>（</a:t>
                      </a:r>
                      <a:r>
                        <a:rPr lang="zh-CN" altLang="en-US" sz="1100" u="none" strike="noStrike" dirty="0">
                          <a:solidFill>
                            <a:schemeClr val="bg1"/>
                          </a:solidFill>
                          <a:effectLst/>
                          <a:latin typeface="黑体" panose="02010609060101010101" pitchFamily="49" charset="-122"/>
                          <a:ea typeface="黑体" panose="02010609060101010101" pitchFamily="49" charset="-122"/>
                        </a:rPr>
                        <a:t>柜台数</a:t>
                      </a:r>
                      <a:r>
                        <a:rPr lang="en-US" altLang="zh-CN" sz="1100" u="none" strike="noStrike" dirty="0">
                          <a:solidFill>
                            <a:schemeClr val="bg1"/>
                          </a:solidFill>
                          <a:effectLst/>
                          <a:latin typeface="黑体" panose="02010609060101010101" pitchFamily="49" charset="-122"/>
                          <a:ea typeface="黑体" panose="02010609060101010101" pitchFamily="49" charset="-122"/>
                        </a:rPr>
                        <a:t>=4</a:t>
                      </a:r>
                      <a:r>
                        <a:rPr lang="zh-CN" altLang="en-US" sz="1100" u="none" strike="noStrike" dirty="0">
                          <a:solidFill>
                            <a:schemeClr val="bg1"/>
                          </a:solidFill>
                          <a:effectLst/>
                          <a:latin typeface="黑体" panose="02010609060101010101" pitchFamily="49" charset="-122"/>
                          <a:ea typeface="黑体" panose="02010609060101010101" pitchFamily="49" charset="-122"/>
                        </a:rPr>
                        <a:t>）</a:t>
                      </a:r>
                      <a:endParaRPr lang="zh-CN" altLang="en-US"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vMerge="1">
                  <a:txBody>
                    <a:bodyPr/>
                    <a:lstStyle/>
                    <a:p>
                      <a:endParaRPr lang="zh-CN"/>
                    </a:p>
                  </a:txBody>
                  <a:tcPr/>
                </a:tc>
                <a:extLst>
                  <a:ext uri="{0D108BD9-81ED-4DB2-BD59-A6C34878D82A}">
                    <a16:rowId xmlns:a16="http://schemas.microsoft.com/office/drawing/2014/main" val="10001"/>
                  </a:ext>
                </a:extLst>
              </a:tr>
              <a:tr h="171450">
                <a:tc>
                  <a:txBody>
                    <a:bodyPr/>
                    <a:lstStyle/>
                    <a:p>
                      <a:pPr algn="ctr" fontAlgn="ctr"/>
                      <a:r>
                        <a:rPr lang="en-US" altLang="zh-CN" sz="1100" u="none" strike="noStrike">
                          <a:solidFill>
                            <a:schemeClr val="bg1"/>
                          </a:solidFill>
                          <a:effectLst/>
                          <a:latin typeface="黑体" panose="02010609060101010101" pitchFamily="49" charset="-122"/>
                          <a:ea typeface="黑体" panose="02010609060101010101" pitchFamily="49" charset="-122"/>
                        </a:rPr>
                        <a:t>1</a:t>
                      </a:r>
                      <a:endParaRPr lang="en-US" altLang="zh-CN" sz="1100" b="0" i="0" u="none" strike="noStrike">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2.2841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26.7951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16.1328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-13.8487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2"/>
                  </a:ext>
                </a:extLst>
              </a:tr>
              <a:tr h="171450">
                <a:tc>
                  <a:txBody>
                    <a:bodyPr/>
                    <a:lstStyle/>
                    <a:p>
                      <a:pPr algn="ctr" fontAlgn="ctr"/>
                      <a:r>
                        <a:rPr lang="en-US" altLang="zh-CN" sz="1100" u="none" strike="noStrike">
                          <a:solidFill>
                            <a:schemeClr val="bg1"/>
                          </a:solidFill>
                          <a:effectLst/>
                          <a:latin typeface="黑体" panose="02010609060101010101" pitchFamily="49" charset="-122"/>
                          <a:ea typeface="黑体" panose="02010609060101010101" pitchFamily="49" charset="-122"/>
                        </a:rPr>
                        <a:t>2</a:t>
                      </a:r>
                      <a:endParaRPr lang="en-US" altLang="zh-CN" sz="1100" b="0" i="0" u="none" strike="noStrike">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2.3401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20.3372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16.6933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-14.3532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3"/>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3</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2.9192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19.1283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20.7168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-17.7976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4"/>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4</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8.3768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25.4393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30.2331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-21.8563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5"/>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5</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5.5100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24.8865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26.7549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-21.2449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6"/>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6</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3.3052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25.7462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23.2310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-19.9258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7"/>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7</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7.2305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26.2689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30.8628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-23.6323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8"/>
                  </a:ext>
                </a:extLst>
              </a:tr>
              <a:tr h="172345">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8</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3.5464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20.7365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20.9121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-17.3657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09"/>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9</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9.8700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17.0721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34.2675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-24.3975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0"/>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10</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3.1514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18.7958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19.4832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-16.3318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1"/>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11</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2.5263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24.1679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15.3180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-12.7917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2"/>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12</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4.4204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21.7298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24.5881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-20.1677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3"/>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13</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5.3634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23.9454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24.9803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-19.6169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4"/>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14</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8.8915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26.1491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32.2906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-23.3991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5"/>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15</a:t>
                      </a:r>
                      <a:endParaRPr lang="en-US" altLang="zh-CN"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3.0192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22.7177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19.2195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-16.2003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6"/>
                  </a:ext>
                </a:extLst>
              </a:tr>
              <a:tr h="171450">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均值</a:t>
                      </a:r>
                      <a:endParaRPr lang="zh-CN" altLang="en-US"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4.8503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22.9277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23.7123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-18.8620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7"/>
                  </a:ext>
                </a:extLst>
              </a:tr>
              <a:tr h="171450">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方差</a:t>
                      </a:r>
                      <a:endParaRPr lang="zh-CN" altLang="en-US"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6.6326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9.0632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34.8385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13.6573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8"/>
                  </a:ext>
                </a:extLst>
              </a:tr>
              <a:tr h="171450">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标准差</a:t>
                      </a:r>
                      <a:endParaRPr lang="zh-CN" altLang="en-US" sz="1100" b="0" i="0" u="none" strike="noStrike" dirty="0">
                        <a:solidFill>
                          <a:schemeClr val="bg1"/>
                        </a:solidFill>
                        <a:effectLst/>
                        <a:latin typeface="黑体" panose="02010609060101010101" pitchFamily="49" charset="-122"/>
                        <a:ea typeface="黑体" panose="02010609060101010101" pitchFamily="49" charset="-122"/>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2.5754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3.0105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5.9024 </a:t>
                      </a:r>
                      <a:endParaRPr lang="en-US" altLang="zh-CN" sz="1100" b="0" i="0" u="none" strike="noStrike">
                        <a:solidFill>
                          <a:srgbClr val="000000"/>
                        </a:solidFill>
                        <a:effectLst/>
                        <a:latin typeface="黑体" panose="02010609060101010101" pitchFamily="49" charset="-122"/>
                        <a:ea typeface="黑体" panose="02010609060101010101" pitchFamily="49" charset="-122"/>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3.6956 </a:t>
                      </a:r>
                      <a:endParaRPr lang="en-US" altLang="zh-CN" sz="1100" b="0" i="0" u="none" strike="noStrike" dirty="0">
                        <a:solidFill>
                          <a:srgbClr val="000000"/>
                        </a:solidFill>
                        <a:effectLst/>
                        <a:latin typeface="黑体" panose="02010609060101010101" pitchFamily="49" charset="-122"/>
                        <a:ea typeface="黑体" panose="02010609060101010101" pitchFamily="49" charset="-122"/>
                      </a:endParaRPr>
                    </a:p>
                  </a:txBody>
                  <a:tcPr marL="0" marR="0" marT="0" marB="0" anchor="ctr"/>
                </a:tc>
                <a:extLst>
                  <a:ext uri="{0D108BD9-81ED-4DB2-BD59-A6C34878D82A}">
                    <a16:rowId xmlns:a16="http://schemas.microsoft.com/office/drawing/2014/main" val="10019"/>
                  </a:ext>
                </a:extLst>
              </a:tr>
            </a:tbl>
          </a:graphicData>
        </a:graphic>
      </p:graphicFrame>
      <p:graphicFrame>
        <p:nvGraphicFramePr>
          <p:cNvPr id="4" name="表格 3"/>
          <p:cNvGraphicFramePr>
            <a:graphicFrameLocks noGrp="1"/>
          </p:cNvGraphicFramePr>
          <p:nvPr/>
        </p:nvGraphicFramePr>
        <p:xfrm>
          <a:off x="6668351" y="4012445"/>
          <a:ext cx="2070426" cy="1817821"/>
        </p:xfrm>
        <a:graphic>
          <a:graphicData uri="http://schemas.openxmlformats.org/drawingml/2006/table">
            <a:tbl>
              <a:tblPr>
                <a:tableStyleId>{5C22544A-7EE6-4342-B048-85BDC9FD1C3A}</a:tableStyleId>
              </a:tblPr>
              <a:tblGrid>
                <a:gridCol w="690142">
                  <a:extLst>
                    <a:ext uri="{9D8B030D-6E8A-4147-A177-3AD203B41FA5}">
                      <a16:colId xmlns:a16="http://schemas.microsoft.com/office/drawing/2014/main" val="20000"/>
                    </a:ext>
                  </a:extLst>
                </a:gridCol>
                <a:gridCol w="690142">
                  <a:extLst>
                    <a:ext uri="{9D8B030D-6E8A-4147-A177-3AD203B41FA5}">
                      <a16:colId xmlns:a16="http://schemas.microsoft.com/office/drawing/2014/main" val="20001"/>
                    </a:ext>
                  </a:extLst>
                </a:gridCol>
                <a:gridCol w="690142">
                  <a:extLst>
                    <a:ext uri="{9D8B030D-6E8A-4147-A177-3AD203B41FA5}">
                      <a16:colId xmlns:a16="http://schemas.microsoft.com/office/drawing/2014/main" val="20002"/>
                    </a:ext>
                  </a:extLst>
                </a:gridCol>
              </a:tblGrid>
              <a:tr h="561872">
                <a:tc>
                  <a:txBody>
                    <a:bodyPr/>
                    <a:lstStyle/>
                    <a:p>
                      <a:pPr algn="ctr" fontAlgn="ctr"/>
                      <a:endParaRPr lang="zh-CN" altLang="en-US" sz="110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zh-CN" altLang="en-US" sz="1050" u="none" strike="noStrike" dirty="0">
                          <a:solidFill>
                            <a:schemeClr val="bg1"/>
                          </a:solidFill>
                          <a:effectLst/>
                        </a:rPr>
                        <a:t>独立</a:t>
                      </a:r>
                      <a:r>
                        <a:rPr lang="zh-CN" altLang="en-US" sz="1050" u="none" strike="noStrike" dirty="0" smtClean="0">
                          <a:solidFill>
                            <a:schemeClr val="bg1"/>
                          </a:solidFill>
                          <a:effectLst/>
                        </a:rPr>
                        <a:t>仿真</a:t>
                      </a:r>
                      <a:endParaRPr lang="en-US" altLang="zh-CN" sz="1050" u="none" strike="noStrike" dirty="0" smtClean="0">
                        <a:solidFill>
                          <a:schemeClr val="bg1"/>
                        </a:solidFill>
                        <a:effectLst/>
                      </a:endParaRPr>
                    </a:p>
                    <a:p>
                      <a:pPr algn="ctr" fontAlgn="ctr"/>
                      <a:r>
                        <a:rPr lang="zh-CN" altLang="en-US" sz="1050" u="none" strike="noStrike" dirty="0" smtClean="0">
                          <a:solidFill>
                            <a:schemeClr val="bg1"/>
                          </a:solidFill>
                          <a:effectLst/>
                        </a:rPr>
                        <a:t>运行样本</a:t>
                      </a:r>
                      <a:endParaRPr lang="zh-CN" altLang="en-US"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zh-CN" altLang="en-US" sz="1050" u="none" strike="noStrike" dirty="0">
                          <a:solidFill>
                            <a:schemeClr val="bg1"/>
                          </a:solidFill>
                          <a:effectLst/>
                        </a:rPr>
                        <a:t>相关</a:t>
                      </a:r>
                      <a:r>
                        <a:rPr lang="zh-CN" altLang="en-US" sz="1050" u="none" strike="noStrike" dirty="0" smtClean="0">
                          <a:solidFill>
                            <a:schemeClr val="bg1"/>
                          </a:solidFill>
                          <a:effectLst/>
                        </a:rPr>
                        <a:t>仿真</a:t>
                      </a:r>
                      <a:endParaRPr lang="en-US" altLang="zh-CN" sz="1050" u="none" strike="noStrike" dirty="0" smtClean="0">
                        <a:solidFill>
                          <a:schemeClr val="bg1"/>
                        </a:solidFill>
                        <a:effectLst/>
                      </a:endParaRPr>
                    </a:p>
                    <a:p>
                      <a:pPr algn="ctr" fontAlgn="ctr"/>
                      <a:r>
                        <a:rPr lang="zh-CN" altLang="en-US" sz="1050" u="none" strike="noStrike" dirty="0" smtClean="0">
                          <a:solidFill>
                            <a:schemeClr val="bg1"/>
                          </a:solidFill>
                          <a:effectLst/>
                        </a:rPr>
                        <a:t>运行样本</a:t>
                      </a:r>
                      <a:endParaRPr lang="zh-CN" altLang="en-US"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extLst>
                  <a:ext uri="{0D108BD9-81ED-4DB2-BD59-A6C34878D82A}">
                    <a16:rowId xmlns:a16="http://schemas.microsoft.com/office/drawing/2014/main" val="10000"/>
                  </a:ext>
                </a:extLst>
              </a:tr>
              <a:tr h="209325">
                <a:tc>
                  <a:txBody>
                    <a:bodyPr/>
                    <a:lstStyle/>
                    <a:p>
                      <a:pPr algn="ctr" fontAlgn="ctr"/>
                      <a:r>
                        <a:rPr lang="zh-CN" altLang="en-US" sz="1050" u="none" strike="noStrike" dirty="0">
                          <a:solidFill>
                            <a:schemeClr val="bg1"/>
                          </a:solidFill>
                          <a:effectLst/>
                        </a:rPr>
                        <a:t>均值</a:t>
                      </a:r>
                      <a:endParaRPr lang="zh-CN" altLang="en-US"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en-US" sz="1050" u="none" strike="noStrike">
                          <a:effectLst/>
                        </a:rPr>
                        <a:t>-18.0774</a:t>
                      </a:r>
                      <a:endParaRPr lang="en-US" sz="1050" b="0" i="0" u="none" strike="noStrike">
                        <a:solidFill>
                          <a:srgbClr val="000000"/>
                        </a:solidFill>
                        <a:effectLst/>
                        <a:latin typeface="Calibri" panose="020F0502020204030204" pitchFamily="34" charset="0"/>
                        <a:ea typeface="宋体" panose="02010600030101010101" pitchFamily="2" charset="-122"/>
                      </a:endParaRPr>
                    </a:p>
                  </a:txBody>
                  <a:tcPr marL="9525" marR="9525" marT="9525" marB="0" anchor="ctr"/>
                </a:tc>
                <a:tc>
                  <a:txBody>
                    <a:bodyPr/>
                    <a:lstStyle/>
                    <a:p>
                      <a:pPr algn="ctr" fontAlgn="ctr"/>
                      <a:r>
                        <a:rPr lang="en-US" sz="1050" u="none" strike="noStrike" dirty="0">
                          <a:effectLst/>
                        </a:rPr>
                        <a:t>-18.862</a:t>
                      </a:r>
                      <a:endParaRPr lang="en-US" sz="1050" b="0" i="0" u="none" strike="noStrike" dirty="0">
                        <a:solidFill>
                          <a:srgbClr val="000000"/>
                        </a:solidFill>
                        <a:effectLst/>
                        <a:latin typeface="Calibri" panose="020F0502020204030204" pitchFamily="34" charset="0"/>
                        <a:ea typeface="宋体" panose="02010600030101010101" pitchFamily="2" charset="-122"/>
                      </a:endParaRPr>
                    </a:p>
                  </a:txBody>
                  <a:tcPr marL="9525" marR="9525" marT="9525" marB="0" anchor="ctr"/>
                </a:tc>
                <a:extLst>
                  <a:ext uri="{0D108BD9-81ED-4DB2-BD59-A6C34878D82A}">
                    <a16:rowId xmlns:a16="http://schemas.microsoft.com/office/drawing/2014/main" val="10001"/>
                  </a:ext>
                </a:extLst>
              </a:tr>
              <a:tr h="209325">
                <a:tc>
                  <a:txBody>
                    <a:bodyPr/>
                    <a:lstStyle/>
                    <a:p>
                      <a:pPr algn="ctr" fontAlgn="ctr"/>
                      <a:r>
                        <a:rPr lang="zh-CN" altLang="en-US" sz="1050" u="none" strike="noStrike" dirty="0">
                          <a:solidFill>
                            <a:schemeClr val="bg1"/>
                          </a:solidFill>
                          <a:effectLst/>
                        </a:rPr>
                        <a:t>方差</a:t>
                      </a:r>
                      <a:endParaRPr lang="zh-CN" altLang="en-US"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en-US" sz="1050" u="none" strike="noStrike">
                          <a:effectLst/>
                        </a:rPr>
                        <a:t>1.0464</a:t>
                      </a:r>
                      <a:endParaRPr lang="en-US" sz="1050" b="0" i="0" u="none" strike="noStrike">
                        <a:solidFill>
                          <a:srgbClr val="000000"/>
                        </a:solidFill>
                        <a:effectLst/>
                        <a:latin typeface="Calibri" panose="020F0502020204030204" pitchFamily="34" charset="0"/>
                        <a:ea typeface="宋体" panose="02010600030101010101" pitchFamily="2" charset="-122"/>
                      </a:endParaRPr>
                    </a:p>
                  </a:txBody>
                  <a:tcPr marL="9525" marR="9525" marT="9525" marB="0" anchor="ctr"/>
                </a:tc>
                <a:tc>
                  <a:txBody>
                    <a:bodyPr/>
                    <a:lstStyle/>
                    <a:p>
                      <a:pPr algn="ctr" fontAlgn="ctr"/>
                      <a:r>
                        <a:rPr lang="en-US" sz="1050" u="none" strike="noStrike" dirty="0">
                          <a:effectLst/>
                        </a:rPr>
                        <a:t>0.9105</a:t>
                      </a:r>
                      <a:endParaRPr lang="en-US" sz="1050" b="0" i="0" u="none" strike="noStrike" dirty="0">
                        <a:solidFill>
                          <a:srgbClr val="000000"/>
                        </a:solidFill>
                        <a:effectLst/>
                        <a:latin typeface="Calibri" panose="020F0502020204030204" pitchFamily="34" charset="0"/>
                        <a:ea typeface="宋体" panose="02010600030101010101" pitchFamily="2" charset="-122"/>
                      </a:endParaRPr>
                    </a:p>
                  </a:txBody>
                  <a:tcPr marL="9525" marR="9525" marT="9525" marB="0" anchor="ctr"/>
                </a:tc>
                <a:extLst>
                  <a:ext uri="{0D108BD9-81ED-4DB2-BD59-A6C34878D82A}">
                    <a16:rowId xmlns:a16="http://schemas.microsoft.com/office/drawing/2014/main" val="10002"/>
                  </a:ext>
                </a:extLst>
              </a:tr>
              <a:tr h="209325">
                <a:tc>
                  <a:txBody>
                    <a:bodyPr/>
                    <a:lstStyle/>
                    <a:p>
                      <a:pPr algn="ctr" fontAlgn="ctr"/>
                      <a:r>
                        <a:rPr lang="zh-CN" altLang="en-US" sz="1050" u="none" strike="noStrike" dirty="0">
                          <a:solidFill>
                            <a:schemeClr val="bg1"/>
                          </a:solidFill>
                          <a:effectLst/>
                        </a:rPr>
                        <a:t>自由度</a:t>
                      </a:r>
                      <a:endParaRPr lang="zh-CN" altLang="en-US"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en-US" sz="1050" u="none" strike="noStrike">
                          <a:effectLst/>
                        </a:rPr>
                        <a:t>29</a:t>
                      </a:r>
                      <a:endParaRPr lang="en-US" sz="1050" b="0" i="0" u="none" strike="noStrike">
                        <a:solidFill>
                          <a:srgbClr val="000000"/>
                        </a:solidFill>
                        <a:effectLst/>
                        <a:latin typeface="Calibri" panose="020F0502020204030204" pitchFamily="34" charset="0"/>
                        <a:ea typeface="宋体" panose="02010600030101010101" pitchFamily="2" charset="-122"/>
                      </a:endParaRPr>
                    </a:p>
                  </a:txBody>
                  <a:tcPr marL="9525" marR="9525" marT="9525" marB="0" anchor="ctr"/>
                </a:tc>
                <a:tc>
                  <a:txBody>
                    <a:bodyPr/>
                    <a:lstStyle/>
                    <a:p>
                      <a:pPr algn="ctr" fontAlgn="ctr"/>
                      <a:r>
                        <a:rPr lang="en-US" sz="1050" u="none" strike="noStrike" dirty="0">
                          <a:effectLst/>
                        </a:rPr>
                        <a:t>14</a:t>
                      </a:r>
                      <a:endParaRPr lang="en-US" sz="1050" b="0" i="0" u="none" strike="noStrike" dirty="0">
                        <a:solidFill>
                          <a:srgbClr val="000000"/>
                        </a:solidFill>
                        <a:effectLst/>
                        <a:latin typeface="Calibri" panose="020F0502020204030204" pitchFamily="34" charset="0"/>
                        <a:ea typeface="宋体" panose="02010600030101010101" pitchFamily="2" charset="-122"/>
                      </a:endParaRPr>
                    </a:p>
                  </a:txBody>
                  <a:tcPr marL="9525" marR="9525" marT="9525" marB="0" anchor="ctr"/>
                </a:tc>
                <a:extLst>
                  <a:ext uri="{0D108BD9-81ED-4DB2-BD59-A6C34878D82A}">
                    <a16:rowId xmlns:a16="http://schemas.microsoft.com/office/drawing/2014/main" val="10003"/>
                  </a:ext>
                </a:extLst>
              </a:tr>
              <a:tr h="418649">
                <a:tc>
                  <a:txBody>
                    <a:bodyPr/>
                    <a:lstStyle/>
                    <a:p>
                      <a:pPr algn="ctr" fontAlgn="ctr"/>
                      <a:r>
                        <a:rPr lang="en-US" altLang="zh-CN" sz="1050" u="none" strike="noStrike" dirty="0">
                          <a:solidFill>
                            <a:schemeClr val="bg1"/>
                          </a:solidFill>
                          <a:effectLst/>
                        </a:rPr>
                        <a:t>95</a:t>
                      </a:r>
                      <a:r>
                        <a:rPr lang="en-US" altLang="zh-CN" sz="1050" u="none" strike="noStrike" dirty="0" smtClean="0">
                          <a:solidFill>
                            <a:schemeClr val="bg1"/>
                          </a:solidFill>
                          <a:effectLst/>
                        </a:rPr>
                        <a:t>%</a:t>
                      </a:r>
                    </a:p>
                    <a:p>
                      <a:pPr algn="ctr" fontAlgn="ctr"/>
                      <a:r>
                        <a:rPr lang="zh-CN" altLang="en-US" sz="1050" u="none" strike="noStrike" dirty="0" smtClean="0">
                          <a:solidFill>
                            <a:schemeClr val="bg1"/>
                          </a:solidFill>
                          <a:effectLst/>
                        </a:rPr>
                        <a:t>置信区间</a:t>
                      </a:r>
                      <a:endParaRPr lang="zh-CN" altLang="en-US" sz="1050" b="0" i="0" u="none" strike="noStrike" dirty="0">
                        <a:solidFill>
                          <a:schemeClr val="bg1"/>
                        </a:solidFill>
                        <a:effectLst/>
                        <a:latin typeface="Calibri" panose="020F0502020204030204" pitchFamily="34" charset="0"/>
                        <a:ea typeface="宋体" panose="02010600030101010101" pitchFamily="2" charset="-122"/>
                      </a:endParaRPr>
                    </a:p>
                  </a:txBody>
                  <a:tcPr marL="9525" marR="9525" marT="9525" marB="0" anchor="ctr">
                    <a:solidFill>
                      <a:srgbClr val="003378"/>
                    </a:solidFill>
                  </a:tcPr>
                </a:tc>
                <a:tc>
                  <a:txBody>
                    <a:bodyPr/>
                    <a:lstStyle/>
                    <a:p>
                      <a:pPr algn="ctr" fontAlgn="ctr"/>
                      <a:r>
                        <a:rPr lang="en-US" sz="1050" u="none" strike="noStrike" dirty="0">
                          <a:effectLst/>
                        </a:rPr>
                        <a:t>-</a:t>
                      </a:r>
                      <a:r>
                        <a:rPr lang="en-US" sz="1050" u="none" strike="noStrike" dirty="0" smtClean="0">
                          <a:effectLst/>
                        </a:rPr>
                        <a:t>18.0774</a:t>
                      </a:r>
                    </a:p>
                    <a:p>
                      <a:pPr algn="ctr" fontAlgn="ctr"/>
                      <a:r>
                        <a:rPr lang="en-US" sz="1050" u="none" strike="noStrike" dirty="0" smtClean="0">
                          <a:effectLst/>
                        </a:rPr>
                        <a:t>±</a:t>
                      </a:r>
                      <a:r>
                        <a:rPr lang="en-US" sz="1050" u="none" strike="noStrike" dirty="0">
                          <a:effectLst/>
                        </a:rPr>
                        <a:t>2.0919</a:t>
                      </a:r>
                      <a:endParaRPr lang="en-US" sz="1050" b="0" i="0" u="none" strike="noStrike" dirty="0">
                        <a:solidFill>
                          <a:srgbClr val="000000"/>
                        </a:solidFill>
                        <a:effectLst/>
                        <a:latin typeface="Calibri" panose="020F0502020204030204" pitchFamily="34" charset="0"/>
                        <a:ea typeface="宋体" panose="02010600030101010101" pitchFamily="2" charset="-122"/>
                      </a:endParaRPr>
                    </a:p>
                  </a:txBody>
                  <a:tcPr marL="9525" marR="9525" marT="9525" marB="0" anchor="ctr"/>
                </a:tc>
                <a:tc>
                  <a:txBody>
                    <a:bodyPr/>
                    <a:lstStyle/>
                    <a:p>
                      <a:pPr algn="ctr" fontAlgn="ctr"/>
                      <a:r>
                        <a:rPr lang="en-US" sz="1050" u="none" strike="noStrike" dirty="0">
                          <a:effectLst/>
                        </a:rPr>
                        <a:t>-</a:t>
                      </a:r>
                      <a:r>
                        <a:rPr lang="en-US" sz="1050" u="none" strike="noStrike" dirty="0" smtClean="0">
                          <a:effectLst/>
                        </a:rPr>
                        <a:t>18.8620</a:t>
                      </a:r>
                    </a:p>
                    <a:p>
                      <a:pPr algn="ctr" fontAlgn="ctr"/>
                      <a:r>
                        <a:rPr lang="en-US" sz="1050" u="none" strike="noStrike" dirty="0" smtClean="0">
                          <a:effectLst/>
                        </a:rPr>
                        <a:t>±</a:t>
                      </a:r>
                      <a:r>
                        <a:rPr lang="en-US" sz="1050" u="none" strike="noStrike" dirty="0">
                          <a:effectLst/>
                        </a:rPr>
                        <a:t>2.0468</a:t>
                      </a:r>
                      <a:endParaRPr lang="en-US" sz="1050" b="0" i="0" u="none" strike="noStrike" dirty="0">
                        <a:solidFill>
                          <a:srgbClr val="000000"/>
                        </a:solidFill>
                        <a:effectLst/>
                        <a:latin typeface="Calibri" panose="020F0502020204030204" pitchFamily="34" charset="0"/>
                        <a:ea typeface="宋体" panose="02010600030101010101" pitchFamily="2" charset="-122"/>
                      </a:endParaRPr>
                    </a:p>
                  </a:txBody>
                  <a:tcPr marL="9525" marR="9525" marT="9525" marB="0" anchor="ctr"/>
                </a:tc>
                <a:extLst>
                  <a:ext uri="{0D108BD9-81ED-4DB2-BD59-A6C34878D82A}">
                    <a16:rowId xmlns:a16="http://schemas.microsoft.com/office/drawing/2014/main" val="10004"/>
                  </a:ext>
                </a:extLst>
              </a:tr>
              <a:tr h="209325">
                <a:tc>
                  <a:txBody>
                    <a:bodyPr/>
                    <a:lstStyle/>
                    <a:p>
                      <a:pPr algn="ctr" fontAlgn="ctr"/>
                      <a:r>
                        <a:rPr lang="zh-CN" altLang="en-US" sz="1050" u="none" strike="noStrike" dirty="0">
                          <a:solidFill>
                            <a:schemeClr val="bg1"/>
                          </a:solidFill>
                          <a:effectLst/>
                        </a:rPr>
                        <a:t>相对精度</a:t>
                      </a:r>
                      <a:endParaRPr lang="zh-CN" altLang="en-US" sz="1050" b="0" i="0" u="none" strike="noStrike" dirty="0">
                        <a:solidFill>
                          <a:schemeClr val="bg1"/>
                        </a:solidFill>
                        <a:effectLst/>
                        <a:latin typeface="宋体" panose="02010600030101010101" pitchFamily="2" charset="-122"/>
                        <a:ea typeface="宋体" panose="02010600030101010101" pitchFamily="2" charset="-122"/>
                      </a:endParaRPr>
                    </a:p>
                  </a:txBody>
                  <a:tcPr marL="9525" marR="9525" marT="9525" marB="0" anchor="ctr">
                    <a:solidFill>
                      <a:srgbClr val="003378"/>
                    </a:solidFill>
                  </a:tcPr>
                </a:tc>
                <a:tc>
                  <a:txBody>
                    <a:bodyPr/>
                    <a:lstStyle/>
                    <a:p>
                      <a:pPr algn="ctr" fontAlgn="ctr"/>
                      <a:r>
                        <a:rPr lang="en-US" sz="1050" u="none" strike="noStrike" dirty="0">
                          <a:effectLst/>
                        </a:rPr>
                        <a:t>0.1157</a:t>
                      </a:r>
                      <a:endParaRPr lang="en-US" sz="1050" b="0" i="0" u="none" strike="noStrike" dirty="0">
                        <a:solidFill>
                          <a:srgbClr val="000000"/>
                        </a:solidFill>
                        <a:effectLst/>
                        <a:latin typeface="Calibri" panose="020F0502020204030204" pitchFamily="34" charset="0"/>
                        <a:ea typeface="宋体" panose="02010600030101010101" pitchFamily="2" charset="-122"/>
                      </a:endParaRPr>
                    </a:p>
                  </a:txBody>
                  <a:tcPr marL="9525" marR="9525" marT="9525" marB="0" anchor="ctr"/>
                </a:tc>
                <a:tc>
                  <a:txBody>
                    <a:bodyPr/>
                    <a:lstStyle/>
                    <a:p>
                      <a:pPr algn="ctr" fontAlgn="ctr"/>
                      <a:r>
                        <a:rPr lang="en-US" sz="1050" u="none" strike="noStrike" dirty="0">
                          <a:effectLst/>
                        </a:rPr>
                        <a:t>0.1085</a:t>
                      </a:r>
                      <a:endParaRPr lang="en-US" sz="1050" b="0" i="0" u="none" strike="noStrike" dirty="0">
                        <a:solidFill>
                          <a:srgbClr val="000000"/>
                        </a:solidFill>
                        <a:effectLst/>
                        <a:latin typeface="Calibri" panose="020F0502020204030204" pitchFamily="34" charset="0"/>
                        <a:ea typeface="宋体" panose="02010600030101010101" pitchFamily="2" charset="-122"/>
                      </a:endParaRPr>
                    </a:p>
                  </a:txBody>
                  <a:tcPr marL="9525" marR="9525" marT="9525" marB="0" anchor="ctr"/>
                </a:tc>
                <a:extLst>
                  <a:ext uri="{0D108BD9-81ED-4DB2-BD59-A6C34878D82A}">
                    <a16:rowId xmlns:a16="http://schemas.microsoft.com/office/drawing/2014/main" val="10005"/>
                  </a:ext>
                </a:extLst>
              </a:tr>
            </a:tbl>
          </a:graphicData>
        </a:graphic>
      </p:graphicFrame>
      <p:sp>
        <p:nvSpPr>
          <p:cNvPr id="13" name="矩形 12"/>
          <p:cNvSpPr/>
          <p:nvPr/>
        </p:nvSpPr>
        <p:spPr>
          <a:xfrm>
            <a:off x="6572921" y="3213444"/>
            <a:ext cx="4572000" cy="688202"/>
          </a:xfrm>
          <a:prstGeom prst="rect">
            <a:avLst/>
          </a:prstGeom>
        </p:spPr>
        <p:txBody>
          <a:bodyPr>
            <a:spAutoFit/>
          </a:bodyPr>
          <a:lstStyle/>
          <a:p>
            <a:pPr>
              <a:lnSpc>
                <a:spcPct val="150000"/>
              </a:lnSpc>
            </a:pPr>
            <a:r>
              <a:rPr lang="zh-CN" altLang="en-US" sz="1400" dirty="0">
                <a:latin typeface="黑体" panose="02010609060101010101" pitchFamily="49" charset="-122"/>
                <a:ea typeface="黑体" panose="02010609060101010101" pitchFamily="49" charset="-122"/>
              </a:rPr>
              <a:t>方案优劣判别准则</a:t>
            </a:r>
            <a:r>
              <a:rPr lang="zh-CN" altLang="en-US" sz="1400" dirty="0" smtClean="0">
                <a:latin typeface="黑体" panose="02010609060101010101" pitchFamily="49" charset="-122"/>
                <a:ea typeface="黑体" panose="02010609060101010101" pitchFamily="49" charset="-122"/>
              </a:rPr>
              <a:t>：</a:t>
            </a:r>
            <a:endParaRPr lang="en-US" altLang="zh-CN" sz="1400" dirty="0" smtClean="0">
              <a:latin typeface="黑体" panose="02010609060101010101" pitchFamily="49" charset="-122"/>
              <a:ea typeface="黑体" panose="02010609060101010101" pitchFamily="49" charset="-122"/>
            </a:endParaRPr>
          </a:p>
          <a:p>
            <a:pPr>
              <a:lnSpc>
                <a:spcPct val="150000"/>
              </a:lnSpc>
            </a:pPr>
            <a:r>
              <a:rPr lang="zh-CN" altLang="en-US" sz="1400" dirty="0" smtClean="0">
                <a:latin typeface="黑体" panose="02010609060101010101" pitchFamily="49" charset="-122"/>
                <a:ea typeface="黑体" panose="02010609060101010101" pitchFamily="49" charset="-122"/>
              </a:rPr>
              <a:t>系统</a:t>
            </a:r>
            <a:r>
              <a:rPr lang="zh-CN" altLang="en-US" sz="1400" dirty="0">
                <a:latin typeface="黑体" panose="02010609060101010101" pitchFamily="49" charset="-122"/>
                <a:ea typeface="黑体" panose="02010609060101010101" pitchFamily="49" charset="-122"/>
              </a:rPr>
              <a:t>平均等待时间，越小越好</a:t>
            </a:r>
          </a:p>
        </p:txBody>
      </p:sp>
      <p:sp>
        <p:nvSpPr>
          <p:cNvPr id="80" name="文本框 79"/>
          <p:cNvSpPr txBox="1"/>
          <p:nvPr/>
        </p:nvSpPr>
        <p:spPr>
          <a:xfrm>
            <a:off x="1328259" y="208539"/>
            <a:ext cx="701054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3</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仿真 </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 name="文本框 6"/>
          <p:cNvSpPr txBox="1"/>
          <p:nvPr/>
        </p:nvSpPr>
        <p:spPr>
          <a:xfrm>
            <a:off x="152704" y="4700996"/>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总结展望</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9" name="矩形: 圆角 8"/>
          <p:cNvSpPr/>
          <p:nvPr/>
        </p:nvSpPr>
        <p:spPr>
          <a:xfrm>
            <a:off x="-251460" y="377222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 name="文本框 9"/>
          <p:cNvSpPr txBox="1"/>
          <p:nvPr/>
        </p:nvSpPr>
        <p:spPr>
          <a:xfrm>
            <a:off x="152704" y="3812024"/>
            <a:ext cx="12646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结果</a:t>
            </a:r>
            <a:r>
              <a:rPr kumimoji="0" lang="zh-CN" altLang="en-US" sz="18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展示</a:t>
            </a:r>
            <a:endPar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
        <p:nvSpPr>
          <p:cNvPr id="11" name="弧形 10"/>
          <p:cNvSpPr/>
          <p:nvPr/>
        </p:nvSpPr>
        <p:spPr>
          <a:xfrm rot="2700000">
            <a:off x="1100276" y="3854606"/>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rgbClr val="000000"/>
              </a:solidFill>
              <a:effectLst/>
              <a:uLnTx/>
              <a:uFillTx/>
              <a:latin typeface="Calibri" panose="020F0502020204030204"/>
              <a:ea typeface="等线" panose="02010600030101010101" pitchFamily="2" charset="-122"/>
              <a:cs typeface="+mn-cs"/>
            </a:endParaRPr>
          </a:p>
        </p:txBody>
      </p:sp>
      <p:sp>
        <p:nvSpPr>
          <p:cNvPr id="193" name="文本框 192"/>
          <p:cNvSpPr txBox="1"/>
          <p:nvPr/>
        </p:nvSpPr>
        <p:spPr>
          <a:xfrm>
            <a:off x="152704" y="2496174"/>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程序设计</a:t>
            </a:r>
          </a:p>
        </p:txBody>
      </p:sp>
      <p:sp>
        <p:nvSpPr>
          <p:cNvPr id="196" name="文本框 195"/>
          <p:cNvSpPr txBox="1"/>
          <p:nvPr/>
        </p:nvSpPr>
        <p:spPr>
          <a:xfrm>
            <a:off x="152704" y="304061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p>
        </p:txBody>
      </p:sp>
      <p:pic>
        <p:nvPicPr>
          <p:cNvPr id="112" name="图片 1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sp>
        <p:nvSpPr>
          <p:cNvPr id="165" name="íṧļïḑé"/>
          <p:cNvSpPr txBox="1"/>
          <p:nvPr/>
        </p:nvSpPr>
        <p:spPr>
          <a:xfrm>
            <a:off x="1715297" y="956251"/>
            <a:ext cx="4226760" cy="1809375"/>
          </a:xfrm>
          <a:prstGeom prst="rect">
            <a:avLst/>
          </a:prstGeom>
          <a:noFill/>
        </p:spPr>
        <p:txBody>
          <a:bodyPr wrap="square" lIns="90000" tIns="46800" rIns="90000" bIns="4680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300"/>
              </a:lnSpc>
              <a:spcBef>
                <a:spcPts val="0"/>
              </a:spcBef>
              <a:spcAft>
                <a:spcPts val="0"/>
              </a:spcAft>
              <a:buClrTx/>
              <a:buSzTx/>
              <a:buFontTx/>
              <a:buNone/>
              <a:defRPr/>
            </a:pPr>
            <a:r>
              <a:rPr kumimoji="0" lang="zh-CN" altLang="en-US" sz="1600" b="1" i="0" u="none" strike="noStrike" kern="1200" cap="none" spc="0" normalizeH="0" baseline="0" noProof="0" dirty="0" smtClean="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rPr>
              <a:t>仿真结果分析：</a:t>
            </a:r>
            <a:endParaRPr kumimoji="0" lang="en-US" altLang="zh-CN" sz="16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endParaRPr>
          </a:p>
        </p:txBody>
      </p:sp>
      <p:grpSp>
        <p:nvGrpSpPr>
          <p:cNvPr id="113"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15502" y="6098081"/>
            <a:ext cx="1789200" cy="453929"/>
            <a:chOff x="2435157" y="2492286"/>
            <a:chExt cx="7321692" cy="1857550"/>
          </a:xfrm>
          <a:solidFill>
            <a:srgbClr val="00468E"/>
          </a:solidFill>
        </p:grpSpPr>
        <p:grpSp>
          <p:nvGrpSpPr>
            <p:cNvPr id="114" name="ísľïḓé"/>
            <p:cNvGrpSpPr/>
            <p:nvPr/>
          </p:nvGrpSpPr>
          <p:grpSpPr>
            <a:xfrm>
              <a:off x="4802662" y="2492286"/>
              <a:ext cx="4823976" cy="1453920"/>
              <a:chOff x="5153026" y="2741613"/>
              <a:chExt cx="3529012" cy="1063626"/>
            </a:xfrm>
            <a:grpFill/>
          </p:grpSpPr>
          <p:sp>
            <p:nvSpPr>
              <p:cNvPr id="152"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3"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4"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5"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6"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7"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8"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9"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0"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1"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2"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3"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4"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nvGrpSpPr>
            <p:cNvPr id="115" name="iş1íḓè"/>
            <p:cNvGrpSpPr/>
            <p:nvPr/>
          </p:nvGrpSpPr>
          <p:grpSpPr>
            <a:xfrm>
              <a:off x="4817857" y="3850715"/>
              <a:ext cx="4938992" cy="377586"/>
              <a:chOff x="5164138" y="3735388"/>
              <a:chExt cx="3613151" cy="276226"/>
            </a:xfrm>
            <a:grpFill/>
          </p:grpSpPr>
          <p:sp>
            <p:nvSpPr>
              <p:cNvPr id="136"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7"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8"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9"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0"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1"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2"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3"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4"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5"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6"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7"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8"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9"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0"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1"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nvGrpSpPr>
            <p:cNvPr id="116" name="iŝḷiďè"/>
            <p:cNvGrpSpPr/>
            <p:nvPr/>
          </p:nvGrpSpPr>
          <p:grpSpPr>
            <a:xfrm>
              <a:off x="2435157" y="2596451"/>
              <a:ext cx="1751214" cy="1753385"/>
              <a:chOff x="3421063" y="2817813"/>
              <a:chExt cx="1281113" cy="1282700"/>
            </a:xfrm>
            <a:grpFill/>
          </p:grpSpPr>
          <p:sp>
            <p:nvSpPr>
              <p:cNvPr id="117"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18"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19"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0"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1"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2"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3"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4"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5"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6"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7"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8"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9"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0"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1"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2"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3"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4"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5"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graphicFrame>
        <p:nvGraphicFramePr>
          <p:cNvPr id="2" name="图示 1"/>
          <p:cNvGraphicFramePr/>
          <p:nvPr/>
        </p:nvGraphicFramePr>
        <p:xfrm>
          <a:off x="1600412" y="1097368"/>
          <a:ext cx="7125428" cy="153488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8" name="矩形 7"/>
          <p:cNvSpPr/>
          <p:nvPr/>
        </p:nvSpPr>
        <p:spPr>
          <a:xfrm>
            <a:off x="2044709" y="2278317"/>
            <a:ext cx="2210862" cy="369332"/>
          </a:xfrm>
          <a:prstGeom prst="rect">
            <a:avLst/>
          </a:prstGeom>
        </p:spPr>
        <p:txBody>
          <a:bodyPr wrap="none">
            <a:spAutoFit/>
          </a:bodyPr>
          <a:lstStyle/>
          <a:p>
            <a:r>
              <a:rPr lang="zh-CN" altLang="en-US" sz="1400" dirty="0" smtClean="0">
                <a:latin typeface="黑体" panose="02010609060101010101" pitchFamily="49" charset="-122"/>
                <a:ea typeface="黑体" panose="02010609060101010101" pitchFamily="49" charset="-122"/>
              </a:rPr>
              <a:t>方差</a:t>
            </a:r>
            <a:r>
              <a:rPr lang="zh-CN" altLang="en-US" sz="1400" dirty="0">
                <a:latin typeface="黑体" panose="02010609060101010101" pitchFamily="49" charset="-122"/>
                <a:ea typeface="黑体" panose="02010609060101010101" pitchFamily="49" charset="-122"/>
              </a:rPr>
              <a:t>缩减（对偶变量法</a:t>
            </a:r>
            <a:r>
              <a:rPr lang="zh-CN" altLang="en-US" dirty="0"/>
              <a:t>）</a:t>
            </a:r>
          </a:p>
        </p:txBody>
      </p:sp>
      <p:graphicFrame>
        <p:nvGraphicFramePr>
          <p:cNvPr id="14" name="表格 13"/>
          <p:cNvGraphicFramePr>
            <a:graphicFrameLocks noGrp="1"/>
          </p:cNvGraphicFramePr>
          <p:nvPr/>
        </p:nvGraphicFramePr>
        <p:xfrm>
          <a:off x="1921573" y="2647654"/>
          <a:ext cx="4684240" cy="4013460"/>
        </p:xfrm>
        <a:graphic>
          <a:graphicData uri="http://schemas.openxmlformats.org/drawingml/2006/table">
            <a:tbl>
              <a:tblPr>
                <a:tableStyleId>{5C22544A-7EE6-4342-B048-85BDC9FD1C3A}</a:tableStyleId>
              </a:tblPr>
              <a:tblGrid>
                <a:gridCol w="936848">
                  <a:extLst>
                    <a:ext uri="{9D8B030D-6E8A-4147-A177-3AD203B41FA5}">
                      <a16:colId xmlns:a16="http://schemas.microsoft.com/office/drawing/2014/main" val="20000"/>
                    </a:ext>
                  </a:extLst>
                </a:gridCol>
                <a:gridCol w="936848">
                  <a:extLst>
                    <a:ext uri="{9D8B030D-6E8A-4147-A177-3AD203B41FA5}">
                      <a16:colId xmlns:a16="http://schemas.microsoft.com/office/drawing/2014/main" val="20001"/>
                    </a:ext>
                  </a:extLst>
                </a:gridCol>
                <a:gridCol w="936848">
                  <a:extLst>
                    <a:ext uri="{9D8B030D-6E8A-4147-A177-3AD203B41FA5}">
                      <a16:colId xmlns:a16="http://schemas.microsoft.com/office/drawing/2014/main" val="20002"/>
                    </a:ext>
                  </a:extLst>
                </a:gridCol>
                <a:gridCol w="936848">
                  <a:extLst>
                    <a:ext uri="{9D8B030D-6E8A-4147-A177-3AD203B41FA5}">
                      <a16:colId xmlns:a16="http://schemas.microsoft.com/office/drawing/2014/main" val="20003"/>
                    </a:ext>
                  </a:extLst>
                </a:gridCol>
                <a:gridCol w="936848">
                  <a:extLst>
                    <a:ext uri="{9D8B030D-6E8A-4147-A177-3AD203B41FA5}">
                      <a16:colId xmlns:a16="http://schemas.microsoft.com/office/drawing/2014/main" val="20004"/>
                    </a:ext>
                  </a:extLst>
                </a:gridCol>
              </a:tblGrid>
              <a:tr h="305096">
                <a:tc>
                  <a:txBody>
                    <a:bodyPr/>
                    <a:lstStyle/>
                    <a:p>
                      <a:pPr algn="l" fontAlgn="ct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lnTlToBr w="6350" cap="flat" cmpd="sng" algn="ctr">
                      <a:noFill/>
                      <a:prstDash val="solid"/>
                      <a:round/>
                      <a:headEnd type="none" w="med" len="med"/>
                      <a:tailEnd type="none" w="med" len="med"/>
                    </a:lnTlToBr>
                    <a:solidFill>
                      <a:srgbClr val="003378"/>
                    </a:solidFill>
                  </a:tcPr>
                </a:tc>
                <a:tc gridSpan="2">
                  <a:txBody>
                    <a:bodyPr/>
                    <a:lstStyle/>
                    <a:p>
                      <a:pPr algn="ctr" fontAlgn="ctr"/>
                      <a:r>
                        <a:rPr lang="en-US" altLang="zh-CN" sz="1050" b="0" i="0" u="none" strike="noStrike" dirty="0" smtClean="0">
                          <a:solidFill>
                            <a:schemeClr val="bg1"/>
                          </a:solidFill>
                          <a:effectLst/>
                          <a:latin typeface="黑体" panose="02010609060101010101" pitchFamily="49" charset="-122"/>
                          <a:ea typeface="黑体" panose="02010609060101010101" pitchFamily="49" charset="-122"/>
                        </a:rPr>
                        <a:t>25</a:t>
                      </a:r>
                      <a:r>
                        <a:rPr lang="zh-CN" altLang="en-US" sz="1050" b="0" i="0" u="none" strike="noStrike" dirty="0" smtClean="0">
                          <a:solidFill>
                            <a:schemeClr val="bg1"/>
                          </a:solidFill>
                          <a:effectLst/>
                          <a:latin typeface="黑体" panose="02010609060101010101" pitchFamily="49" charset="-122"/>
                          <a:ea typeface="黑体" panose="02010609060101010101" pitchFamily="49" charset="-122"/>
                        </a:rPr>
                        <a:t>次仿真</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hMerge="1">
                  <a:txBody>
                    <a:bodyPr/>
                    <a:lstStyle/>
                    <a:p>
                      <a:endParaRPr lang="zh-CN"/>
                    </a:p>
                  </a:txBody>
                  <a:tcPr marL="7340" marR="7340" marT="7340" marB="0" anchor="ctr">
                    <a:solidFill>
                      <a:srgbClr val="003378"/>
                    </a:solidFill>
                  </a:tcPr>
                </a:tc>
                <a:tc gridSpan="2">
                  <a:txBody>
                    <a:bodyPr/>
                    <a:lstStyle/>
                    <a:p>
                      <a:pPr algn="ctr" fontAlgn="ctr"/>
                      <a:r>
                        <a:rPr lang="zh-CN" altLang="en-US" sz="1050" b="0" i="0" u="none" strike="noStrike" dirty="0" smtClean="0">
                          <a:solidFill>
                            <a:schemeClr val="bg1"/>
                          </a:solidFill>
                          <a:effectLst/>
                          <a:latin typeface="黑体" panose="02010609060101010101" pitchFamily="49" charset="-122"/>
                          <a:ea typeface="黑体" panose="02010609060101010101" pitchFamily="49" charset="-122"/>
                        </a:rPr>
                        <a:t>采用对偶变量法</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hMerge="1">
                  <a:txBody>
                    <a:bodyPr/>
                    <a:lstStyle/>
                    <a:p>
                      <a:endParaRPr lang="zh-CN"/>
                    </a:p>
                  </a:txBody>
                  <a:tcPr marL="7340" marR="7340" marT="7340" marB="0" anchor="ctr">
                    <a:solidFill>
                      <a:srgbClr val="003378"/>
                    </a:solidFill>
                  </a:tcPr>
                </a:tc>
                <a:extLst>
                  <a:ext uri="{0D108BD9-81ED-4DB2-BD59-A6C34878D82A}">
                    <a16:rowId xmlns:a16="http://schemas.microsoft.com/office/drawing/2014/main" val="10000"/>
                  </a:ext>
                </a:extLst>
              </a:tr>
              <a:tr h="337631">
                <a:tc>
                  <a:txBody>
                    <a:bodyPr/>
                    <a:lstStyle/>
                    <a:p>
                      <a:pPr algn="ctr" fontAlgn="ctr"/>
                      <a:r>
                        <a:rPr lang="zh-CN" altLang="en-US" sz="1050" u="none" strike="noStrike" dirty="0" smtClean="0">
                          <a:solidFill>
                            <a:schemeClr val="bg1"/>
                          </a:solidFill>
                          <a:effectLst/>
                          <a:latin typeface="黑体" panose="02010609060101010101" pitchFamily="49" charset="-122"/>
                          <a:ea typeface="黑体" panose="02010609060101010101" pitchFamily="49" charset="-122"/>
                        </a:rPr>
                        <a:t>       指标</a:t>
                      </a:r>
                      <a:endParaRPr lang="en-US" altLang="zh-CN" sz="1050" u="none" strike="noStrike" dirty="0" smtClean="0">
                        <a:solidFill>
                          <a:schemeClr val="bg1"/>
                        </a:solidFill>
                        <a:effectLst/>
                        <a:latin typeface="黑体" panose="02010609060101010101" pitchFamily="49" charset="-122"/>
                        <a:ea typeface="黑体" panose="02010609060101010101" pitchFamily="49" charset="-122"/>
                      </a:endParaRPr>
                    </a:p>
                    <a:p>
                      <a:pPr algn="l" fontAlgn="ctr"/>
                      <a:r>
                        <a:rPr lang="zh-CN" altLang="en-US" sz="1050" u="none" strike="noStrike" dirty="0" smtClean="0">
                          <a:solidFill>
                            <a:schemeClr val="bg1"/>
                          </a:solidFill>
                          <a:effectLst/>
                          <a:latin typeface="黑体" panose="02010609060101010101" pitchFamily="49" charset="-122"/>
                          <a:ea typeface="黑体" panose="02010609060101010101" pitchFamily="49" charset="-122"/>
                        </a:rPr>
                        <a:t> 仿真次数</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lnTlToBr w="6350" cap="flat" cmpd="sng" algn="ctr">
                      <a:solidFill>
                        <a:schemeClr val="bg1"/>
                      </a:solidFill>
                      <a:prstDash val="solid"/>
                      <a:round/>
                      <a:headEnd type="none" w="med" len="med"/>
                      <a:tailEnd type="none" w="med" len="med"/>
                    </a:lnTlToBr>
                    <a:solidFill>
                      <a:srgbClr val="003378"/>
                    </a:solidFill>
                  </a:tcPr>
                </a:tc>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系统</a:t>
                      </a:r>
                      <a:r>
                        <a:rPr lang="zh-CN" altLang="en-US" sz="1050" u="none" strike="noStrike" dirty="0" smtClean="0">
                          <a:solidFill>
                            <a:schemeClr val="bg1"/>
                          </a:solidFill>
                          <a:effectLst/>
                          <a:latin typeface="黑体" panose="02010609060101010101" pitchFamily="49" charset="-122"/>
                          <a:ea typeface="黑体" panose="02010609060101010101" pitchFamily="49" charset="-122"/>
                        </a:rPr>
                        <a:t>平均</a:t>
                      </a:r>
                      <a:endParaRPr lang="en-US" altLang="zh-CN" sz="1050" u="none" strike="noStrike" dirty="0" smtClean="0">
                        <a:solidFill>
                          <a:schemeClr val="bg1"/>
                        </a:solidFill>
                        <a:effectLst/>
                        <a:latin typeface="黑体" panose="02010609060101010101" pitchFamily="49" charset="-122"/>
                        <a:ea typeface="黑体" panose="02010609060101010101" pitchFamily="49" charset="-122"/>
                      </a:endParaRPr>
                    </a:p>
                    <a:p>
                      <a:pPr algn="ctr" fontAlgn="ctr"/>
                      <a:r>
                        <a:rPr lang="zh-CN" altLang="en-US" sz="1050" u="none" strike="noStrike" dirty="0" smtClean="0">
                          <a:solidFill>
                            <a:schemeClr val="bg1"/>
                          </a:solidFill>
                          <a:effectLst/>
                          <a:latin typeface="黑体" panose="02010609060101010101" pitchFamily="49" charset="-122"/>
                          <a:ea typeface="黑体" panose="02010609060101010101" pitchFamily="49" charset="-122"/>
                        </a:rPr>
                        <a:t>排队时间</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系统繁忙程度</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系统</a:t>
                      </a:r>
                      <a:r>
                        <a:rPr lang="zh-CN" altLang="en-US" sz="1050" u="none" strike="noStrike" dirty="0" smtClean="0">
                          <a:solidFill>
                            <a:schemeClr val="bg1"/>
                          </a:solidFill>
                          <a:effectLst/>
                          <a:latin typeface="黑体" panose="02010609060101010101" pitchFamily="49" charset="-122"/>
                          <a:ea typeface="黑体" panose="02010609060101010101" pitchFamily="49" charset="-122"/>
                        </a:rPr>
                        <a:t>平均</a:t>
                      </a:r>
                      <a:endParaRPr lang="en-US" altLang="zh-CN" sz="1050" u="none" strike="noStrike" dirty="0" smtClean="0">
                        <a:solidFill>
                          <a:schemeClr val="bg1"/>
                        </a:solidFill>
                        <a:effectLst/>
                        <a:latin typeface="黑体" panose="02010609060101010101" pitchFamily="49" charset="-122"/>
                        <a:ea typeface="黑体" panose="02010609060101010101" pitchFamily="49" charset="-122"/>
                      </a:endParaRPr>
                    </a:p>
                    <a:p>
                      <a:pPr algn="ctr" fontAlgn="ctr"/>
                      <a:r>
                        <a:rPr lang="zh-CN" altLang="en-US" sz="1050" u="none" strike="noStrike" dirty="0" smtClean="0">
                          <a:solidFill>
                            <a:schemeClr val="bg1"/>
                          </a:solidFill>
                          <a:effectLst/>
                          <a:latin typeface="黑体" panose="02010609060101010101" pitchFamily="49" charset="-122"/>
                          <a:ea typeface="黑体" panose="02010609060101010101" pitchFamily="49" charset="-122"/>
                        </a:rPr>
                        <a:t>排队时间</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系统繁忙程度</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extLst>
                  <a:ext uri="{0D108BD9-81ED-4DB2-BD59-A6C34878D82A}">
                    <a16:rowId xmlns:a16="http://schemas.microsoft.com/office/drawing/2014/main" val="10001"/>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1</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6.6571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0.9718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4.4904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0.9399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02"/>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2</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3.4244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0.9190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2.8100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0.9288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03"/>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3</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1.9973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0.8614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3.0512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0.9074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04"/>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4</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1.3700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0.8338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2.6221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0.8923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05"/>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5</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4.2002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0.9352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4.4462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0.9442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06"/>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6</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3.2991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0.8711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4.4280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0.9170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07"/>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7</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4.0709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0.9257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3.8596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0.9193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08"/>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8</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1.7314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0.8719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2.5760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0.9098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09"/>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9</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2.6314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0.9102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2.9536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0.9103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0"/>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10</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2.3260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0.8812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2.2481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0.8823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1"/>
                  </a:ext>
                </a:extLst>
              </a:tr>
              <a:tr h="177407">
                <a:tc>
                  <a:txBody>
                    <a:bodyPr/>
                    <a:lstStyle/>
                    <a:p>
                      <a:pPr algn="ctr" fontAlgn="ctr"/>
                      <a:r>
                        <a:rPr lang="en-US" altLang="zh-CN" sz="1050" b="0" i="0" u="none" strike="noStrike" dirty="0" smtClean="0">
                          <a:solidFill>
                            <a:schemeClr val="bg1"/>
                          </a:solidFill>
                          <a:effectLst/>
                          <a:latin typeface="黑体" panose="02010609060101010101" pitchFamily="49" charset="-122"/>
                          <a:ea typeface="黑体" panose="02010609060101010101" pitchFamily="49" charset="-122"/>
                        </a:rPr>
                        <a:t>……</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b="0" i="0" u="none" strike="noStrike" dirty="0" smtClean="0">
                          <a:solidFill>
                            <a:srgbClr val="000000"/>
                          </a:solidFill>
                          <a:effectLst/>
                          <a:latin typeface="黑体" panose="02010609060101010101" pitchFamily="49" charset="-122"/>
                          <a:ea typeface="黑体" panose="02010609060101010101" pitchFamily="49" charset="-122"/>
                        </a:rPr>
                        <a:t>……</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b="0" i="0" u="none" strike="noStrike" dirty="0" smtClean="0">
                          <a:solidFill>
                            <a:srgbClr val="000000"/>
                          </a:solidFill>
                          <a:effectLst/>
                          <a:latin typeface="黑体" panose="02010609060101010101" pitchFamily="49" charset="-122"/>
                          <a:ea typeface="黑体" panose="02010609060101010101" pitchFamily="49" charset="-122"/>
                        </a:rPr>
                        <a:t>……</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b="0" i="0" u="none" strike="noStrike" dirty="0" smtClean="0">
                          <a:solidFill>
                            <a:srgbClr val="000000"/>
                          </a:solidFill>
                          <a:effectLst/>
                          <a:latin typeface="黑体" panose="02010609060101010101" pitchFamily="49" charset="-122"/>
                          <a:ea typeface="黑体" panose="02010609060101010101" pitchFamily="49" charset="-122"/>
                        </a:rPr>
                        <a:t>……</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b="0" i="0" u="none" strike="noStrike" dirty="0" smtClean="0">
                          <a:solidFill>
                            <a:srgbClr val="000000"/>
                          </a:solidFill>
                          <a:effectLst/>
                          <a:latin typeface="黑体" panose="02010609060101010101" pitchFamily="49" charset="-122"/>
                          <a:ea typeface="黑体" panose="02010609060101010101" pitchFamily="49" charset="-122"/>
                        </a:rPr>
                        <a:t>……</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2"/>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21</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4.8459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0.9256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5.4633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0.9319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3"/>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22</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1.8157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0.8657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4.0784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0.9168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4"/>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23</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5.5467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0.9565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4.0256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0.9119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5"/>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24</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2.4678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0.8943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2.6411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0.9112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6"/>
                  </a:ext>
                </a:extLst>
              </a:tr>
              <a:tr h="177407">
                <a:tc>
                  <a:txBody>
                    <a:bodyPr/>
                    <a:lstStyle/>
                    <a:p>
                      <a:pPr algn="ctr" fontAlgn="ctr"/>
                      <a:r>
                        <a:rPr lang="en-US" altLang="zh-CN" sz="1050" u="none" strike="noStrike" dirty="0">
                          <a:solidFill>
                            <a:schemeClr val="bg1"/>
                          </a:solidFill>
                          <a:effectLst/>
                          <a:latin typeface="黑体" panose="02010609060101010101" pitchFamily="49" charset="-122"/>
                          <a:ea typeface="黑体" panose="02010609060101010101" pitchFamily="49" charset="-122"/>
                        </a:rPr>
                        <a:t>25</a:t>
                      </a:r>
                      <a:endParaRPr lang="en-US" altLang="zh-CN"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2.6422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0.8570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5.6260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0.9104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7"/>
                  </a:ext>
                </a:extLst>
              </a:tr>
              <a:tr h="177407">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均值</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3.4522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0.9067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3.4643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0.9103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8"/>
                  </a:ext>
                </a:extLst>
              </a:tr>
              <a:tr h="177407">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方差</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2.0624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0.0014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0.9232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0.0004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19"/>
                  </a:ext>
                </a:extLst>
              </a:tr>
              <a:tr h="177407">
                <a:tc>
                  <a:txBody>
                    <a:bodyPr/>
                    <a:lstStyle/>
                    <a:p>
                      <a:pPr algn="ctr" fontAlgn="ctr"/>
                      <a:r>
                        <a:rPr lang="zh-CN" altLang="en-US" sz="1050" u="none" strike="noStrike" dirty="0">
                          <a:solidFill>
                            <a:schemeClr val="bg1"/>
                          </a:solidFill>
                          <a:effectLst/>
                          <a:latin typeface="黑体" panose="02010609060101010101" pitchFamily="49" charset="-122"/>
                          <a:ea typeface="黑体" panose="02010609060101010101" pitchFamily="49" charset="-122"/>
                        </a:rPr>
                        <a:t>标准差</a:t>
                      </a:r>
                      <a:endParaRPr lang="zh-CN" altLang="en-US" sz="1050" b="0" i="0" u="none" strike="noStrike" dirty="0">
                        <a:solidFill>
                          <a:schemeClr val="bg1"/>
                        </a:solidFill>
                        <a:effectLst/>
                        <a:latin typeface="黑体" panose="02010609060101010101" pitchFamily="49" charset="-122"/>
                        <a:ea typeface="黑体" panose="02010609060101010101" pitchFamily="49" charset="-122"/>
                      </a:endParaRPr>
                    </a:p>
                  </a:txBody>
                  <a:tcPr marL="7340" marR="7340" marT="7340" marB="0" anchor="ctr">
                    <a:solidFill>
                      <a:srgbClr val="003378"/>
                    </a:solidFill>
                  </a:tcP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1.4361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a:effectLst/>
                          <a:latin typeface="黑体" panose="02010609060101010101" pitchFamily="49" charset="-122"/>
                          <a:ea typeface="黑体" panose="02010609060101010101" pitchFamily="49" charset="-122"/>
                        </a:rPr>
                        <a:t>0.0378 </a:t>
                      </a:r>
                      <a:endParaRPr lang="en-US" altLang="zh-CN" sz="1050" b="0" i="0" u="none" strike="noStrike">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0.9608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tc>
                  <a:txBody>
                    <a:bodyPr/>
                    <a:lstStyle/>
                    <a:p>
                      <a:pPr algn="ctr" fontAlgn="ctr"/>
                      <a:r>
                        <a:rPr lang="en-US" altLang="zh-CN" sz="1050" u="none" strike="noStrike" dirty="0">
                          <a:effectLst/>
                          <a:latin typeface="黑体" panose="02010609060101010101" pitchFamily="49" charset="-122"/>
                          <a:ea typeface="黑体" panose="02010609060101010101" pitchFamily="49" charset="-122"/>
                        </a:rPr>
                        <a:t>0.0204 </a:t>
                      </a:r>
                      <a:endParaRPr lang="en-US" altLang="zh-CN" sz="1050" b="0" i="0" u="none" strike="noStrike" dirty="0">
                        <a:solidFill>
                          <a:srgbClr val="000000"/>
                        </a:solidFill>
                        <a:effectLst/>
                        <a:latin typeface="黑体" panose="02010609060101010101" pitchFamily="49" charset="-122"/>
                        <a:ea typeface="黑体" panose="02010609060101010101" pitchFamily="49" charset="-122"/>
                      </a:endParaRPr>
                    </a:p>
                  </a:txBody>
                  <a:tcPr marL="7340" marR="7340" marT="7340" marB="0" anchor="ctr"/>
                </a:tc>
                <a:extLst>
                  <a:ext uri="{0D108BD9-81ED-4DB2-BD59-A6C34878D82A}">
                    <a16:rowId xmlns:a16="http://schemas.microsoft.com/office/drawing/2014/main" val="10020"/>
                  </a:ext>
                </a:extLst>
              </a:tr>
            </a:tbl>
          </a:graphicData>
        </a:graphic>
      </p:graphicFrame>
      <p:sp>
        <p:nvSpPr>
          <p:cNvPr id="15" name="矩形 14"/>
          <p:cNvSpPr/>
          <p:nvPr/>
        </p:nvSpPr>
        <p:spPr>
          <a:xfrm>
            <a:off x="6896123" y="3864743"/>
            <a:ext cx="4572000" cy="1061829"/>
          </a:xfrm>
          <a:prstGeom prst="rect">
            <a:avLst/>
          </a:prstGeom>
        </p:spPr>
        <p:txBody>
          <a:bodyPr>
            <a:spAutoFit/>
          </a:bodyPr>
          <a:lstStyle/>
          <a:p>
            <a:pPr algn="just">
              <a:lnSpc>
                <a:spcPct val="150000"/>
              </a:lnSpc>
              <a:spcAft>
                <a:spcPts val="0"/>
              </a:spcAft>
            </a:pPr>
            <a:r>
              <a:rPr lang="zh-CN" altLang="zh-CN" sz="1400" kern="100" dirty="0" smtClean="0">
                <a:latin typeface="黑体" panose="02010609060101010101" pitchFamily="49" charset="-122"/>
                <a:ea typeface="黑体" panose="02010609060101010101" pitchFamily="49" charset="-122"/>
                <a:cs typeface="Times New Roman" panose="02020603050405020304" pitchFamily="18" charset="0"/>
              </a:rPr>
              <a:t>所缩减方差约为</a:t>
            </a:r>
            <a:endParaRPr lang="en-US" altLang="zh-CN" sz="1400" kern="100" dirty="0" smtClean="0">
              <a:latin typeface="黑体" panose="02010609060101010101" pitchFamily="49" charset="-122"/>
              <a:ea typeface="黑体" panose="02010609060101010101" pitchFamily="49" charset="-122"/>
              <a:cs typeface="Times New Roman" panose="02020603050405020304" pitchFamily="18" charset="0"/>
            </a:endParaRPr>
          </a:p>
          <a:p>
            <a:pPr algn="just">
              <a:lnSpc>
                <a:spcPct val="150000"/>
              </a:lnSpc>
              <a:spcAft>
                <a:spcPts val="0"/>
              </a:spcAft>
            </a:pPr>
            <a:r>
              <a:rPr lang="en-US" altLang="zh-CN" sz="1400" kern="100" dirty="0" smtClean="0">
                <a:latin typeface="黑体" panose="02010609060101010101" pitchFamily="49" charset="-122"/>
                <a:ea typeface="黑体" panose="02010609060101010101" pitchFamily="49" charset="-122"/>
                <a:cs typeface="Times New Roman" panose="02020603050405020304" pitchFamily="18" charset="0"/>
              </a:rPr>
              <a:t>71.43</a:t>
            </a:r>
            <a:r>
              <a:rPr lang="en-US" altLang="zh-CN" sz="1400" kern="100" dirty="0">
                <a:latin typeface="黑体" panose="02010609060101010101" pitchFamily="49" charset="-122"/>
                <a:ea typeface="黑体" panose="02010609060101010101" pitchFamily="49" charset="-122"/>
                <a:cs typeface="Times New Roman" panose="02020603050405020304" pitchFamily="18" charset="0"/>
              </a:rPr>
              <a:t>%</a:t>
            </a:r>
            <a:r>
              <a:rPr lang="zh-CN" altLang="zh-CN" sz="1400" kern="100" dirty="0">
                <a:latin typeface="黑体" panose="02010609060101010101" pitchFamily="49" charset="-122"/>
                <a:ea typeface="黑体" panose="02010609060101010101" pitchFamily="49" charset="-122"/>
                <a:cs typeface="Times New Roman" panose="02020603050405020304" pitchFamily="18" charset="0"/>
              </a:rPr>
              <a:t>（等待时间</a:t>
            </a:r>
            <a:r>
              <a:rPr lang="zh-CN" altLang="zh-CN" sz="1400" kern="100" dirty="0" smtClean="0">
                <a:latin typeface="黑体" panose="02010609060101010101" pitchFamily="49" charset="-122"/>
                <a:ea typeface="黑体" panose="02010609060101010101" pitchFamily="49" charset="-122"/>
                <a:cs typeface="Times New Roman" panose="02020603050405020304" pitchFamily="18" charset="0"/>
              </a:rPr>
              <a:t>）</a:t>
            </a:r>
            <a:endParaRPr lang="en-US" altLang="zh-CN" sz="1400" kern="100" dirty="0" smtClean="0">
              <a:latin typeface="黑体" panose="02010609060101010101" pitchFamily="49" charset="-122"/>
              <a:ea typeface="黑体" panose="02010609060101010101" pitchFamily="49" charset="-122"/>
              <a:cs typeface="Times New Roman" panose="02020603050405020304" pitchFamily="18" charset="0"/>
            </a:endParaRPr>
          </a:p>
          <a:p>
            <a:pPr algn="just">
              <a:lnSpc>
                <a:spcPct val="150000"/>
              </a:lnSpc>
              <a:spcAft>
                <a:spcPts val="0"/>
              </a:spcAft>
            </a:pPr>
            <a:r>
              <a:rPr lang="en-US" altLang="zh-CN" sz="1400" kern="100" dirty="0" smtClean="0">
                <a:latin typeface="黑体" panose="02010609060101010101" pitchFamily="49" charset="-122"/>
                <a:ea typeface="黑体" panose="02010609060101010101" pitchFamily="49" charset="-122"/>
                <a:cs typeface="Times New Roman" panose="02020603050405020304" pitchFamily="18" charset="0"/>
              </a:rPr>
              <a:t>56.22</a:t>
            </a:r>
            <a:r>
              <a:rPr lang="en-US" altLang="zh-CN" sz="1400" kern="100" dirty="0">
                <a:latin typeface="黑体" panose="02010609060101010101" pitchFamily="49" charset="-122"/>
                <a:ea typeface="黑体" panose="02010609060101010101" pitchFamily="49" charset="-122"/>
                <a:cs typeface="Times New Roman" panose="02020603050405020304" pitchFamily="18" charset="0"/>
              </a:rPr>
              <a:t>%</a:t>
            </a:r>
            <a:r>
              <a:rPr lang="zh-CN" altLang="zh-CN" sz="1400" kern="100" dirty="0">
                <a:latin typeface="黑体" panose="02010609060101010101" pitchFamily="49" charset="-122"/>
                <a:ea typeface="黑体" panose="02010609060101010101" pitchFamily="49" charset="-122"/>
                <a:cs typeface="Times New Roman" panose="02020603050405020304" pitchFamily="18" charset="0"/>
              </a:rPr>
              <a:t>（繁忙程度）</a:t>
            </a:r>
          </a:p>
        </p:txBody>
      </p:sp>
      <p:sp>
        <p:nvSpPr>
          <p:cNvPr id="72" name="文本框 71"/>
          <p:cNvSpPr txBox="1"/>
          <p:nvPr/>
        </p:nvSpPr>
        <p:spPr>
          <a:xfrm>
            <a:off x="1328259" y="208539"/>
            <a:ext cx="701054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3</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仿真 </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93" name="文本框 192"/>
          <p:cNvSpPr txBox="1"/>
          <p:nvPr/>
        </p:nvSpPr>
        <p:spPr>
          <a:xfrm>
            <a:off x="152704" y="3585056"/>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94" name="矩形: 圆角 193"/>
          <p:cNvSpPr/>
          <p:nvPr/>
        </p:nvSpPr>
        <p:spPr>
          <a:xfrm>
            <a:off x="-251460" y="4524591"/>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95" name="文本框 194"/>
          <p:cNvSpPr txBox="1"/>
          <p:nvPr/>
        </p:nvSpPr>
        <p:spPr>
          <a:xfrm>
            <a:off x="152704" y="4564389"/>
            <a:ext cx="12646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总结展望</a:t>
            </a:r>
            <a:endPar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
        <p:nvSpPr>
          <p:cNvPr id="196" name="弧形 195"/>
          <p:cNvSpPr/>
          <p:nvPr/>
        </p:nvSpPr>
        <p:spPr>
          <a:xfrm rot="2700000">
            <a:off x="1100276" y="4606971"/>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rgbClr val="000000"/>
              </a:solidFill>
              <a:effectLst/>
              <a:uLnTx/>
              <a:uFillTx/>
              <a:latin typeface="Calibri" panose="020F0502020204030204"/>
              <a:ea typeface="等线" panose="02010600030101010101" pitchFamily="2" charset="-122"/>
              <a:cs typeface="+mn-cs"/>
            </a:endParaRPr>
          </a:p>
        </p:txBody>
      </p:sp>
      <p:sp>
        <p:nvSpPr>
          <p:cNvPr id="109" name="文本框 108"/>
          <p:cNvSpPr txBox="1"/>
          <p:nvPr/>
        </p:nvSpPr>
        <p:spPr>
          <a:xfrm>
            <a:off x="152704" y="2496174"/>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程序设计</a:t>
            </a:r>
          </a:p>
        </p:txBody>
      </p:sp>
      <p:sp>
        <p:nvSpPr>
          <p:cNvPr id="110" name="文本框 109"/>
          <p:cNvSpPr txBox="1"/>
          <p:nvPr/>
        </p:nvSpPr>
        <p:spPr>
          <a:xfrm>
            <a:off x="152704" y="304061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p>
        </p:txBody>
      </p:sp>
      <p:pic>
        <p:nvPicPr>
          <p:cNvPr id="111" name="图片 1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grpSp>
        <p:nvGrpSpPr>
          <p:cNvPr id="175"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15502" y="6098081"/>
            <a:ext cx="1789200" cy="453929"/>
            <a:chOff x="2435157" y="2492286"/>
            <a:chExt cx="7321692" cy="1857550"/>
          </a:xfrm>
          <a:solidFill>
            <a:srgbClr val="00468E"/>
          </a:solidFill>
        </p:grpSpPr>
        <p:grpSp>
          <p:nvGrpSpPr>
            <p:cNvPr id="176" name="ísľïḓé"/>
            <p:cNvGrpSpPr/>
            <p:nvPr/>
          </p:nvGrpSpPr>
          <p:grpSpPr>
            <a:xfrm>
              <a:off x="4802662" y="2492286"/>
              <a:ext cx="4823976" cy="1453920"/>
              <a:chOff x="5153026" y="2741613"/>
              <a:chExt cx="3529012" cy="1063626"/>
            </a:xfrm>
            <a:grpFill/>
          </p:grpSpPr>
          <p:sp>
            <p:nvSpPr>
              <p:cNvPr id="218"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19"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0"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1"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2"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3"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4"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5"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6"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7"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8"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29"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30"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nvGrpSpPr>
            <p:cNvPr id="177" name="iş1íḓè"/>
            <p:cNvGrpSpPr/>
            <p:nvPr/>
          </p:nvGrpSpPr>
          <p:grpSpPr>
            <a:xfrm>
              <a:off x="4817857" y="3850715"/>
              <a:ext cx="4938992" cy="377586"/>
              <a:chOff x="5164138" y="3735388"/>
              <a:chExt cx="3613151" cy="276226"/>
            </a:xfrm>
            <a:grpFill/>
          </p:grpSpPr>
          <p:sp>
            <p:nvSpPr>
              <p:cNvPr id="202"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03"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04"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05"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06"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07"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08"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09"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10"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11"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12"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13"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14"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15"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16"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17"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nvGrpSpPr>
            <p:cNvPr id="178" name="iŝḷiďè"/>
            <p:cNvGrpSpPr/>
            <p:nvPr/>
          </p:nvGrpSpPr>
          <p:grpSpPr>
            <a:xfrm>
              <a:off x="2435157" y="2596451"/>
              <a:ext cx="1751214" cy="1753385"/>
              <a:chOff x="3421063" y="2817813"/>
              <a:chExt cx="1281113" cy="1282700"/>
            </a:xfrm>
            <a:grpFill/>
          </p:grpSpPr>
          <p:sp>
            <p:nvSpPr>
              <p:cNvPr id="179"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0"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1"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2"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3"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4"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5"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6"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7"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8"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89"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90"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91"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92"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97"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98"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99"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00"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201"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sp>
        <p:nvSpPr>
          <p:cNvPr id="231" name="íṧļïḑé"/>
          <p:cNvSpPr txBox="1"/>
          <p:nvPr/>
        </p:nvSpPr>
        <p:spPr>
          <a:xfrm>
            <a:off x="1638770" y="1729436"/>
            <a:ext cx="4226760" cy="1809375"/>
          </a:xfrm>
          <a:prstGeom prst="rect">
            <a:avLst/>
          </a:prstGeom>
          <a:noFill/>
        </p:spPr>
        <p:txBody>
          <a:bodyPr wrap="square" lIns="90000" tIns="46800" rIns="90000" bIns="4680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300"/>
              </a:lnSpc>
              <a:spcBef>
                <a:spcPts val="0"/>
              </a:spcBef>
              <a:spcAft>
                <a:spcPts val="0"/>
              </a:spcAft>
              <a:buClrTx/>
              <a:buSzTx/>
              <a:buFontTx/>
              <a:buNone/>
              <a:defRPr/>
            </a:pPr>
            <a:r>
              <a:rPr lang="zh-CN" altLang="en-US" sz="2000" b="1" dirty="0" smtClean="0">
                <a:solidFill>
                  <a:srgbClr val="000000"/>
                </a:solidFill>
                <a:latin typeface="黑体" panose="02010609060101010101" pitchFamily="49" charset="-122"/>
                <a:ea typeface="黑体" panose="02010609060101010101" pitchFamily="49" charset="-122"/>
                <a:cs typeface="Times New Roman" panose="02020603050405020304" pitchFamily="18" charset="0"/>
              </a:rPr>
              <a:t>创新点</a:t>
            </a:r>
            <a:r>
              <a:rPr kumimoji="0" lang="zh-CN" altLang="en-US" sz="2000" b="1" i="0" u="none" strike="noStrike" kern="1200" cap="none" spc="0" normalizeH="0" baseline="0" noProof="0" dirty="0" smtClean="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rPr>
              <a:t>：</a:t>
            </a:r>
            <a:endParaRPr kumimoji="0" lang="en-US" altLang="zh-CN" sz="20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endParaRPr>
          </a:p>
        </p:txBody>
      </p:sp>
      <p:sp>
        <p:nvSpPr>
          <p:cNvPr id="309" name="i$ḷîďê"/>
          <p:cNvSpPr/>
          <p:nvPr/>
        </p:nvSpPr>
        <p:spPr>
          <a:xfrm rot="1706723">
            <a:off x="1521903" y="4344455"/>
            <a:ext cx="2762715" cy="582533"/>
          </a:xfrm>
          <a:custGeom>
            <a:avLst/>
            <a:gdLst>
              <a:gd name="connsiteX0" fmla="*/ 244547 w 2680699"/>
              <a:gd name="connsiteY0" fmla="*/ 136132 h 530189"/>
              <a:gd name="connsiteX1" fmla="*/ 115585 w 2680699"/>
              <a:gd name="connsiteY1" fmla="*/ 265094 h 530189"/>
              <a:gd name="connsiteX2" fmla="*/ 244547 w 2680699"/>
              <a:gd name="connsiteY2" fmla="*/ 394056 h 530189"/>
              <a:gd name="connsiteX3" fmla="*/ 373509 w 2680699"/>
              <a:gd name="connsiteY3" fmla="*/ 265094 h 530189"/>
              <a:gd name="connsiteX4" fmla="*/ 244547 w 2680699"/>
              <a:gd name="connsiteY4" fmla="*/ 136132 h 530189"/>
              <a:gd name="connsiteX5" fmla="*/ 88367 w 2680699"/>
              <a:gd name="connsiteY5" fmla="*/ 0 h 530189"/>
              <a:gd name="connsiteX6" fmla="*/ 2592332 w 2680699"/>
              <a:gd name="connsiteY6" fmla="*/ 0 h 530189"/>
              <a:gd name="connsiteX7" fmla="*/ 2680699 w 2680699"/>
              <a:gd name="connsiteY7" fmla="*/ 88367 h 530189"/>
              <a:gd name="connsiteX8" fmla="*/ 2680699 w 2680699"/>
              <a:gd name="connsiteY8" fmla="*/ 441822 h 530189"/>
              <a:gd name="connsiteX9" fmla="*/ 2592332 w 2680699"/>
              <a:gd name="connsiteY9" fmla="*/ 530189 h 530189"/>
              <a:gd name="connsiteX10" fmla="*/ 88367 w 2680699"/>
              <a:gd name="connsiteY10" fmla="*/ 530189 h 530189"/>
              <a:gd name="connsiteX11" fmla="*/ 0 w 2680699"/>
              <a:gd name="connsiteY11" fmla="*/ 441822 h 530189"/>
              <a:gd name="connsiteX12" fmla="*/ 0 w 2680699"/>
              <a:gd name="connsiteY12" fmla="*/ 88367 h 530189"/>
              <a:gd name="connsiteX13" fmla="*/ 88367 w 2680699"/>
              <a:gd name="connsiteY13" fmla="*/ 0 h 5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80699" h="530189">
                <a:moveTo>
                  <a:pt x="244547" y="136132"/>
                </a:moveTo>
                <a:cubicBezTo>
                  <a:pt x="173323" y="136132"/>
                  <a:pt x="115585" y="193870"/>
                  <a:pt x="115585" y="265094"/>
                </a:cubicBezTo>
                <a:cubicBezTo>
                  <a:pt x="115585" y="336318"/>
                  <a:pt x="173323" y="394056"/>
                  <a:pt x="244547" y="394056"/>
                </a:cubicBezTo>
                <a:cubicBezTo>
                  <a:pt x="315771" y="394056"/>
                  <a:pt x="373509" y="336318"/>
                  <a:pt x="373509" y="265094"/>
                </a:cubicBezTo>
                <a:cubicBezTo>
                  <a:pt x="373509" y="193870"/>
                  <a:pt x="315771" y="136132"/>
                  <a:pt x="244547" y="136132"/>
                </a:cubicBezTo>
                <a:close/>
                <a:moveTo>
                  <a:pt x="88367" y="0"/>
                </a:moveTo>
                <a:lnTo>
                  <a:pt x="2592332" y="0"/>
                </a:lnTo>
                <a:cubicBezTo>
                  <a:pt x="2641136" y="0"/>
                  <a:pt x="2680699" y="39563"/>
                  <a:pt x="2680699" y="88367"/>
                </a:cubicBezTo>
                <a:lnTo>
                  <a:pt x="2680699" y="441822"/>
                </a:lnTo>
                <a:cubicBezTo>
                  <a:pt x="2680699" y="490626"/>
                  <a:pt x="2641136" y="530189"/>
                  <a:pt x="2592332" y="530189"/>
                </a:cubicBezTo>
                <a:lnTo>
                  <a:pt x="88367" y="530189"/>
                </a:lnTo>
                <a:cubicBezTo>
                  <a:pt x="39563" y="530189"/>
                  <a:pt x="0" y="490626"/>
                  <a:pt x="0" y="441822"/>
                </a:cubicBezTo>
                <a:lnTo>
                  <a:pt x="0" y="88367"/>
                </a:lnTo>
                <a:cubicBezTo>
                  <a:pt x="0" y="39563"/>
                  <a:pt x="39563" y="0"/>
                  <a:pt x="88367"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10" name="išḻîḋè"/>
          <p:cNvSpPr/>
          <p:nvPr/>
        </p:nvSpPr>
        <p:spPr>
          <a:xfrm rot="565617">
            <a:off x="1643048" y="3964234"/>
            <a:ext cx="2762715" cy="582533"/>
          </a:xfrm>
          <a:custGeom>
            <a:avLst/>
            <a:gdLst>
              <a:gd name="connsiteX0" fmla="*/ 244547 w 2680699"/>
              <a:gd name="connsiteY0" fmla="*/ 136132 h 530189"/>
              <a:gd name="connsiteX1" fmla="*/ 115585 w 2680699"/>
              <a:gd name="connsiteY1" fmla="*/ 265094 h 530189"/>
              <a:gd name="connsiteX2" fmla="*/ 244547 w 2680699"/>
              <a:gd name="connsiteY2" fmla="*/ 394056 h 530189"/>
              <a:gd name="connsiteX3" fmla="*/ 373509 w 2680699"/>
              <a:gd name="connsiteY3" fmla="*/ 265094 h 530189"/>
              <a:gd name="connsiteX4" fmla="*/ 244547 w 2680699"/>
              <a:gd name="connsiteY4" fmla="*/ 136132 h 530189"/>
              <a:gd name="connsiteX5" fmla="*/ 88367 w 2680699"/>
              <a:gd name="connsiteY5" fmla="*/ 0 h 530189"/>
              <a:gd name="connsiteX6" fmla="*/ 2592332 w 2680699"/>
              <a:gd name="connsiteY6" fmla="*/ 0 h 530189"/>
              <a:gd name="connsiteX7" fmla="*/ 2680699 w 2680699"/>
              <a:gd name="connsiteY7" fmla="*/ 88367 h 530189"/>
              <a:gd name="connsiteX8" fmla="*/ 2680699 w 2680699"/>
              <a:gd name="connsiteY8" fmla="*/ 441822 h 530189"/>
              <a:gd name="connsiteX9" fmla="*/ 2592332 w 2680699"/>
              <a:gd name="connsiteY9" fmla="*/ 530189 h 530189"/>
              <a:gd name="connsiteX10" fmla="*/ 88367 w 2680699"/>
              <a:gd name="connsiteY10" fmla="*/ 530189 h 530189"/>
              <a:gd name="connsiteX11" fmla="*/ 0 w 2680699"/>
              <a:gd name="connsiteY11" fmla="*/ 441822 h 530189"/>
              <a:gd name="connsiteX12" fmla="*/ 0 w 2680699"/>
              <a:gd name="connsiteY12" fmla="*/ 88367 h 530189"/>
              <a:gd name="connsiteX13" fmla="*/ 88367 w 2680699"/>
              <a:gd name="connsiteY13" fmla="*/ 0 h 5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80699" h="530189">
                <a:moveTo>
                  <a:pt x="244547" y="136132"/>
                </a:moveTo>
                <a:cubicBezTo>
                  <a:pt x="173323" y="136132"/>
                  <a:pt x="115585" y="193870"/>
                  <a:pt x="115585" y="265094"/>
                </a:cubicBezTo>
                <a:cubicBezTo>
                  <a:pt x="115585" y="336318"/>
                  <a:pt x="173323" y="394056"/>
                  <a:pt x="244547" y="394056"/>
                </a:cubicBezTo>
                <a:cubicBezTo>
                  <a:pt x="315771" y="394056"/>
                  <a:pt x="373509" y="336318"/>
                  <a:pt x="373509" y="265094"/>
                </a:cubicBezTo>
                <a:cubicBezTo>
                  <a:pt x="373509" y="193870"/>
                  <a:pt x="315771" y="136132"/>
                  <a:pt x="244547" y="136132"/>
                </a:cubicBezTo>
                <a:close/>
                <a:moveTo>
                  <a:pt x="88367" y="0"/>
                </a:moveTo>
                <a:lnTo>
                  <a:pt x="2592332" y="0"/>
                </a:lnTo>
                <a:cubicBezTo>
                  <a:pt x="2641136" y="0"/>
                  <a:pt x="2680699" y="39563"/>
                  <a:pt x="2680699" y="88367"/>
                </a:cubicBezTo>
                <a:lnTo>
                  <a:pt x="2680699" y="441822"/>
                </a:lnTo>
                <a:cubicBezTo>
                  <a:pt x="2680699" y="490626"/>
                  <a:pt x="2641136" y="530189"/>
                  <a:pt x="2592332" y="530189"/>
                </a:cubicBezTo>
                <a:lnTo>
                  <a:pt x="88367" y="530189"/>
                </a:lnTo>
                <a:cubicBezTo>
                  <a:pt x="39563" y="530189"/>
                  <a:pt x="0" y="490626"/>
                  <a:pt x="0" y="441822"/>
                </a:cubicBezTo>
                <a:lnTo>
                  <a:pt x="0" y="88367"/>
                </a:lnTo>
                <a:cubicBezTo>
                  <a:pt x="0" y="39563"/>
                  <a:pt x="39563" y="0"/>
                  <a:pt x="88367" y="0"/>
                </a:cubicBez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11" name="ïSlîḑé"/>
          <p:cNvSpPr/>
          <p:nvPr/>
        </p:nvSpPr>
        <p:spPr>
          <a:xfrm rot="21085328">
            <a:off x="1643957" y="3594881"/>
            <a:ext cx="2762715" cy="582533"/>
          </a:xfrm>
          <a:custGeom>
            <a:avLst/>
            <a:gdLst>
              <a:gd name="connsiteX0" fmla="*/ 244547 w 2680699"/>
              <a:gd name="connsiteY0" fmla="*/ 136132 h 530189"/>
              <a:gd name="connsiteX1" fmla="*/ 115585 w 2680699"/>
              <a:gd name="connsiteY1" fmla="*/ 265094 h 530189"/>
              <a:gd name="connsiteX2" fmla="*/ 244547 w 2680699"/>
              <a:gd name="connsiteY2" fmla="*/ 394056 h 530189"/>
              <a:gd name="connsiteX3" fmla="*/ 373509 w 2680699"/>
              <a:gd name="connsiteY3" fmla="*/ 265094 h 530189"/>
              <a:gd name="connsiteX4" fmla="*/ 244547 w 2680699"/>
              <a:gd name="connsiteY4" fmla="*/ 136132 h 530189"/>
              <a:gd name="connsiteX5" fmla="*/ 88367 w 2680699"/>
              <a:gd name="connsiteY5" fmla="*/ 0 h 530189"/>
              <a:gd name="connsiteX6" fmla="*/ 2592332 w 2680699"/>
              <a:gd name="connsiteY6" fmla="*/ 0 h 530189"/>
              <a:gd name="connsiteX7" fmla="*/ 2680699 w 2680699"/>
              <a:gd name="connsiteY7" fmla="*/ 88367 h 530189"/>
              <a:gd name="connsiteX8" fmla="*/ 2680699 w 2680699"/>
              <a:gd name="connsiteY8" fmla="*/ 441822 h 530189"/>
              <a:gd name="connsiteX9" fmla="*/ 2592332 w 2680699"/>
              <a:gd name="connsiteY9" fmla="*/ 530189 h 530189"/>
              <a:gd name="connsiteX10" fmla="*/ 88367 w 2680699"/>
              <a:gd name="connsiteY10" fmla="*/ 530189 h 530189"/>
              <a:gd name="connsiteX11" fmla="*/ 0 w 2680699"/>
              <a:gd name="connsiteY11" fmla="*/ 441822 h 530189"/>
              <a:gd name="connsiteX12" fmla="*/ 0 w 2680699"/>
              <a:gd name="connsiteY12" fmla="*/ 88367 h 530189"/>
              <a:gd name="connsiteX13" fmla="*/ 88367 w 2680699"/>
              <a:gd name="connsiteY13" fmla="*/ 0 h 5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80699" h="530189">
                <a:moveTo>
                  <a:pt x="244547" y="136132"/>
                </a:moveTo>
                <a:cubicBezTo>
                  <a:pt x="173323" y="136132"/>
                  <a:pt x="115585" y="193870"/>
                  <a:pt x="115585" y="265094"/>
                </a:cubicBezTo>
                <a:cubicBezTo>
                  <a:pt x="115585" y="336318"/>
                  <a:pt x="173323" y="394056"/>
                  <a:pt x="244547" y="394056"/>
                </a:cubicBezTo>
                <a:cubicBezTo>
                  <a:pt x="315771" y="394056"/>
                  <a:pt x="373509" y="336318"/>
                  <a:pt x="373509" y="265094"/>
                </a:cubicBezTo>
                <a:cubicBezTo>
                  <a:pt x="373509" y="193870"/>
                  <a:pt x="315771" y="136132"/>
                  <a:pt x="244547" y="136132"/>
                </a:cubicBezTo>
                <a:close/>
                <a:moveTo>
                  <a:pt x="88367" y="0"/>
                </a:moveTo>
                <a:lnTo>
                  <a:pt x="2592332" y="0"/>
                </a:lnTo>
                <a:cubicBezTo>
                  <a:pt x="2641136" y="0"/>
                  <a:pt x="2680699" y="39563"/>
                  <a:pt x="2680699" y="88367"/>
                </a:cubicBezTo>
                <a:lnTo>
                  <a:pt x="2680699" y="441822"/>
                </a:lnTo>
                <a:cubicBezTo>
                  <a:pt x="2680699" y="490626"/>
                  <a:pt x="2641136" y="530189"/>
                  <a:pt x="2592332" y="530189"/>
                </a:cubicBezTo>
                <a:lnTo>
                  <a:pt x="88367" y="530189"/>
                </a:lnTo>
                <a:cubicBezTo>
                  <a:pt x="39563" y="530189"/>
                  <a:pt x="0" y="490626"/>
                  <a:pt x="0" y="441822"/>
                </a:cubicBezTo>
                <a:lnTo>
                  <a:pt x="0" y="88367"/>
                </a:lnTo>
                <a:cubicBezTo>
                  <a:pt x="0" y="39563"/>
                  <a:pt x="39563" y="0"/>
                  <a:pt x="88367"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12" name="ïṡlídé"/>
          <p:cNvSpPr/>
          <p:nvPr/>
        </p:nvSpPr>
        <p:spPr>
          <a:xfrm rot="20079945">
            <a:off x="1553381" y="3313158"/>
            <a:ext cx="2762715" cy="582533"/>
          </a:xfrm>
          <a:custGeom>
            <a:avLst/>
            <a:gdLst>
              <a:gd name="connsiteX0" fmla="*/ 244547 w 2680699"/>
              <a:gd name="connsiteY0" fmla="*/ 136132 h 530189"/>
              <a:gd name="connsiteX1" fmla="*/ 115585 w 2680699"/>
              <a:gd name="connsiteY1" fmla="*/ 265094 h 530189"/>
              <a:gd name="connsiteX2" fmla="*/ 244547 w 2680699"/>
              <a:gd name="connsiteY2" fmla="*/ 394056 h 530189"/>
              <a:gd name="connsiteX3" fmla="*/ 373509 w 2680699"/>
              <a:gd name="connsiteY3" fmla="*/ 265094 h 530189"/>
              <a:gd name="connsiteX4" fmla="*/ 244547 w 2680699"/>
              <a:gd name="connsiteY4" fmla="*/ 136132 h 530189"/>
              <a:gd name="connsiteX5" fmla="*/ 88367 w 2680699"/>
              <a:gd name="connsiteY5" fmla="*/ 0 h 530189"/>
              <a:gd name="connsiteX6" fmla="*/ 2592332 w 2680699"/>
              <a:gd name="connsiteY6" fmla="*/ 0 h 530189"/>
              <a:gd name="connsiteX7" fmla="*/ 2680699 w 2680699"/>
              <a:gd name="connsiteY7" fmla="*/ 88367 h 530189"/>
              <a:gd name="connsiteX8" fmla="*/ 2680699 w 2680699"/>
              <a:gd name="connsiteY8" fmla="*/ 441822 h 530189"/>
              <a:gd name="connsiteX9" fmla="*/ 2592332 w 2680699"/>
              <a:gd name="connsiteY9" fmla="*/ 530189 h 530189"/>
              <a:gd name="connsiteX10" fmla="*/ 88367 w 2680699"/>
              <a:gd name="connsiteY10" fmla="*/ 530189 h 530189"/>
              <a:gd name="connsiteX11" fmla="*/ 0 w 2680699"/>
              <a:gd name="connsiteY11" fmla="*/ 441822 h 530189"/>
              <a:gd name="connsiteX12" fmla="*/ 0 w 2680699"/>
              <a:gd name="connsiteY12" fmla="*/ 88367 h 530189"/>
              <a:gd name="connsiteX13" fmla="*/ 88367 w 2680699"/>
              <a:gd name="connsiteY13" fmla="*/ 0 h 5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80699" h="530189">
                <a:moveTo>
                  <a:pt x="244547" y="136132"/>
                </a:moveTo>
                <a:cubicBezTo>
                  <a:pt x="173323" y="136132"/>
                  <a:pt x="115585" y="193870"/>
                  <a:pt x="115585" y="265094"/>
                </a:cubicBezTo>
                <a:cubicBezTo>
                  <a:pt x="115585" y="336318"/>
                  <a:pt x="173323" y="394056"/>
                  <a:pt x="244547" y="394056"/>
                </a:cubicBezTo>
                <a:cubicBezTo>
                  <a:pt x="315771" y="394056"/>
                  <a:pt x="373509" y="336318"/>
                  <a:pt x="373509" y="265094"/>
                </a:cubicBezTo>
                <a:cubicBezTo>
                  <a:pt x="373509" y="193870"/>
                  <a:pt x="315771" y="136132"/>
                  <a:pt x="244547" y="136132"/>
                </a:cubicBezTo>
                <a:close/>
                <a:moveTo>
                  <a:pt x="88367" y="0"/>
                </a:moveTo>
                <a:lnTo>
                  <a:pt x="2592332" y="0"/>
                </a:lnTo>
                <a:cubicBezTo>
                  <a:pt x="2641136" y="0"/>
                  <a:pt x="2680699" y="39563"/>
                  <a:pt x="2680699" y="88367"/>
                </a:cubicBezTo>
                <a:lnTo>
                  <a:pt x="2680699" y="441822"/>
                </a:lnTo>
                <a:cubicBezTo>
                  <a:pt x="2680699" y="490626"/>
                  <a:pt x="2641136" y="530189"/>
                  <a:pt x="2592332" y="530189"/>
                </a:cubicBezTo>
                <a:lnTo>
                  <a:pt x="88367" y="530189"/>
                </a:lnTo>
                <a:cubicBezTo>
                  <a:pt x="39563" y="530189"/>
                  <a:pt x="0" y="490626"/>
                  <a:pt x="0" y="441822"/>
                </a:cubicBezTo>
                <a:lnTo>
                  <a:pt x="0" y="88367"/>
                </a:lnTo>
                <a:cubicBezTo>
                  <a:pt x="0" y="39563"/>
                  <a:pt x="39563" y="0"/>
                  <a:pt x="88367"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13" name="iṩľîḋè"/>
          <p:cNvSpPr/>
          <p:nvPr/>
        </p:nvSpPr>
        <p:spPr>
          <a:xfrm rot="19939097">
            <a:off x="3143247" y="3088024"/>
            <a:ext cx="960466" cy="249747"/>
          </a:xfrm>
          <a:prstGeom prst="rect">
            <a:avLst/>
          </a:prstGeom>
        </p:spPr>
        <p:txBody>
          <a:bodyPr wrap="non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sz="1400" b="1" dirty="0" smtClean="0">
                <a:solidFill>
                  <a:schemeClr val="bg1"/>
                </a:solidFill>
                <a:latin typeface="黑体" panose="02010609060101010101" pitchFamily="49" charset="-122"/>
                <a:ea typeface="黑体" panose="02010609060101010101" pitchFamily="49" charset="-122"/>
              </a:rPr>
              <a:t>全局函数式编程结构</a:t>
            </a:r>
            <a:endParaRPr lang="zh-CN" altLang="en-US" sz="1400" b="1" dirty="0">
              <a:solidFill>
                <a:schemeClr val="bg1"/>
              </a:solidFill>
              <a:latin typeface="黑体" panose="02010609060101010101" pitchFamily="49" charset="-122"/>
              <a:ea typeface="黑体" panose="02010609060101010101" pitchFamily="49" charset="-122"/>
            </a:endParaRPr>
          </a:p>
        </p:txBody>
      </p:sp>
      <p:sp>
        <p:nvSpPr>
          <p:cNvPr id="314" name="iS1ídé"/>
          <p:cNvSpPr/>
          <p:nvPr/>
        </p:nvSpPr>
        <p:spPr>
          <a:xfrm rot="20778427">
            <a:off x="3437057" y="3597676"/>
            <a:ext cx="960466" cy="249747"/>
          </a:xfrm>
          <a:prstGeom prst="rect">
            <a:avLst/>
          </a:prstGeom>
        </p:spPr>
        <p:txBody>
          <a:bodyPr wrap="non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sz="1400" b="1" dirty="0" smtClean="0">
                <a:solidFill>
                  <a:schemeClr val="bg1"/>
                </a:solidFill>
                <a:latin typeface="黑体" panose="02010609060101010101" pitchFamily="49" charset="-122"/>
                <a:ea typeface="黑体" panose="02010609060101010101" pitchFamily="49" charset="-122"/>
              </a:rPr>
              <a:t>图形界面设计开发</a:t>
            </a:r>
            <a:r>
              <a:rPr lang="en-US" altLang="zh-CN" sz="1400" b="1" dirty="0" smtClean="0">
                <a:solidFill>
                  <a:schemeClr val="bg1"/>
                </a:solidFill>
                <a:latin typeface="黑体" panose="02010609060101010101" pitchFamily="49" charset="-122"/>
                <a:ea typeface="黑体" panose="02010609060101010101" pitchFamily="49" charset="-122"/>
              </a:rPr>
              <a:t>GUI</a:t>
            </a:r>
            <a:endParaRPr lang="zh-CN" altLang="en-US" sz="1400" b="1" dirty="0">
              <a:solidFill>
                <a:schemeClr val="bg1"/>
              </a:solidFill>
              <a:latin typeface="黑体" panose="02010609060101010101" pitchFamily="49" charset="-122"/>
              <a:ea typeface="黑体" panose="02010609060101010101" pitchFamily="49" charset="-122"/>
            </a:endParaRPr>
          </a:p>
        </p:txBody>
      </p:sp>
      <p:sp>
        <p:nvSpPr>
          <p:cNvPr id="315" name="iŝliḋé"/>
          <p:cNvSpPr/>
          <p:nvPr/>
        </p:nvSpPr>
        <p:spPr>
          <a:xfrm rot="387021">
            <a:off x="3336290" y="4257750"/>
            <a:ext cx="960466" cy="249747"/>
          </a:xfrm>
          <a:prstGeom prst="rect">
            <a:avLst/>
          </a:prstGeom>
        </p:spPr>
        <p:txBody>
          <a:bodyPr wrap="non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sz="1400" b="1" dirty="0" smtClean="0">
                <a:solidFill>
                  <a:schemeClr val="bg1"/>
                </a:solidFill>
                <a:latin typeface="黑体" panose="02010609060101010101" pitchFamily="49" charset="-122"/>
                <a:ea typeface="黑体" panose="02010609060101010101" pitchFamily="49" charset="-122"/>
              </a:rPr>
              <a:t>多种排队规则设计</a:t>
            </a:r>
            <a:endParaRPr lang="zh-CN" altLang="en-US" sz="1400" b="1" dirty="0">
              <a:solidFill>
                <a:schemeClr val="bg1"/>
              </a:solidFill>
              <a:latin typeface="黑体" panose="02010609060101010101" pitchFamily="49" charset="-122"/>
              <a:ea typeface="黑体" panose="02010609060101010101" pitchFamily="49" charset="-122"/>
            </a:endParaRPr>
          </a:p>
        </p:txBody>
      </p:sp>
      <p:sp>
        <p:nvSpPr>
          <p:cNvPr id="316" name="îšlïḍê"/>
          <p:cNvSpPr/>
          <p:nvPr/>
        </p:nvSpPr>
        <p:spPr>
          <a:xfrm rot="1764474">
            <a:off x="3193817" y="4973432"/>
            <a:ext cx="960466" cy="249747"/>
          </a:xfrm>
          <a:prstGeom prst="rect">
            <a:avLst/>
          </a:prstGeom>
        </p:spPr>
        <p:txBody>
          <a:bodyPr wrap="non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sz="1400" b="1" dirty="0" smtClean="0">
                <a:solidFill>
                  <a:schemeClr val="bg1"/>
                </a:solidFill>
                <a:latin typeface="黑体" panose="02010609060101010101" pitchFamily="49" charset="-122"/>
                <a:ea typeface="黑体" panose="02010609060101010101" pitchFamily="49" charset="-122"/>
              </a:rPr>
              <a:t>附加项目全部完成</a:t>
            </a:r>
            <a:endParaRPr lang="zh-CN" altLang="en-US" sz="1400" b="1" dirty="0">
              <a:solidFill>
                <a:schemeClr val="bg1"/>
              </a:solidFill>
              <a:latin typeface="黑体" panose="02010609060101010101" pitchFamily="49" charset="-122"/>
              <a:ea typeface="黑体" panose="02010609060101010101" pitchFamily="49" charset="-122"/>
            </a:endParaRPr>
          </a:p>
        </p:txBody>
      </p:sp>
      <p:sp>
        <p:nvSpPr>
          <p:cNvPr id="317" name="íŝļîḋé"/>
          <p:cNvSpPr/>
          <p:nvPr/>
        </p:nvSpPr>
        <p:spPr>
          <a:xfrm>
            <a:off x="5287308" y="2694880"/>
            <a:ext cx="602074" cy="64187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18" name="í$1íḍé"/>
          <p:cNvSpPr txBox="1"/>
          <p:nvPr/>
        </p:nvSpPr>
        <p:spPr bwMode="auto">
          <a:xfrm>
            <a:off x="5852060" y="2633503"/>
            <a:ext cx="2733062" cy="900854"/>
          </a:xfrm>
          <a:prstGeom prst="rect">
            <a:avLst/>
          </a:prstGeom>
          <a:noFill/>
        </p:spPr>
        <p:txBody>
          <a:bodyPr wrap="square" lIns="360000" tIns="46800" rIns="90000" bIns="4680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latinLnBrk="0">
              <a:lnSpc>
                <a:spcPct val="160000"/>
              </a:lnSpc>
            </a:pPr>
            <a:r>
              <a:rPr lang="zh-CN" altLang="en-US" sz="1400" dirty="0" smtClean="0">
                <a:latin typeface="黑体" panose="02010609060101010101" pitchFamily="49" charset="-122"/>
                <a:ea typeface="黑体" panose="02010609060101010101" pitchFamily="49" charset="-122"/>
              </a:rPr>
              <a:t>仿真程序所有的功能</a:t>
            </a:r>
            <a:r>
              <a:rPr lang="zh-CN" altLang="en-US" sz="1400" dirty="0">
                <a:latin typeface="黑体" panose="02010609060101010101" pitchFamily="49" charset="-122"/>
                <a:ea typeface="黑体" panose="02010609060101010101" pitchFamily="49" charset="-122"/>
              </a:rPr>
              <a:t>和</a:t>
            </a:r>
            <a:r>
              <a:rPr lang="zh-CN" altLang="en-US" sz="1400" dirty="0" smtClean="0">
                <a:latin typeface="黑体" panose="02010609060101010101" pitchFamily="49" charset="-122"/>
                <a:ea typeface="黑体" panose="02010609060101010101" pitchFamily="49" charset="-122"/>
              </a:rPr>
              <a:t>事件</a:t>
            </a:r>
            <a:endParaRPr lang="en-US" altLang="zh-CN" sz="1400" dirty="0" smtClean="0">
              <a:latin typeface="黑体" panose="02010609060101010101" pitchFamily="49" charset="-122"/>
              <a:ea typeface="黑体" panose="02010609060101010101" pitchFamily="49" charset="-122"/>
            </a:endParaRPr>
          </a:p>
          <a:p>
            <a:pPr algn="l" latinLnBrk="0">
              <a:lnSpc>
                <a:spcPct val="160000"/>
              </a:lnSpc>
            </a:pPr>
            <a:r>
              <a:rPr lang="zh-CN" altLang="en-US" sz="1400" dirty="0" smtClean="0">
                <a:latin typeface="黑体" panose="02010609060101010101" pitchFamily="49" charset="-122"/>
                <a:ea typeface="黑体" panose="02010609060101010101" pitchFamily="49" charset="-122"/>
              </a:rPr>
              <a:t>过程均采用函数编程来实现</a:t>
            </a:r>
            <a:endParaRPr lang="zh-CN" altLang="en-US" sz="1400" b="0" dirty="0">
              <a:effectLst/>
              <a:latin typeface="黑体" panose="02010609060101010101" pitchFamily="49" charset="-122"/>
              <a:ea typeface="黑体" panose="02010609060101010101" pitchFamily="49" charset="-122"/>
            </a:endParaRPr>
          </a:p>
        </p:txBody>
      </p:sp>
      <p:grpSp>
        <p:nvGrpSpPr>
          <p:cNvPr id="319" name="ïSlïde"/>
          <p:cNvGrpSpPr/>
          <p:nvPr/>
        </p:nvGrpSpPr>
        <p:grpSpPr>
          <a:xfrm>
            <a:off x="5287308" y="3426979"/>
            <a:ext cx="602074" cy="641877"/>
            <a:chOff x="7273474" y="2878451"/>
            <a:chExt cx="791019" cy="791019"/>
          </a:xfrm>
        </p:grpSpPr>
        <p:sp>
          <p:nvSpPr>
            <p:cNvPr id="331" name="îṡḻíḋe"/>
            <p:cNvSpPr/>
            <p:nvPr/>
          </p:nvSpPr>
          <p:spPr>
            <a:xfrm>
              <a:off x="7273474" y="2878451"/>
              <a:ext cx="791019" cy="7910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32" name="íşlïḓé"/>
            <p:cNvSpPr/>
            <p:nvPr/>
          </p:nvSpPr>
          <p:spPr bwMode="auto">
            <a:xfrm>
              <a:off x="7406246" y="3048128"/>
              <a:ext cx="525476" cy="451662"/>
            </a:xfrm>
            <a:custGeom>
              <a:avLst/>
              <a:gdLst>
                <a:gd name="connsiteX0" fmla="*/ 233257 w 604181"/>
                <a:gd name="connsiteY0" fmla="*/ 295175 h 519503"/>
                <a:gd name="connsiteX1" fmla="*/ 249801 w 604181"/>
                <a:gd name="connsiteY1" fmla="*/ 330740 h 519503"/>
                <a:gd name="connsiteX2" fmla="*/ 216847 w 604181"/>
                <a:gd name="connsiteY2" fmla="*/ 330740 h 519503"/>
                <a:gd name="connsiteX3" fmla="*/ 401941 w 604181"/>
                <a:gd name="connsiteY3" fmla="*/ 282968 h 519503"/>
                <a:gd name="connsiteX4" fmla="*/ 414586 w 604181"/>
                <a:gd name="connsiteY4" fmla="*/ 282968 h 519503"/>
                <a:gd name="connsiteX5" fmla="*/ 442163 w 604181"/>
                <a:gd name="connsiteY5" fmla="*/ 304967 h 519503"/>
                <a:gd name="connsiteX6" fmla="*/ 414586 w 604181"/>
                <a:gd name="connsiteY6" fmla="*/ 327636 h 519503"/>
                <a:gd name="connsiteX7" fmla="*/ 401941 w 604181"/>
                <a:gd name="connsiteY7" fmla="*/ 327636 h 519503"/>
                <a:gd name="connsiteX8" fmla="*/ 316345 w 604181"/>
                <a:gd name="connsiteY8" fmla="*/ 282403 h 519503"/>
                <a:gd name="connsiteX9" fmla="*/ 328968 w 604181"/>
                <a:gd name="connsiteY9" fmla="*/ 282403 h 519503"/>
                <a:gd name="connsiteX10" fmla="*/ 356497 w 604181"/>
                <a:gd name="connsiteY10" fmla="*/ 304437 h 519503"/>
                <a:gd name="connsiteX11" fmla="*/ 328968 w 604181"/>
                <a:gd name="connsiteY11" fmla="*/ 327142 h 519503"/>
                <a:gd name="connsiteX12" fmla="*/ 316345 w 604181"/>
                <a:gd name="connsiteY12" fmla="*/ 327142 h 519503"/>
                <a:gd name="connsiteX13" fmla="*/ 392839 w 604181"/>
                <a:gd name="connsiteY13" fmla="*/ 264584 h 519503"/>
                <a:gd name="connsiteX14" fmla="*/ 383697 w 604181"/>
                <a:gd name="connsiteY14" fmla="*/ 273847 h 519503"/>
                <a:gd name="connsiteX15" fmla="*/ 383697 w 604181"/>
                <a:gd name="connsiteY15" fmla="*/ 369693 h 519503"/>
                <a:gd name="connsiteX16" fmla="*/ 392839 w 604181"/>
                <a:gd name="connsiteY16" fmla="*/ 378821 h 519503"/>
                <a:gd name="connsiteX17" fmla="*/ 401981 w 604181"/>
                <a:gd name="connsiteY17" fmla="*/ 369693 h 519503"/>
                <a:gd name="connsiteX18" fmla="*/ 401981 w 604181"/>
                <a:gd name="connsiteY18" fmla="*/ 345933 h 519503"/>
                <a:gd name="connsiteX19" fmla="*/ 414618 w 604181"/>
                <a:gd name="connsiteY19" fmla="*/ 345933 h 519503"/>
                <a:gd name="connsiteX20" fmla="*/ 460463 w 604181"/>
                <a:gd name="connsiteY20" fmla="*/ 304990 h 519503"/>
                <a:gd name="connsiteX21" fmla="*/ 414618 w 604181"/>
                <a:gd name="connsiteY21" fmla="*/ 264584 h 519503"/>
                <a:gd name="connsiteX22" fmla="*/ 511954 w 604181"/>
                <a:gd name="connsiteY22" fmla="*/ 264182 h 519503"/>
                <a:gd name="connsiteX23" fmla="*/ 472025 w 604181"/>
                <a:gd name="connsiteY23" fmla="*/ 294520 h 519503"/>
                <a:gd name="connsiteX24" fmla="*/ 508055 w 604181"/>
                <a:gd name="connsiteY24" fmla="*/ 329824 h 519503"/>
                <a:gd name="connsiteX25" fmla="*/ 529566 w 604181"/>
                <a:gd name="connsiteY25" fmla="*/ 345933 h 519503"/>
                <a:gd name="connsiteX26" fmla="*/ 508862 w 604181"/>
                <a:gd name="connsiteY26" fmla="*/ 357343 h 519503"/>
                <a:gd name="connsiteX27" fmla="*/ 484662 w 604181"/>
                <a:gd name="connsiteY27" fmla="*/ 347544 h 519503"/>
                <a:gd name="connsiteX28" fmla="*/ 471621 w 604181"/>
                <a:gd name="connsiteY28" fmla="*/ 347141 h 519503"/>
                <a:gd name="connsiteX29" fmla="*/ 471353 w 604181"/>
                <a:gd name="connsiteY29" fmla="*/ 360162 h 519503"/>
                <a:gd name="connsiteX30" fmla="*/ 508862 w 604181"/>
                <a:gd name="connsiteY30" fmla="*/ 375600 h 519503"/>
                <a:gd name="connsiteX31" fmla="*/ 547850 w 604181"/>
                <a:gd name="connsiteY31" fmla="*/ 345933 h 519503"/>
                <a:gd name="connsiteX32" fmla="*/ 513298 w 604181"/>
                <a:gd name="connsiteY32" fmla="*/ 312373 h 519503"/>
                <a:gd name="connsiteX33" fmla="*/ 490443 w 604181"/>
                <a:gd name="connsiteY33" fmla="*/ 294520 h 519503"/>
                <a:gd name="connsiteX34" fmla="*/ 511954 w 604181"/>
                <a:gd name="connsiteY34" fmla="*/ 282438 h 519503"/>
                <a:gd name="connsiteX35" fmla="*/ 532524 w 604181"/>
                <a:gd name="connsiteY35" fmla="*/ 287942 h 519503"/>
                <a:gd name="connsiteX36" fmla="*/ 545161 w 604181"/>
                <a:gd name="connsiteY36" fmla="*/ 285257 h 519503"/>
                <a:gd name="connsiteX37" fmla="*/ 542472 w 604181"/>
                <a:gd name="connsiteY37" fmla="*/ 272639 h 519503"/>
                <a:gd name="connsiteX38" fmla="*/ 511954 w 604181"/>
                <a:gd name="connsiteY38" fmla="*/ 264182 h 519503"/>
                <a:gd name="connsiteX39" fmla="*/ 307199 w 604181"/>
                <a:gd name="connsiteY39" fmla="*/ 264182 h 519503"/>
                <a:gd name="connsiteX40" fmla="*/ 298057 w 604181"/>
                <a:gd name="connsiteY40" fmla="*/ 273310 h 519503"/>
                <a:gd name="connsiteX41" fmla="*/ 298057 w 604181"/>
                <a:gd name="connsiteY41" fmla="*/ 369156 h 519503"/>
                <a:gd name="connsiteX42" fmla="*/ 307199 w 604181"/>
                <a:gd name="connsiteY42" fmla="*/ 378419 h 519503"/>
                <a:gd name="connsiteX43" fmla="*/ 316341 w 604181"/>
                <a:gd name="connsiteY43" fmla="*/ 369156 h 519503"/>
                <a:gd name="connsiteX44" fmla="*/ 316341 w 604181"/>
                <a:gd name="connsiteY44" fmla="*/ 345396 h 519503"/>
                <a:gd name="connsiteX45" fmla="*/ 328979 w 604181"/>
                <a:gd name="connsiteY45" fmla="*/ 345396 h 519503"/>
                <a:gd name="connsiteX46" fmla="*/ 374958 w 604181"/>
                <a:gd name="connsiteY46" fmla="*/ 304453 h 519503"/>
                <a:gd name="connsiteX47" fmla="*/ 328979 w 604181"/>
                <a:gd name="connsiteY47" fmla="*/ 264182 h 519503"/>
                <a:gd name="connsiteX48" fmla="*/ 233122 w 604181"/>
                <a:gd name="connsiteY48" fmla="*/ 264182 h 519503"/>
                <a:gd name="connsiteX49" fmla="*/ 224787 w 604181"/>
                <a:gd name="connsiteY49" fmla="*/ 269417 h 519503"/>
                <a:gd name="connsiteX50" fmla="*/ 180824 w 604181"/>
                <a:gd name="connsiteY50" fmla="*/ 365397 h 519503"/>
                <a:gd name="connsiteX51" fmla="*/ 185395 w 604181"/>
                <a:gd name="connsiteY51" fmla="*/ 377479 h 519503"/>
                <a:gd name="connsiteX52" fmla="*/ 189159 w 604181"/>
                <a:gd name="connsiteY52" fmla="*/ 378419 h 519503"/>
                <a:gd name="connsiteX53" fmla="*/ 197495 w 604181"/>
                <a:gd name="connsiteY53" fmla="*/ 373049 h 519503"/>
                <a:gd name="connsiteX54" fmla="*/ 208385 w 604181"/>
                <a:gd name="connsiteY54" fmla="*/ 349155 h 519503"/>
                <a:gd name="connsiteX55" fmla="*/ 258262 w 604181"/>
                <a:gd name="connsiteY55" fmla="*/ 349155 h 519503"/>
                <a:gd name="connsiteX56" fmla="*/ 269421 w 604181"/>
                <a:gd name="connsiteY56" fmla="*/ 373049 h 519503"/>
                <a:gd name="connsiteX57" fmla="*/ 281521 w 604181"/>
                <a:gd name="connsiteY57" fmla="*/ 377479 h 519503"/>
                <a:gd name="connsiteX58" fmla="*/ 285958 w 604181"/>
                <a:gd name="connsiteY58" fmla="*/ 365397 h 519503"/>
                <a:gd name="connsiteX59" fmla="*/ 241457 w 604181"/>
                <a:gd name="connsiteY59" fmla="*/ 269417 h 519503"/>
                <a:gd name="connsiteX60" fmla="*/ 233122 w 604181"/>
                <a:gd name="connsiteY60" fmla="*/ 264182 h 519503"/>
                <a:gd name="connsiteX61" fmla="*/ 93437 w 604181"/>
                <a:gd name="connsiteY61" fmla="*/ 93296 h 519503"/>
                <a:gd name="connsiteX62" fmla="*/ 93437 w 604181"/>
                <a:gd name="connsiteY62" fmla="*/ 413858 h 519503"/>
                <a:gd name="connsiteX63" fmla="*/ 93437 w 604181"/>
                <a:gd name="connsiteY63" fmla="*/ 431711 h 519503"/>
                <a:gd name="connsiteX64" fmla="*/ 93437 w 604181"/>
                <a:gd name="connsiteY64" fmla="*/ 453458 h 519503"/>
                <a:gd name="connsiteX65" fmla="*/ 123686 w 604181"/>
                <a:gd name="connsiteY65" fmla="*/ 453458 h 519503"/>
                <a:gd name="connsiteX66" fmla="*/ 123686 w 604181"/>
                <a:gd name="connsiteY66" fmla="*/ 141488 h 519503"/>
                <a:gd name="connsiteX67" fmla="*/ 141567 w 604181"/>
                <a:gd name="connsiteY67" fmla="*/ 123500 h 519503"/>
                <a:gd name="connsiteX68" fmla="*/ 538036 w 604181"/>
                <a:gd name="connsiteY68" fmla="*/ 123500 h 519503"/>
                <a:gd name="connsiteX69" fmla="*/ 538036 w 604181"/>
                <a:gd name="connsiteY69" fmla="*/ 93296 h 519503"/>
                <a:gd name="connsiteX70" fmla="*/ 516391 w 604181"/>
                <a:gd name="connsiteY70" fmla="*/ 93296 h 519503"/>
                <a:gd name="connsiteX71" fmla="*/ 498375 w 604181"/>
                <a:gd name="connsiteY71" fmla="*/ 93296 h 519503"/>
                <a:gd name="connsiteX72" fmla="*/ 35896 w 604181"/>
                <a:gd name="connsiteY72" fmla="*/ 35842 h 519503"/>
                <a:gd name="connsiteX73" fmla="*/ 35896 w 604181"/>
                <a:gd name="connsiteY73" fmla="*/ 396004 h 519503"/>
                <a:gd name="connsiteX74" fmla="*/ 57541 w 604181"/>
                <a:gd name="connsiteY74" fmla="*/ 396004 h 519503"/>
                <a:gd name="connsiteX75" fmla="*/ 57541 w 604181"/>
                <a:gd name="connsiteY75" fmla="*/ 93296 h 519503"/>
                <a:gd name="connsiteX76" fmla="*/ 93437 w 604181"/>
                <a:gd name="connsiteY76" fmla="*/ 57589 h 519503"/>
                <a:gd name="connsiteX77" fmla="*/ 480495 w 604181"/>
                <a:gd name="connsiteY77" fmla="*/ 57589 h 519503"/>
                <a:gd name="connsiteX78" fmla="*/ 480495 w 604181"/>
                <a:gd name="connsiteY78" fmla="*/ 35842 h 519503"/>
                <a:gd name="connsiteX79" fmla="*/ 35896 w 604181"/>
                <a:gd name="connsiteY79" fmla="*/ 0 h 519503"/>
                <a:gd name="connsiteX80" fmla="*/ 480495 w 604181"/>
                <a:gd name="connsiteY80" fmla="*/ 0 h 519503"/>
                <a:gd name="connsiteX81" fmla="*/ 516391 w 604181"/>
                <a:gd name="connsiteY81" fmla="*/ 35842 h 519503"/>
                <a:gd name="connsiteX82" fmla="*/ 516391 w 604181"/>
                <a:gd name="connsiteY82" fmla="*/ 57589 h 519503"/>
                <a:gd name="connsiteX83" fmla="*/ 538036 w 604181"/>
                <a:gd name="connsiteY83" fmla="*/ 57589 h 519503"/>
                <a:gd name="connsiteX84" fmla="*/ 573932 w 604181"/>
                <a:gd name="connsiteY84" fmla="*/ 93296 h 519503"/>
                <a:gd name="connsiteX85" fmla="*/ 573932 w 604181"/>
                <a:gd name="connsiteY85" fmla="*/ 123500 h 519503"/>
                <a:gd name="connsiteX86" fmla="*/ 586300 w 604181"/>
                <a:gd name="connsiteY86" fmla="*/ 123500 h 519503"/>
                <a:gd name="connsiteX87" fmla="*/ 604181 w 604181"/>
                <a:gd name="connsiteY87" fmla="*/ 141488 h 519503"/>
                <a:gd name="connsiteX88" fmla="*/ 604181 w 604181"/>
                <a:gd name="connsiteY88" fmla="*/ 501515 h 519503"/>
                <a:gd name="connsiteX89" fmla="*/ 586300 w 604181"/>
                <a:gd name="connsiteY89" fmla="*/ 519503 h 519503"/>
                <a:gd name="connsiteX90" fmla="*/ 141567 w 604181"/>
                <a:gd name="connsiteY90" fmla="*/ 519503 h 519503"/>
                <a:gd name="connsiteX91" fmla="*/ 123686 w 604181"/>
                <a:gd name="connsiteY91" fmla="*/ 501515 h 519503"/>
                <a:gd name="connsiteX92" fmla="*/ 123686 w 604181"/>
                <a:gd name="connsiteY92" fmla="*/ 489300 h 519503"/>
                <a:gd name="connsiteX93" fmla="*/ 93437 w 604181"/>
                <a:gd name="connsiteY93" fmla="*/ 489300 h 519503"/>
                <a:gd name="connsiteX94" fmla="*/ 57541 w 604181"/>
                <a:gd name="connsiteY94" fmla="*/ 453458 h 519503"/>
                <a:gd name="connsiteX95" fmla="*/ 57541 w 604181"/>
                <a:gd name="connsiteY95" fmla="*/ 431711 h 519503"/>
                <a:gd name="connsiteX96" fmla="*/ 35896 w 604181"/>
                <a:gd name="connsiteY96" fmla="*/ 431711 h 519503"/>
                <a:gd name="connsiteX97" fmla="*/ 0 w 604181"/>
                <a:gd name="connsiteY97" fmla="*/ 396004 h 519503"/>
                <a:gd name="connsiteX98" fmla="*/ 0 w 604181"/>
                <a:gd name="connsiteY98" fmla="*/ 35842 h 519503"/>
                <a:gd name="connsiteX99" fmla="*/ 35896 w 604181"/>
                <a:gd name="connsiteY99" fmla="*/ 0 h 519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604181" h="519503">
                  <a:moveTo>
                    <a:pt x="233257" y="295175"/>
                  </a:moveTo>
                  <a:lnTo>
                    <a:pt x="249801" y="330740"/>
                  </a:lnTo>
                  <a:lnTo>
                    <a:pt x="216847" y="330740"/>
                  </a:lnTo>
                  <a:close/>
                  <a:moveTo>
                    <a:pt x="401941" y="282968"/>
                  </a:moveTo>
                  <a:lnTo>
                    <a:pt x="414586" y="282968"/>
                  </a:lnTo>
                  <a:cubicBezTo>
                    <a:pt x="432881" y="282968"/>
                    <a:pt x="442163" y="290346"/>
                    <a:pt x="442163" y="304967"/>
                  </a:cubicBezTo>
                  <a:cubicBezTo>
                    <a:pt x="442163" y="319990"/>
                    <a:pt x="432881" y="327636"/>
                    <a:pt x="414586" y="327636"/>
                  </a:cubicBezTo>
                  <a:lnTo>
                    <a:pt x="401941" y="327636"/>
                  </a:lnTo>
                  <a:close/>
                  <a:moveTo>
                    <a:pt x="316345" y="282403"/>
                  </a:moveTo>
                  <a:lnTo>
                    <a:pt x="328968" y="282403"/>
                  </a:lnTo>
                  <a:cubicBezTo>
                    <a:pt x="347231" y="282403"/>
                    <a:pt x="356497" y="289793"/>
                    <a:pt x="356497" y="304437"/>
                  </a:cubicBezTo>
                  <a:cubicBezTo>
                    <a:pt x="356497" y="319484"/>
                    <a:pt x="347231" y="327142"/>
                    <a:pt x="328968" y="327142"/>
                  </a:cubicBezTo>
                  <a:lnTo>
                    <a:pt x="316345" y="327142"/>
                  </a:lnTo>
                  <a:close/>
                  <a:moveTo>
                    <a:pt x="392839" y="264584"/>
                  </a:moveTo>
                  <a:cubicBezTo>
                    <a:pt x="387730" y="264584"/>
                    <a:pt x="383697" y="268746"/>
                    <a:pt x="383697" y="273847"/>
                  </a:cubicBezTo>
                  <a:lnTo>
                    <a:pt x="383697" y="369693"/>
                  </a:lnTo>
                  <a:cubicBezTo>
                    <a:pt x="383697" y="374794"/>
                    <a:pt x="387730" y="378821"/>
                    <a:pt x="392839" y="378821"/>
                  </a:cubicBezTo>
                  <a:cubicBezTo>
                    <a:pt x="397813" y="378821"/>
                    <a:pt x="401981" y="374794"/>
                    <a:pt x="401981" y="369693"/>
                  </a:cubicBezTo>
                  <a:lnTo>
                    <a:pt x="401981" y="345933"/>
                  </a:lnTo>
                  <a:lnTo>
                    <a:pt x="414618" y="345933"/>
                  </a:lnTo>
                  <a:cubicBezTo>
                    <a:pt x="442851" y="345933"/>
                    <a:pt x="460463" y="330227"/>
                    <a:pt x="460463" y="304990"/>
                  </a:cubicBezTo>
                  <a:cubicBezTo>
                    <a:pt x="460463" y="280022"/>
                    <a:pt x="442851" y="264584"/>
                    <a:pt x="414618" y="264584"/>
                  </a:cubicBezTo>
                  <a:close/>
                  <a:moveTo>
                    <a:pt x="511954" y="264182"/>
                  </a:moveTo>
                  <a:cubicBezTo>
                    <a:pt x="488023" y="264182"/>
                    <a:pt x="472025" y="276397"/>
                    <a:pt x="472025" y="294520"/>
                  </a:cubicBezTo>
                  <a:cubicBezTo>
                    <a:pt x="472025" y="318951"/>
                    <a:pt x="492863" y="325260"/>
                    <a:pt x="508055" y="329824"/>
                  </a:cubicBezTo>
                  <a:cubicBezTo>
                    <a:pt x="524726" y="334925"/>
                    <a:pt x="529566" y="337610"/>
                    <a:pt x="529566" y="345933"/>
                  </a:cubicBezTo>
                  <a:cubicBezTo>
                    <a:pt x="529566" y="354390"/>
                    <a:pt x="518407" y="357343"/>
                    <a:pt x="508862" y="357343"/>
                  </a:cubicBezTo>
                  <a:cubicBezTo>
                    <a:pt x="499854" y="357343"/>
                    <a:pt x="490174" y="353450"/>
                    <a:pt x="484662" y="347544"/>
                  </a:cubicBezTo>
                  <a:cubicBezTo>
                    <a:pt x="481167" y="343919"/>
                    <a:pt x="475386" y="343785"/>
                    <a:pt x="471621" y="347141"/>
                  </a:cubicBezTo>
                  <a:cubicBezTo>
                    <a:pt x="467992" y="350631"/>
                    <a:pt x="467857" y="356403"/>
                    <a:pt x="471353" y="360162"/>
                  </a:cubicBezTo>
                  <a:cubicBezTo>
                    <a:pt x="480360" y="369693"/>
                    <a:pt x="494745" y="375600"/>
                    <a:pt x="508862" y="375600"/>
                  </a:cubicBezTo>
                  <a:cubicBezTo>
                    <a:pt x="532255" y="375600"/>
                    <a:pt x="547850" y="363652"/>
                    <a:pt x="547850" y="345933"/>
                  </a:cubicBezTo>
                  <a:cubicBezTo>
                    <a:pt x="548119" y="322844"/>
                    <a:pt x="527953" y="316803"/>
                    <a:pt x="513298" y="312373"/>
                  </a:cubicBezTo>
                  <a:cubicBezTo>
                    <a:pt x="497031" y="307406"/>
                    <a:pt x="490443" y="304453"/>
                    <a:pt x="490443" y="294520"/>
                  </a:cubicBezTo>
                  <a:cubicBezTo>
                    <a:pt x="490443" y="285660"/>
                    <a:pt x="502005" y="282438"/>
                    <a:pt x="511954" y="282438"/>
                  </a:cubicBezTo>
                  <a:cubicBezTo>
                    <a:pt x="519079" y="282438"/>
                    <a:pt x="527415" y="284586"/>
                    <a:pt x="532524" y="287942"/>
                  </a:cubicBezTo>
                  <a:cubicBezTo>
                    <a:pt x="536691" y="290761"/>
                    <a:pt x="542472" y="289553"/>
                    <a:pt x="545161" y="285257"/>
                  </a:cubicBezTo>
                  <a:cubicBezTo>
                    <a:pt x="547850" y="280961"/>
                    <a:pt x="546640" y="275323"/>
                    <a:pt x="542472" y="272639"/>
                  </a:cubicBezTo>
                  <a:cubicBezTo>
                    <a:pt x="534406" y="267403"/>
                    <a:pt x="522709" y="264182"/>
                    <a:pt x="511954" y="264182"/>
                  </a:cubicBezTo>
                  <a:close/>
                  <a:moveTo>
                    <a:pt x="307199" y="264182"/>
                  </a:moveTo>
                  <a:cubicBezTo>
                    <a:pt x="302225" y="264182"/>
                    <a:pt x="298057" y="268209"/>
                    <a:pt x="298057" y="273310"/>
                  </a:cubicBezTo>
                  <a:lnTo>
                    <a:pt x="298057" y="369156"/>
                  </a:lnTo>
                  <a:cubicBezTo>
                    <a:pt x="298057" y="374257"/>
                    <a:pt x="302225" y="378419"/>
                    <a:pt x="307199" y="378419"/>
                  </a:cubicBezTo>
                  <a:cubicBezTo>
                    <a:pt x="312308" y="378419"/>
                    <a:pt x="316341" y="374257"/>
                    <a:pt x="316341" y="369156"/>
                  </a:cubicBezTo>
                  <a:lnTo>
                    <a:pt x="316341" y="345396"/>
                  </a:lnTo>
                  <a:lnTo>
                    <a:pt x="328979" y="345396"/>
                  </a:lnTo>
                  <a:cubicBezTo>
                    <a:pt x="357346" y="345396"/>
                    <a:pt x="374958" y="329690"/>
                    <a:pt x="374958" y="304453"/>
                  </a:cubicBezTo>
                  <a:cubicBezTo>
                    <a:pt x="374958" y="279619"/>
                    <a:pt x="357346" y="264182"/>
                    <a:pt x="328979" y="264182"/>
                  </a:cubicBezTo>
                  <a:close/>
                  <a:moveTo>
                    <a:pt x="233122" y="264182"/>
                  </a:moveTo>
                  <a:cubicBezTo>
                    <a:pt x="229492" y="264182"/>
                    <a:pt x="226265" y="266195"/>
                    <a:pt x="224787" y="269417"/>
                  </a:cubicBezTo>
                  <a:lnTo>
                    <a:pt x="180824" y="365397"/>
                  </a:lnTo>
                  <a:cubicBezTo>
                    <a:pt x="178673" y="369962"/>
                    <a:pt x="180690" y="375465"/>
                    <a:pt x="185395" y="377479"/>
                  </a:cubicBezTo>
                  <a:cubicBezTo>
                    <a:pt x="186605" y="378150"/>
                    <a:pt x="187815" y="378419"/>
                    <a:pt x="189159" y="378419"/>
                  </a:cubicBezTo>
                  <a:cubicBezTo>
                    <a:pt x="192655" y="378419"/>
                    <a:pt x="196016" y="376405"/>
                    <a:pt x="197495" y="373049"/>
                  </a:cubicBezTo>
                  <a:lnTo>
                    <a:pt x="208385" y="349155"/>
                  </a:lnTo>
                  <a:lnTo>
                    <a:pt x="258262" y="349155"/>
                  </a:lnTo>
                  <a:lnTo>
                    <a:pt x="269421" y="373049"/>
                  </a:lnTo>
                  <a:cubicBezTo>
                    <a:pt x="271438" y="377613"/>
                    <a:pt x="276950" y="379627"/>
                    <a:pt x="281521" y="377479"/>
                  </a:cubicBezTo>
                  <a:cubicBezTo>
                    <a:pt x="286092" y="375331"/>
                    <a:pt x="288109" y="369962"/>
                    <a:pt x="285958" y="365397"/>
                  </a:cubicBezTo>
                  <a:lnTo>
                    <a:pt x="241457" y="269417"/>
                  </a:lnTo>
                  <a:cubicBezTo>
                    <a:pt x="239978" y="266195"/>
                    <a:pt x="236617" y="264182"/>
                    <a:pt x="233122" y="264182"/>
                  </a:cubicBezTo>
                  <a:close/>
                  <a:moveTo>
                    <a:pt x="93437" y="93296"/>
                  </a:moveTo>
                  <a:lnTo>
                    <a:pt x="93437" y="413858"/>
                  </a:lnTo>
                  <a:lnTo>
                    <a:pt x="93437" y="431711"/>
                  </a:lnTo>
                  <a:lnTo>
                    <a:pt x="93437" y="453458"/>
                  </a:lnTo>
                  <a:lnTo>
                    <a:pt x="123686" y="453458"/>
                  </a:lnTo>
                  <a:lnTo>
                    <a:pt x="123686" y="141488"/>
                  </a:lnTo>
                  <a:cubicBezTo>
                    <a:pt x="123686" y="131554"/>
                    <a:pt x="131753" y="123500"/>
                    <a:pt x="141567" y="123500"/>
                  </a:cubicBezTo>
                  <a:lnTo>
                    <a:pt x="538036" y="123500"/>
                  </a:lnTo>
                  <a:lnTo>
                    <a:pt x="538036" y="93296"/>
                  </a:lnTo>
                  <a:lnTo>
                    <a:pt x="516391" y="93296"/>
                  </a:lnTo>
                  <a:lnTo>
                    <a:pt x="498375" y="93296"/>
                  </a:lnTo>
                  <a:close/>
                  <a:moveTo>
                    <a:pt x="35896" y="35842"/>
                  </a:moveTo>
                  <a:lnTo>
                    <a:pt x="35896" y="396004"/>
                  </a:lnTo>
                  <a:lnTo>
                    <a:pt x="57541" y="396004"/>
                  </a:lnTo>
                  <a:lnTo>
                    <a:pt x="57541" y="93296"/>
                  </a:lnTo>
                  <a:cubicBezTo>
                    <a:pt x="57541" y="73563"/>
                    <a:pt x="73674" y="57589"/>
                    <a:pt x="93437" y="57589"/>
                  </a:cubicBezTo>
                  <a:lnTo>
                    <a:pt x="480495" y="57589"/>
                  </a:lnTo>
                  <a:lnTo>
                    <a:pt x="480495" y="35842"/>
                  </a:lnTo>
                  <a:close/>
                  <a:moveTo>
                    <a:pt x="35896" y="0"/>
                  </a:moveTo>
                  <a:lnTo>
                    <a:pt x="480495" y="0"/>
                  </a:lnTo>
                  <a:cubicBezTo>
                    <a:pt x="500258" y="0"/>
                    <a:pt x="516391" y="16109"/>
                    <a:pt x="516391" y="35842"/>
                  </a:cubicBezTo>
                  <a:lnTo>
                    <a:pt x="516391" y="57589"/>
                  </a:lnTo>
                  <a:lnTo>
                    <a:pt x="538036" y="57589"/>
                  </a:lnTo>
                  <a:cubicBezTo>
                    <a:pt x="557799" y="57589"/>
                    <a:pt x="573932" y="73563"/>
                    <a:pt x="573932" y="93296"/>
                  </a:cubicBezTo>
                  <a:lnTo>
                    <a:pt x="573932" y="123500"/>
                  </a:lnTo>
                  <a:lnTo>
                    <a:pt x="586300" y="123500"/>
                  </a:lnTo>
                  <a:cubicBezTo>
                    <a:pt x="596114" y="123500"/>
                    <a:pt x="604181" y="131554"/>
                    <a:pt x="604181" y="141488"/>
                  </a:cubicBezTo>
                  <a:lnTo>
                    <a:pt x="604181" y="501515"/>
                  </a:lnTo>
                  <a:cubicBezTo>
                    <a:pt x="604181" y="511449"/>
                    <a:pt x="596114" y="519503"/>
                    <a:pt x="586300" y="519503"/>
                  </a:cubicBezTo>
                  <a:lnTo>
                    <a:pt x="141567" y="519503"/>
                  </a:lnTo>
                  <a:cubicBezTo>
                    <a:pt x="131753" y="519503"/>
                    <a:pt x="123686" y="511449"/>
                    <a:pt x="123686" y="501515"/>
                  </a:cubicBezTo>
                  <a:lnTo>
                    <a:pt x="123686" y="489300"/>
                  </a:lnTo>
                  <a:lnTo>
                    <a:pt x="93437" y="489300"/>
                  </a:lnTo>
                  <a:cubicBezTo>
                    <a:pt x="73674" y="489300"/>
                    <a:pt x="57541" y="473191"/>
                    <a:pt x="57541" y="453458"/>
                  </a:cubicBezTo>
                  <a:lnTo>
                    <a:pt x="57541" y="431711"/>
                  </a:lnTo>
                  <a:lnTo>
                    <a:pt x="35896" y="431711"/>
                  </a:lnTo>
                  <a:cubicBezTo>
                    <a:pt x="16133" y="431711"/>
                    <a:pt x="0" y="415737"/>
                    <a:pt x="0" y="396004"/>
                  </a:cubicBezTo>
                  <a:lnTo>
                    <a:pt x="0" y="35842"/>
                  </a:lnTo>
                  <a:cubicBezTo>
                    <a:pt x="0" y="16109"/>
                    <a:pt x="16133" y="0"/>
                    <a:pt x="35896" y="0"/>
                  </a:cubicBezTo>
                  <a:close/>
                </a:path>
              </a:pathLst>
            </a:custGeom>
            <a:solidFill>
              <a:schemeClr val="bg1"/>
            </a:solidFill>
            <a:ln w="9525">
              <a:noFill/>
              <a:rou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sp>
        <p:nvSpPr>
          <p:cNvPr id="320" name="ïšlïḓê"/>
          <p:cNvSpPr txBox="1"/>
          <p:nvPr/>
        </p:nvSpPr>
        <p:spPr bwMode="auto">
          <a:xfrm>
            <a:off x="5852059" y="3375711"/>
            <a:ext cx="2668421" cy="451314"/>
          </a:xfrm>
          <a:prstGeom prst="rect">
            <a:avLst/>
          </a:prstGeom>
          <a:noFill/>
        </p:spPr>
        <p:txBody>
          <a:bodyPr wrap="square" lIns="360000" tIns="46800" rIns="90000" bIns="4680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latinLnBrk="0">
              <a:lnSpc>
                <a:spcPct val="150000"/>
              </a:lnSpc>
            </a:pPr>
            <a:r>
              <a:rPr lang="zh-CN" altLang="en-US" sz="1400" dirty="0" smtClean="0">
                <a:solidFill>
                  <a:schemeClr val="tx1">
                    <a:lumMod val="85000"/>
                    <a:lumOff val="15000"/>
                  </a:schemeClr>
                </a:solidFill>
                <a:latin typeface="黑体" panose="02010609060101010101" pitchFamily="49" charset="-122"/>
                <a:ea typeface="黑体" panose="02010609060101010101" pitchFamily="49" charset="-122"/>
              </a:rPr>
              <a:t>开发</a:t>
            </a:r>
            <a:r>
              <a:rPr lang="en-US" altLang="zh-CN" sz="1400" dirty="0" smtClean="0">
                <a:solidFill>
                  <a:schemeClr val="tx1">
                    <a:lumMod val="85000"/>
                    <a:lumOff val="15000"/>
                  </a:schemeClr>
                </a:solidFill>
                <a:latin typeface="黑体" panose="02010609060101010101" pitchFamily="49" charset="-122"/>
                <a:ea typeface="黑体" panose="02010609060101010101" pitchFamily="49" charset="-122"/>
              </a:rPr>
              <a:t>GUI</a:t>
            </a:r>
            <a:r>
              <a:rPr lang="zh-CN" altLang="en-US" sz="1400" dirty="0" smtClean="0">
                <a:solidFill>
                  <a:schemeClr val="tx1">
                    <a:lumMod val="85000"/>
                    <a:lumOff val="15000"/>
                  </a:schemeClr>
                </a:solidFill>
                <a:latin typeface="黑体" panose="02010609060101010101" pitchFamily="49" charset="-122"/>
                <a:ea typeface="黑体" panose="02010609060101010101" pitchFamily="49" charset="-122"/>
              </a:rPr>
              <a:t>控制输入更加便捷</a:t>
            </a:r>
            <a:endParaRPr lang="en-US" altLang="zh-CN" sz="1400" dirty="0" smtClean="0">
              <a:solidFill>
                <a:schemeClr val="tx1">
                  <a:lumMod val="85000"/>
                  <a:lumOff val="15000"/>
                </a:schemeClr>
              </a:solidFill>
              <a:latin typeface="黑体" panose="02010609060101010101" pitchFamily="49" charset="-122"/>
              <a:ea typeface="黑体" panose="02010609060101010101" pitchFamily="49" charset="-122"/>
            </a:endParaRPr>
          </a:p>
          <a:p>
            <a:pPr algn="l" latinLnBrk="0">
              <a:lnSpc>
                <a:spcPct val="150000"/>
              </a:lnSpc>
            </a:pPr>
            <a:r>
              <a:rPr lang="zh-CN" altLang="en-US" sz="1400" dirty="0" smtClean="0">
                <a:solidFill>
                  <a:schemeClr val="tx1">
                    <a:lumMod val="85000"/>
                    <a:lumOff val="15000"/>
                  </a:schemeClr>
                </a:solidFill>
                <a:latin typeface="黑体" panose="02010609060101010101" pitchFamily="49" charset="-122"/>
                <a:ea typeface="黑体" panose="02010609060101010101" pitchFamily="49" charset="-122"/>
              </a:rPr>
              <a:t>使得仿真结果输出更加直观</a:t>
            </a:r>
            <a:endParaRPr lang="zh-CN" altLang="en-US" sz="1400" b="0" dirty="0">
              <a:solidFill>
                <a:schemeClr val="tx1">
                  <a:lumMod val="85000"/>
                  <a:lumOff val="15000"/>
                </a:schemeClr>
              </a:solidFill>
              <a:effectLst/>
              <a:latin typeface="黑体" panose="02010609060101010101" pitchFamily="49" charset="-122"/>
              <a:ea typeface="黑体" panose="02010609060101010101" pitchFamily="49" charset="-122"/>
            </a:endParaRPr>
          </a:p>
        </p:txBody>
      </p:sp>
      <p:grpSp>
        <p:nvGrpSpPr>
          <p:cNvPr id="321" name="îşḷiďè"/>
          <p:cNvGrpSpPr/>
          <p:nvPr/>
        </p:nvGrpSpPr>
        <p:grpSpPr>
          <a:xfrm>
            <a:off x="5287308" y="4192048"/>
            <a:ext cx="602074" cy="641877"/>
            <a:chOff x="7273474" y="3821284"/>
            <a:chExt cx="791019" cy="791019"/>
          </a:xfrm>
        </p:grpSpPr>
        <p:sp>
          <p:nvSpPr>
            <p:cNvPr id="327" name="ïṣlîḑé"/>
            <p:cNvSpPr/>
            <p:nvPr/>
          </p:nvSpPr>
          <p:spPr>
            <a:xfrm>
              <a:off x="7273474" y="3821284"/>
              <a:ext cx="791019" cy="7910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nvGrpSpPr>
            <p:cNvPr id="328" name="î$ľíḓê"/>
            <p:cNvGrpSpPr/>
            <p:nvPr/>
          </p:nvGrpSpPr>
          <p:grpSpPr>
            <a:xfrm>
              <a:off x="7441746" y="3942747"/>
              <a:ext cx="454264" cy="541730"/>
              <a:chOff x="2276917" y="2928071"/>
              <a:chExt cx="335490" cy="400090"/>
            </a:xfrm>
            <a:solidFill>
              <a:schemeClr val="bg1"/>
            </a:solidFill>
          </p:grpSpPr>
          <p:sp>
            <p:nvSpPr>
              <p:cNvPr id="329" name="îṩ1ïďe"/>
              <p:cNvSpPr/>
              <p:nvPr/>
            </p:nvSpPr>
            <p:spPr bwMode="auto">
              <a:xfrm>
                <a:off x="2276917" y="2928071"/>
                <a:ext cx="335490" cy="400090"/>
              </a:xfrm>
              <a:custGeom>
                <a:avLst/>
                <a:gdLst>
                  <a:gd name="connsiteX0" fmla="*/ 399019 w 472013"/>
                  <a:gd name="connsiteY0" fmla="*/ 168792 h 607568"/>
                  <a:gd name="connsiteX1" fmla="*/ 469401 w 472013"/>
                  <a:gd name="connsiteY1" fmla="*/ 239211 h 607568"/>
                  <a:gd name="connsiteX2" fmla="*/ 469401 w 472013"/>
                  <a:gd name="connsiteY2" fmla="*/ 352587 h 607568"/>
                  <a:gd name="connsiteX3" fmla="*/ 468326 w 472013"/>
                  <a:gd name="connsiteY3" fmla="*/ 358570 h 607568"/>
                  <a:gd name="connsiteX4" fmla="*/ 444660 w 472013"/>
                  <a:gd name="connsiteY4" fmla="*/ 423620 h 607568"/>
                  <a:gd name="connsiteX5" fmla="*/ 444660 w 472013"/>
                  <a:gd name="connsiteY5" fmla="*/ 590078 h 607568"/>
                  <a:gd name="connsiteX6" fmla="*/ 427141 w 472013"/>
                  <a:gd name="connsiteY6" fmla="*/ 607568 h 607568"/>
                  <a:gd name="connsiteX7" fmla="*/ 346001 w 472013"/>
                  <a:gd name="connsiteY7" fmla="*/ 607568 h 607568"/>
                  <a:gd name="connsiteX8" fmla="*/ 328482 w 472013"/>
                  <a:gd name="connsiteY8" fmla="*/ 590078 h 607568"/>
                  <a:gd name="connsiteX9" fmla="*/ 328482 w 472013"/>
                  <a:gd name="connsiteY9" fmla="*/ 239211 h 607568"/>
                  <a:gd name="connsiteX10" fmla="*/ 399019 w 472013"/>
                  <a:gd name="connsiteY10" fmla="*/ 168792 h 607568"/>
                  <a:gd name="connsiteX11" fmla="*/ 64066 w 472013"/>
                  <a:gd name="connsiteY11" fmla="*/ 166443 h 607568"/>
                  <a:gd name="connsiteX12" fmla="*/ 69905 w 472013"/>
                  <a:gd name="connsiteY12" fmla="*/ 170585 h 607568"/>
                  <a:gd name="connsiteX13" fmla="*/ 111694 w 472013"/>
                  <a:gd name="connsiteY13" fmla="*/ 285046 h 607568"/>
                  <a:gd name="connsiteX14" fmla="*/ 125983 w 472013"/>
                  <a:gd name="connsiteY14" fmla="*/ 285046 h 607568"/>
                  <a:gd name="connsiteX15" fmla="*/ 167772 w 472013"/>
                  <a:gd name="connsiteY15" fmla="*/ 170585 h 607568"/>
                  <a:gd name="connsiteX16" fmla="*/ 175300 w 472013"/>
                  <a:gd name="connsiteY16" fmla="*/ 166750 h 607568"/>
                  <a:gd name="connsiteX17" fmla="*/ 195273 w 472013"/>
                  <a:gd name="connsiteY17" fmla="*/ 172887 h 607568"/>
                  <a:gd name="connsiteX18" fmla="*/ 195427 w 472013"/>
                  <a:gd name="connsiteY18" fmla="*/ 172887 h 607568"/>
                  <a:gd name="connsiteX19" fmla="*/ 237523 w 472013"/>
                  <a:gd name="connsiteY19" fmla="*/ 231038 h 607568"/>
                  <a:gd name="connsiteX20" fmla="*/ 237523 w 472013"/>
                  <a:gd name="connsiteY20" fmla="*/ 352556 h 607568"/>
                  <a:gd name="connsiteX21" fmla="*/ 236601 w 472013"/>
                  <a:gd name="connsiteY21" fmla="*/ 355932 h 607568"/>
                  <a:gd name="connsiteX22" fmla="*/ 192968 w 472013"/>
                  <a:gd name="connsiteY22" fmla="*/ 422368 h 607568"/>
                  <a:gd name="connsiteX23" fmla="*/ 192968 w 472013"/>
                  <a:gd name="connsiteY23" fmla="*/ 590070 h 607568"/>
                  <a:gd name="connsiteX24" fmla="*/ 186823 w 472013"/>
                  <a:gd name="connsiteY24" fmla="*/ 596207 h 607568"/>
                  <a:gd name="connsiteX25" fmla="*/ 50854 w 472013"/>
                  <a:gd name="connsiteY25" fmla="*/ 596207 h 607568"/>
                  <a:gd name="connsiteX26" fmla="*/ 44708 w 472013"/>
                  <a:gd name="connsiteY26" fmla="*/ 590070 h 607568"/>
                  <a:gd name="connsiteX27" fmla="*/ 44708 w 472013"/>
                  <a:gd name="connsiteY27" fmla="*/ 422368 h 607568"/>
                  <a:gd name="connsiteX28" fmla="*/ 1075 w 472013"/>
                  <a:gd name="connsiteY28" fmla="*/ 355932 h 607568"/>
                  <a:gd name="connsiteX29" fmla="*/ 0 w 472013"/>
                  <a:gd name="connsiteY29" fmla="*/ 352556 h 607568"/>
                  <a:gd name="connsiteX30" fmla="*/ 0 w 472013"/>
                  <a:gd name="connsiteY30" fmla="*/ 231345 h 607568"/>
                  <a:gd name="connsiteX31" fmla="*/ 42404 w 472013"/>
                  <a:gd name="connsiteY31" fmla="*/ 172887 h 607568"/>
                  <a:gd name="connsiteX32" fmla="*/ 62376 w 472013"/>
                  <a:gd name="connsiteY32" fmla="*/ 166750 h 607568"/>
                  <a:gd name="connsiteX33" fmla="*/ 64066 w 472013"/>
                  <a:gd name="connsiteY33" fmla="*/ 166443 h 607568"/>
                  <a:gd name="connsiteX34" fmla="*/ 110769 w 472013"/>
                  <a:gd name="connsiteY34" fmla="*/ 161383 h 607568"/>
                  <a:gd name="connsiteX35" fmla="*/ 128449 w 472013"/>
                  <a:gd name="connsiteY35" fmla="*/ 161383 h 607568"/>
                  <a:gd name="connsiteX36" fmla="*/ 134906 w 472013"/>
                  <a:gd name="connsiteY36" fmla="*/ 164145 h 607568"/>
                  <a:gd name="connsiteX37" fmla="*/ 135982 w 472013"/>
                  <a:gd name="connsiteY37" fmla="*/ 173811 h 607568"/>
                  <a:gd name="connsiteX38" fmla="*/ 126450 w 472013"/>
                  <a:gd name="connsiteY38" fmla="*/ 188081 h 607568"/>
                  <a:gd name="connsiteX39" fmla="*/ 130909 w 472013"/>
                  <a:gd name="connsiteY39" fmla="*/ 225518 h 607568"/>
                  <a:gd name="connsiteX40" fmla="*/ 122145 w 472013"/>
                  <a:gd name="connsiteY40" fmla="*/ 248687 h 607568"/>
                  <a:gd name="connsiteX41" fmla="*/ 117072 w 472013"/>
                  <a:gd name="connsiteY41" fmla="*/ 248687 h 607568"/>
                  <a:gd name="connsiteX42" fmla="*/ 108309 w 472013"/>
                  <a:gd name="connsiteY42" fmla="*/ 225518 h 607568"/>
                  <a:gd name="connsiteX43" fmla="*/ 112767 w 472013"/>
                  <a:gd name="connsiteY43" fmla="*/ 188081 h 607568"/>
                  <a:gd name="connsiteX44" fmla="*/ 103235 w 472013"/>
                  <a:gd name="connsiteY44" fmla="*/ 173811 h 607568"/>
                  <a:gd name="connsiteX45" fmla="*/ 104312 w 472013"/>
                  <a:gd name="connsiteY45" fmla="*/ 164145 h 607568"/>
                  <a:gd name="connsiteX46" fmla="*/ 110769 w 472013"/>
                  <a:gd name="connsiteY46" fmla="*/ 161383 h 607568"/>
                  <a:gd name="connsiteX47" fmla="*/ 402329 w 472013"/>
                  <a:gd name="connsiteY47" fmla="*/ 0 h 607568"/>
                  <a:gd name="connsiteX48" fmla="*/ 472013 w 472013"/>
                  <a:gd name="connsiteY48" fmla="*/ 69578 h 607568"/>
                  <a:gd name="connsiteX49" fmla="*/ 402329 w 472013"/>
                  <a:gd name="connsiteY49" fmla="*/ 139156 h 607568"/>
                  <a:gd name="connsiteX50" fmla="*/ 332645 w 472013"/>
                  <a:gd name="connsiteY50" fmla="*/ 69578 h 607568"/>
                  <a:gd name="connsiteX51" fmla="*/ 402329 w 472013"/>
                  <a:gd name="connsiteY51" fmla="*/ 0 h 607568"/>
                  <a:gd name="connsiteX52" fmla="*/ 118832 w 472013"/>
                  <a:gd name="connsiteY52" fmla="*/ 0 h 607568"/>
                  <a:gd name="connsiteX53" fmla="*/ 188480 w 472013"/>
                  <a:gd name="connsiteY53" fmla="*/ 69578 h 607568"/>
                  <a:gd name="connsiteX54" fmla="*/ 118832 w 472013"/>
                  <a:gd name="connsiteY54" fmla="*/ 139156 h 607568"/>
                  <a:gd name="connsiteX55" fmla="*/ 49184 w 472013"/>
                  <a:gd name="connsiteY55" fmla="*/ 69578 h 607568"/>
                  <a:gd name="connsiteX56" fmla="*/ 118832 w 472013"/>
                  <a:gd name="connsiteY56" fmla="*/ 0 h 607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72013" h="607568">
                    <a:moveTo>
                      <a:pt x="399019" y="168792"/>
                    </a:moveTo>
                    <a:cubicBezTo>
                      <a:pt x="437898" y="168792"/>
                      <a:pt x="469401" y="200243"/>
                      <a:pt x="469401" y="239211"/>
                    </a:cubicBezTo>
                    <a:lnTo>
                      <a:pt x="469401" y="352587"/>
                    </a:lnTo>
                    <a:cubicBezTo>
                      <a:pt x="469401" y="354735"/>
                      <a:pt x="469094" y="356729"/>
                      <a:pt x="468326" y="358570"/>
                    </a:cubicBezTo>
                    <a:lnTo>
                      <a:pt x="444660" y="423620"/>
                    </a:lnTo>
                    <a:lnTo>
                      <a:pt x="444660" y="590078"/>
                    </a:lnTo>
                    <a:cubicBezTo>
                      <a:pt x="444660" y="599744"/>
                      <a:pt x="436822" y="607568"/>
                      <a:pt x="427141" y="607568"/>
                    </a:cubicBezTo>
                    <a:lnTo>
                      <a:pt x="346001" y="607568"/>
                    </a:lnTo>
                    <a:cubicBezTo>
                      <a:pt x="336320" y="607568"/>
                      <a:pt x="328482" y="599744"/>
                      <a:pt x="328482" y="590078"/>
                    </a:cubicBezTo>
                    <a:lnTo>
                      <a:pt x="328482" y="239211"/>
                    </a:lnTo>
                    <a:cubicBezTo>
                      <a:pt x="328482" y="200243"/>
                      <a:pt x="359985" y="168792"/>
                      <a:pt x="399019" y="168792"/>
                    </a:cubicBezTo>
                    <a:close/>
                    <a:moveTo>
                      <a:pt x="64066" y="166443"/>
                    </a:moveTo>
                    <a:cubicBezTo>
                      <a:pt x="66678" y="166443"/>
                      <a:pt x="68983" y="167977"/>
                      <a:pt x="69905" y="170585"/>
                    </a:cubicBezTo>
                    <a:lnTo>
                      <a:pt x="111694" y="285046"/>
                    </a:lnTo>
                    <a:cubicBezTo>
                      <a:pt x="114153" y="291644"/>
                      <a:pt x="123524" y="291644"/>
                      <a:pt x="125983" y="285046"/>
                    </a:cubicBezTo>
                    <a:lnTo>
                      <a:pt x="167772" y="170585"/>
                    </a:lnTo>
                    <a:cubicBezTo>
                      <a:pt x="168847" y="167363"/>
                      <a:pt x="172227" y="165829"/>
                      <a:pt x="175300" y="166750"/>
                    </a:cubicBezTo>
                    <a:lnTo>
                      <a:pt x="195273" y="172887"/>
                    </a:lnTo>
                    <a:lnTo>
                      <a:pt x="195427" y="172887"/>
                    </a:lnTo>
                    <a:cubicBezTo>
                      <a:pt x="220623" y="181172"/>
                      <a:pt x="237523" y="204647"/>
                      <a:pt x="237523" y="231038"/>
                    </a:cubicBezTo>
                    <a:lnTo>
                      <a:pt x="237523" y="352556"/>
                    </a:lnTo>
                    <a:cubicBezTo>
                      <a:pt x="237523" y="353784"/>
                      <a:pt x="237216" y="355011"/>
                      <a:pt x="236601" y="355932"/>
                    </a:cubicBezTo>
                    <a:lnTo>
                      <a:pt x="192968" y="422368"/>
                    </a:lnTo>
                    <a:lnTo>
                      <a:pt x="192968" y="590070"/>
                    </a:lnTo>
                    <a:cubicBezTo>
                      <a:pt x="192968" y="593445"/>
                      <a:pt x="190203" y="596207"/>
                      <a:pt x="186823" y="596207"/>
                    </a:cubicBezTo>
                    <a:lnTo>
                      <a:pt x="50854" y="596207"/>
                    </a:lnTo>
                    <a:cubicBezTo>
                      <a:pt x="47474" y="596207"/>
                      <a:pt x="44708" y="593445"/>
                      <a:pt x="44708" y="590070"/>
                    </a:cubicBezTo>
                    <a:lnTo>
                      <a:pt x="44708" y="422368"/>
                    </a:lnTo>
                    <a:lnTo>
                      <a:pt x="1075" y="355932"/>
                    </a:lnTo>
                    <a:cubicBezTo>
                      <a:pt x="461" y="355011"/>
                      <a:pt x="0" y="353784"/>
                      <a:pt x="0" y="352556"/>
                    </a:cubicBezTo>
                    <a:lnTo>
                      <a:pt x="0" y="231345"/>
                    </a:lnTo>
                    <a:cubicBezTo>
                      <a:pt x="0" y="204801"/>
                      <a:pt x="17053" y="181326"/>
                      <a:pt x="42404" y="172887"/>
                    </a:cubicBezTo>
                    <a:lnTo>
                      <a:pt x="62376" y="166750"/>
                    </a:lnTo>
                    <a:cubicBezTo>
                      <a:pt x="62837" y="166596"/>
                      <a:pt x="63452" y="166443"/>
                      <a:pt x="64066" y="166443"/>
                    </a:cubicBezTo>
                    <a:close/>
                    <a:moveTo>
                      <a:pt x="110769" y="161383"/>
                    </a:moveTo>
                    <a:lnTo>
                      <a:pt x="128449" y="161383"/>
                    </a:lnTo>
                    <a:cubicBezTo>
                      <a:pt x="130909" y="161383"/>
                      <a:pt x="133215" y="162304"/>
                      <a:pt x="134906" y="164145"/>
                    </a:cubicBezTo>
                    <a:cubicBezTo>
                      <a:pt x="137366" y="166753"/>
                      <a:pt x="137673" y="170742"/>
                      <a:pt x="135982" y="173811"/>
                    </a:cubicBezTo>
                    <a:lnTo>
                      <a:pt x="126450" y="188081"/>
                    </a:lnTo>
                    <a:lnTo>
                      <a:pt x="130909" y="225518"/>
                    </a:lnTo>
                    <a:lnTo>
                      <a:pt x="122145" y="248687"/>
                    </a:lnTo>
                    <a:cubicBezTo>
                      <a:pt x="121223" y="251142"/>
                      <a:pt x="117994" y="251142"/>
                      <a:pt x="117072" y="248687"/>
                    </a:cubicBezTo>
                    <a:lnTo>
                      <a:pt x="108309" y="225518"/>
                    </a:lnTo>
                    <a:lnTo>
                      <a:pt x="112767" y="188081"/>
                    </a:lnTo>
                    <a:lnTo>
                      <a:pt x="103235" y="173811"/>
                    </a:lnTo>
                    <a:cubicBezTo>
                      <a:pt x="101544" y="170742"/>
                      <a:pt x="101852" y="166753"/>
                      <a:pt x="104312" y="164145"/>
                    </a:cubicBezTo>
                    <a:cubicBezTo>
                      <a:pt x="106003" y="162304"/>
                      <a:pt x="108309" y="161383"/>
                      <a:pt x="110769" y="161383"/>
                    </a:cubicBezTo>
                    <a:close/>
                    <a:moveTo>
                      <a:pt x="402329" y="0"/>
                    </a:moveTo>
                    <a:cubicBezTo>
                      <a:pt x="440814" y="0"/>
                      <a:pt x="472013" y="31151"/>
                      <a:pt x="472013" y="69578"/>
                    </a:cubicBezTo>
                    <a:cubicBezTo>
                      <a:pt x="472013" y="108005"/>
                      <a:pt x="440814" y="139156"/>
                      <a:pt x="402329" y="139156"/>
                    </a:cubicBezTo>
                    <a:cubicBezTo>
                      <a:pt x="363844" y="139156"/>
                      <a:pt x="332645" y="108005"/>
                      <a:pt x="332645" y="69578"/>
                    </a:cubicBezTo>
                    <a:cubicBezTo>
                      <a:pt x="332645" y="31151"/>
                      <a:pt x="363844" y="0"/>
                      <a:pt x="402329" y="0"/>
                    </a:cubicBezTo>
                    <a:close/>
                    <a:moveTo>
                      <a:pt x="118832" y="0"/>
                    </a:moveTo>
                    <a:cubicBezTo>
                      <a:pt x="157298" y="0"/>
                      <a:pt x="188480" y="31151"/>
                      <a:pt x="188480" y="69578"/>
                    </a:cubicBezTo>
                    <a:cubicBezTo>
                      <a:pt x="188480" y="108005"/>
                      <a:pt x="157298" y="139156"/>
                      <a:pt x="118832" y="139156"/>
                    </a:cubicBezTo>
                    <a:cubicBezTo>
                      <a:pt x="80366" y="139156"/>
                      <a:pt x="49184" y="108005"/>
                      <a:pt x="49184" y="69578"/>
                    </a:cubicBezTo>
                    <a:cubicBezTo>
                      <a:pt x="49184" y="31151"/>
                      <a:pt x="80366" y="0"/>
                      <a:pt x="118832" y="0"/>
                    </a:cubicBezTo>
                    <a:close/>
                  </a:path>
                </a:pathLst>
              </a:custGeom>
              <a:grpFill/>
              <a:ln w="9525">
                <a:noFill/>
                <a:rou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30" name="íşlïďè"/>
              <p:cNvSpPr/>
              <p:nvPr/>
            </p:nvSpPr>
            <p:spPr bwMode="auto">
              <a:xfrm>
                <a:off x="2471738" y="3121024"/>
                <a:ext cx="109537" cy="73025"/>
              </a:xfrm>
              <a:custGeom>
                <a:avLst/>
                <a:gdLst/>
                <a:ahLst/>
                <a:cxnLst>
                  <a:cxn ang="0">
                    <a:pos x="24" y="31"/>
                  </a:cxn>
                  <a:cxn ang="0">
                    <a:pos x="20" y="31"/>
                  </a:cxn>
                  <a:cxn ang="0">
                    <a:pos x="2" y="17"/>
                  </a:cxn>
                  <a:cxn ang="0">
                    <a:pos x="1" y="14"/>
                  </a:cxn>
                  <a:cxn ang="0">
                    <a:pos x="4" y="11"/>
                  </a:cxn>
                  <a:cxn ang="0">
                    <a:pos x="7" y="10"/>
                  </a:cxn>
                  <a:cxn ang="0">
                    <a:pos x="19" y="19"/>
                  </a:cxn>
                  <a:cxn ang="0">
                    <a:pos x="23" y="18"/>
                  </a:cxn>
                  <a:cxn ang="0">
                    <a:pos x="40" y="1"/>
                  </a:cxn>
                  <a:cxn ang="0">
                    <a:pos x="44" y="1"/>
                  </a:cxn>
                  <a:cxn ang="0">
                    <a:pos x="47" y="3"/>
                  </a:cxn>
                  <a:cxn ang="0">
                    <a:pos x="47" y="7"/>
                  </a:cxn>
                  <a:cxn ang="0">
                    <a:pos x="24" y="31"/>
                  </a:cxn>
                </a:cxnLst>
                <a:rect l="0" t="0" r="r" b="b"/>
                <a:pathLst>
                  <a:path w="48" h="32">
                    <a:moveTo>
                      <a:pt x="24" y="31"/>
                    </a:moveTo>
                    <a:cubicBezTo>
                      <a:pt x="23" y="32"/>
                      <a:pt x="21" y="32"/>
                      <a:pt x="20" y="31"/>
                    </a:cubicBezTo>
                    <a:cubicBezTo>
                      <a:pt x="2" y="17"/>
                      <a:pt x="2" y="17"/>
                      <a:pt x="2" y="17"/>
                    </a:cubicBezTo>
                    <a:cubicBezTo>
                      <a:pt x="1" y="17"/>
                      <a:pt x="0" y="15"/>
                      <a:pt x="1" y="14"/>
                    </a:cubicBezTo>
                    <a:cubicBezTo>
                      <a:pt x="4" y="11"/>
                      <a:pt x="4" y="11"/>
                      <a:pt x="4" y="11"/>
                    </a:cubicBezTo>
                    <a:cubicBezTo>
                      <a:pt x="4" y="9"/>
                      <a:pt x="6" y="9"/>
                      <a:pt x="7" y="10"/>
                    </a:cubicBezTo>
                    <a:cubicBezTo>
                      <a:pt x="19" y="19"/>
                      <a:pt x="19" y="19"/>
                      <a:pt x="19" y="19"/>
                    </a:cubicBezTo>
                    <a:cubicBezTo>
                      <a:pt x="20" y="20"/>
                      <a:pt x="22" y="20"/>
                      <a:pt x="23" y="18"/>
                    </a:cubicBezTo>
                    <a:cubicBezTo>
                      <a:pt x="40" y="1"/>
                      <a:pt x="40" y="1"/>
                      <a:pt x="40" y="1"/>
                    </a:cubicBezTo>
                    <a:cubicBezTo>
                      <a:pt x="41" y="0"/>
                      <a:pt x="43" y="0"/>
                      <a:pt x="44" y="1"/>
                    </a:cubicBezTo>
                    <a:cubicBezTo>
                      <a:pt x="47" y="3"/>
                      <a:pt x="47" y="3"/>
                      <a:pt x="47" y="3"/>
                    </a:cubicBezTo>
                    <a:cubicBezTo>
                      <a:pt x="48" y="4"/>
                      <a:pt x="48" y="6"/>
                      <a:pt x="47" y="7"/>
                    </a:cubicBezTo>
                    <a:lnTo>
                      <a:pt x="24" y="31"/>
                    </a:lnTo>
                    <a:close/>
                  </a:path>
                </a:pathLst>
              </a:custGeom>
              <a:grpFill/>
              <a:ln w="9525">
                <a:noFill/>
                <a:rou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grpSp>
      <p:sp>
        <p:nvSpPr>
          <p:cNvPr id="322" name="íŝ1ïḋè"/>
          <p:cNvSpPr txBox="1"/>
          <p:nvPr/>
        </p:nvSpPr>
        <p:spPr bwMode="auto">
          <a:xfrm>
            <a:off x="5852059" y="4066394"/>
            <a:ext cx="2668421" cy="875788"/>
          </a:xfrm>
          <a:prstGeom prst="rect">
            <a:avLst/>
          </a:prstGeom>
          <a:noFill/>
        </p:spPr>
        <p:txBody>
          <a:bodyPr wrap="square" lIns="360000" tIns="46800" rIns="90000" bIns="4680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latinLnBrk="0">
              <a:lnSpc>
                <a:spcPct val="170000"/>
              </a:lnSpc>
            </a:pPr>
            <a:r>
              <a:rPr lang="zh-CN" altLang="en-US" sz="1400" b="0" dirty="0" smtClean="0">
                <a:solidFill>
                  <a:schemeClr val="tx1">
                    <a:lumMod val="85000"/>
                    <a:lumOff val="15000"/>
                  </a:schemeClr>
                </a:solidFill>
                <a:effectLst/>
                <a:latin typeface="黑体" panose="02010609060101010101" pitchFamily="49" charset="-122"/>
                <a:ea typeface="黑体" panose="02010609060101010101" pitchFamily="49" charset="-122"/>
              </a:rPr>
              <a:t>保证仿真程序的稳定性</a:t>
            </a:r>
            <a:endParaRPr lang="en-US" altLang="zh-CN" sz="1400" b="0" dirty="0" smtClean="0">
              <a:solidFill>
                <a:schemeClr val="tx1">
                  <a:lumMod val="85000"/>
                  <a:lumOff val="15000"/>
                </a:schemeClr>
              </a:solidFill>
              <a:effectLst/>
              <a:latin typeface="黑体" panose="02010609060101010101" pitchFamily="49" charset="-122"/>
              <a:ea typeface="黑体" panose="02010609060101010101" pitchFamily="49" charset="-122"/>
            </a:endParaRPr>
          </a:p>
          <a:p>
            <a:pPr algn="l" latinLnBrk="0">
              <a:lnSpc>
                <a:spcPct val="170000"/>
              </a:lnSpc>
            </a:pPr>
            <a:r>
              <a:rPr lang="zh-CN" altLang="en-US" sz="1400" dirty="0" smtClean="0">
                <a:solidFill>
                  <a:schemeClr val="tx1">
                    <a:lumMod val="85000"/>
                    <a:lumOff val="15000"/>
                  </a:schemeClr>
                </a:solidFill>
                <a:latin typeface="黑体" panose="02010609060101010101" pitchFamily="49" charset="-122"/>
                <a:ea typeface="黑体" panose="02010609060101010101" pitchFamily="49" charset="-122"/>
              </a:rPr>
              <a:t>使仿真结果输出多元化</a:t>
            </a:r>
            <a:endParaRPr lang="zh-CN" altLang="en-US" sz="1400" b="0" dirty="0">
              <a:solidFill>
                <a:schemeClr val="tx1">
                  <a:lumMod val="85000"/>
                  <a:lumOff val="15000"/>
                </a:schemeClr>
              </a:solidFill>
              <a:effectLst/>
              <a:latin typeface="黑体" panose="02010609060101010101" pitchFamily="49" charset="-122"/>
              <a:ea typeface="黑体" panose="02010609060101010101" pitchFamily="49" charset="-122"/>
            </a:endParaRPr>
          </a:p>
        </p:txBody>
      </p:sp>
      <p:grpSp>
        <p:nvGrpSpPr>
          <p:cNvPr id="323" name="ísḷíḓê"/>
          <p:cNvGrpSpPr/>
          <p:nvPr/>
        </p:nvGrpSpPr>
        <p:grpSpPr>
          <a:xfrm>
            <a:off x="5287308" y="4964739"/>
            <a:ext cx="602074" cy="641877"/>
            <a:chOff x="7273474" y="4773517"/>
            <a:chExt cx="791019" cy="791019"/>
          </a:xfrm>
        </p:grpSpPr>
        <p:sp>
          <p:nvSpPr>
            <p:cNvPr id="325" name="îśḻîḓê"/>
            <p:cNvSpPr/>
            <p:nvPr/>
          </p:nvSpPr>
          <p:spPr>
            <a:xfrm>
              <a:off x="7273474" y="4773517"/>
              <a:ext cx="791019" cy="79101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26" name="ïṩľiḑê"/>
            <p:cNvSpPr/>
            <p:nvPr/>
          </p:nvSpPr>
          <p:spPr bwMode="auto">
            <a:xfrm>
              <a:off x="7480950" y="4900980"/>
              <a:ext cx="447596" cy="549083"/>
            </a:xfrm>
            <a:custGeom>
              <a:avLst/>
              <a:gdLst/>
              <a:ahLst/>
              <a:cxnLst>
                <a:cxn ang="0">
                  <a:pos x="19" y="108"/>
                </a:cxn>
                <a:cxn ang="0">
                  <a:pos x="17" y="104"/>
                </a:cxn>
                <a:cxn ang="0">
                  <a:pos x="58" y="102"/>
                </a:cxn>
                <a:cxn ang="0">
                  <a:pos x="60" y="106"/>
                </a:cxn>
                <a:cxn ang="0">
                  <a:pos x="62" y="90"/>
                </a:cxn>
                <a:cxn ang="0">
                  <a:pos x="17" y="87"/>
                </a:cxn>
                <a:cxn ang="0">
                  <a:pos x="19" y="83"/>
                </a:cxn>
                <a:cxn ang="0">
                  <a:pos x="65" y="85"/>
                </a:cxn>
                <a:cxn ang="0">
                  <a:pos x="62" y="90"/>
                </a:cxn>
                <a:cxn ang="0">
                  <a:pos x="19" y="54"/>
                </a:cxn>
                <a:cxn ang="0">
                  <a:pos x="17" y="50"/>
                </a:cxn>
                <a:cxn ang="0">
                  <a:pos x="73" y="48"/>
                </a:cxn>
                <a:cxn ang="0">
                  <a:pos x="75" y="52"/>
                </a:cxn>
                <a:cxn ang="0">
                  <a:pos x="73" y="73"/>
                </a:cxn>
                <a:cxn ang="0">
                  <a:pos x="17" y="71"/>
                </a:cxn>
                <a:cxn ang="0">
                  <a:pos x="19" y="67"/>
                </a:cxn>
                <a:cxn ang="0">
                  <a:pos x="75" y="69"/>
                </a:cxn>
                <a:cxn ang="0">
                  <a:pos x="73" y="73"/>
                </a:cxn>
                <a:cxn ang="0">
                  <a:pos x="93" y="132"/>
                </a:cxn>
                <a:cxn ang="0">
                  <a:pos x="87" y="132"/>
                </a:cxn>
                <a:cxn ang="0">
                  <a:pos x="76" y="118"/>
                </a:cxn>
                <a:cxn ang="0">
                  <a:pos x="89" y="123"/>
                </a:cxn>
                <a:cxn ang="0">
                  <a:pos x="109" y="107"/>
                </a:cxn>
                <a:cxn ang="0">
                  <a:pos x="92" y="92"/>
                </a:cxn>
                <a:cxn ang="0">
                  <a:pos x="92" y="146"/>
                </a:cxn>
                <a:cxn ang="0">
                  <a:pos x="92" y="92"/>
                </a:cxn>
                <a:cxn ang="0">
                  <a:pos x="8" y="131"/>
                </a:cxn>
                <a:cxn ang="0">
                  <a:pos x="0" y="23"/>
                </a:cxn>
                <a:cxn ang="0">
                  <a:pos x="23" y="15"/>
                </a:cxn>
                <a:cxn ang="0">
                  <a:pos x="33" y="27"/>
                </a:cxn>
                <a:cxn ang="0">
                  <a:pos x="71" y="17"/>
                </a:cxn>
                <a:cxn ang="0">
                  <a:pos x="83" y="15"/>
                </a:cxn>
                <a:cxn ang="0">
                  <a:pos x="94" y="86"/>
                </a:cxn>
                <a:cxn ang="0">
                  <a:pos x="83" y="87"/>
                </a:cxn>
                <a:cxn ang="0">
                  <a:pos x="11" y="38"/>
                </a:cxn>
                <a:cxn ang="0">
                  <a:pos x="58" y="121"/>
                </a:cxn>
                <a:cxn ang="0">
                  <a:pos x="47" y="11"/>
                </a:cxn>
                <a:cxn ang="0">
                  <a:pos x="47" y="4"/>
                </a:cxn>
                <a:cxn ang="0">
                  <a:pos x="47" y="11"/>
                </a:cxn>
                <a:cxn ang="0">
                  <a:pos x="57" y="11"/>
                </a:cxn>
                <a:cxn ang="0">
                  <a:pos x="54" y="7"/>
                </a:cxn>
                <a:cxn ang="0">
                  <a:pos x="47" y="0"/>
                </a:cxn>
                <a:cxn ang="0">
                  <a:pos x="40" y="7"/>
                </a:cxn>
                <a:cxn ang="0">
                  <a:pos x="33" y="11"/>
                </a:cxn>
                <a:cxn ang="0">
                  <a:pos x="27" y="17"/>
                </a:cxn>
                <a:cxn ang="0">
                  <a:pos x="60" y="23"/>
                </a:cxn>
                <a:cxn ang="0">
                  <a:pos x="67" y="17"/>
                </a:cxn>
              </a:cxnLst>
              <a:rect l="0" t="0" r="r" b="b"/>
              <a:pathLst>
                <a:path w="119" h="146">
                  <a:moveTo>
                    <a:pt x="58" y="108"/>
                  </a:moveTo>
                  <a:cubicBezTo>
                    <a:pt x="19" y="108"/>
                    <a:pt x="19" y="108"/>
                    <a:pt x="19" y="108"/>
                  </a:cubicBezTo>
                  <a:cubicBezTo>
                    <a:pt x="18" y="108"/>
                    <a:pt x="17" y="107"/>
                    <a:pt x="17" y="106"/>
                  </a:cubicBezTo>
                  <a:cubicBezTo>
                    <a:pt x="17" y="104"/>
                    <a:pt x="17" y="104"/>
                    <a:pt x="17" y="104"/>
                  </a:cubicBezTo>
                  <a:cubicBezTo>
                    <a:pt x="17" y="103"/>
                    <a:pt x="18" y="102"/>
                    <a:pt x="19" y="102"/>
                  </a:cubicBezTo>
                  <a:cubicBezTo>
                    <a:pt x="58" y="102"/>
                    <a:pt x="58" y="102"/>
                    <a:pt x="58" y="102"/>
                  </a:cubicBezTo>
                  <a:cubicBezTo>
                    <a:pt x="59" y="102"/>
                    <a:pt x="60" y="103"/>
                    <a:pt x="60" y="104"/>
                  </a:cubicBezTo>
                  <a:cubicBezTo>
                    <a:pt x="60" y="106"/>
                    <a:pt x="60" y="106"/>
                    <a:pt x="60" y="106"/>
                  </a:cubicBezTo>
                  <a:cubicBezTo>
                    <a:pt x="60" y="107"/>
                    <a:pt x="59" y="108"/>
                    <a:pt x="58" y="108"/>
                  </a:cubicBezTo>
                  <a:moveTo>
                    <a:pt x="62" y="90"/>
                  </a:moveTo>
                  <a:cubicBezTo>
                    <a:pt x="19" y="90"/>
                    <a:pt x="19" y="90"/>
                    <a:pt x="19" y="90"/>
                  </a:cubicBezTo>
                  <a:cubicBezTo>
                    <a:pt x="18" y="90"/>
                    <a:pt x="17" y="89"/>
                    <a:pt x="17" y="87"/>
                  </a:cubicBezTo>
                  <a:cubicBezTo>
                    <a:pt x="17" y="85"/>
                    <a:pt x="17" y="85"/>
                    <a:pt x="17" y="85"/>
                  </a:cubicBezTo>
                  <a:cubicBezTo>
                    <a:pt x="17" y="84"/>
                    <a:pt x="18" y="83"/>
                    <a:pt x="19" y="83"/>
                  </a:cubicBezTo>
                  <a:cubicBezTo>
                    <a:pt x="62" y="83"/>
                    <a:pt x="62" y="83"/>
                    <a:pt x="62" y="83"/>
                  </a:cubicBezTo>
                  <a:cubicBezTo>
                    <a:pt x="64" y="83"/>
                    <a:pt x="65" y="84"/>
                    <a:pt x="65" y="85"/>
                  </a:cubicBezTo>
                  <a:cubicBezTo>
                    <a:pt x="65" y="87"/>
                    <a:pt x="65" y="87"/>
                    <a:pt x="65" y="87"/>
                  </a:cubicBezTo>
                  <a:cubicBezTo>
                    <a:pt x="65" y="89"/>
                    <a:pt x="64" y="90"/>
                    <a:pt x="62" y="90"/>
                  </a:cubicBezTo>
                  <a:moveTo>
                    <a:pt x="73" y="54"/>
                  </a:moveTo>
                  <a:cubicBezTo>
                    <a:pt x="19" y="54"/>
                    <a:pt x="19" y="54"/>
                    <a:pt x="19" y="54"/>
                  </a:cubicBezTo>
                  <a:cubicBezTo>
                    <a:pt x="18" y="54"/>
                    <a:pt x="17" y="53"/>
                    <a:pt x="17" y="52"/>
                  </a:cubicBezTo>
                  <a:cubicBezTo>
                    <a:pt x="17" y="50"/>
                    <a:pt x="17" y="50"/>
                    <a:pt x="17" y="50"/>
                  </a:cubicBezTo>
                  <a:cubicBezTo>
                    <a:pt x="17" y="49"/>
                    <a:pt x="18" y="48"/>
                    <a:pt x="19" y="48"/>
                  </a:cubicBezTo>
                  <a:cubicBezTo>
                    <a:pt x="73" y="48"/>
                    <a:pt x="73" y="48"/>
                    <a:pt x="73" y="48"/>
                  </a:cubicBezTo>
                  <a:cubicBezTo>
                    <a:pt x="74" y="48"/>
                    <a:pt x="75" y="49"/>
                    <a:pt x="75" y="50"/>
                  </a:cubicBezTo>
                  <a:cubicBezTo>
                    <a:pt x="75" y="52"/>
                    <a:pt x="75" y="52"/>
                    <a:pt x="75" y="52"/>
                  </a:cubicBezTo>
                  <a:cubicBezTo>
                    <a:pt x="75" y="53"/>
                    <a:pt x="74" y="54"/>
                    <a:pt x="73" y="54"/>
                  </a:cubicBezTo>
                  <a:moveTo>
                    <a:pt x="73" y="73"/>
                  </a:moveTo>
                  <a:cubicBezTo>
                    <a:pt x="19" y="73"/>
                    <a:pt x="19" y="73"/>
                    <a:pt x="19" y="73"/>
                  </a:cubicBezTo>
                  <a:cubicBezTo>
                    <a:pt x="18" y="73"/>
                    <a:pt x="17" y="72"/>
                    <a:pt x="17" y="71"/>
                  </a:cubicBezTo>
                  <a:cubicBezTo>
                    <a:pt x="17" y="69"/>
                    <a:pt x="17" y="69"/>
                    <a:pt x="17" y="69"/>
                  </a:cubicBezTo>
                  <a:cubicBezTo>
                    <a:pt x="17" y="68"/>
                    <a:pt x="18" y="67"/>
                    <a:pt x="19" y="67"/>
                  </a:cubicBezTo>
                  <a:cubicBezTo>
                    <a:pt x="73" y="67"/>
                    <a:pt x="73" y="67"/>
                    <a:pt x="73" y="67"/>
                  </a:cubicBezTo>
                  <a:cubicBezTo>
                    <a:pt x="74" y="67"/>
                    <a:pt x="75" y="68"/>
                    <a:pt x="75" y="69"/>
                  </a:cubicBezTo>
                  <a:cubicBezTo>
                    <a:pt x="75" y="71"/>
                    <a:pt x="75" y="71"/>
                    <a:pt x="75" y="71"/>
                  </a:cubicBezTo>
                  <a:cubicBezTo>
                    <a:pt x="75" y="72"/>
                    <a:pt x="74" y="73"/>
                    <a:pt x="73" y="73"/>
                  </a:cubicBezTo>
                  <a:moveTo>
                    <a:pt x="109" y="113"/>
                  </a:moveTo>
                  <a:cubicBezTo>
                    <a:pt x="93" y="132"/>
                    <a:pt x="93" y="132"/>
                    <a:pt x="93" y="132"/>
                  </a:cubicBezTo>
                  <a:cubicBezTo>
                    <a:pt x="92" y="133"/>
                    <a:pt x="91" y="133"/>
                    <a:pt x="89" y="133"/>
                  </a:cubicBezTo>
                  <a:cubicBezTo>
                    <a:pt x="89" y="133"/>
                    <a:pt x="88" y="133"/>
                    <a:pt x="87" y="132"/>
                  </a:cubicBezTo>
                  <a:cubicBezTo>
                    <a:pt x="76" y="124"/>
                    <a:pt x="76" y="124"/>
                    <a:pt x="76" y="124"/>
                  </a:cubicBezTo>
                  <a:cubicBezTo>
                    <a:pt x="75" y="123"/>
                    <a:pt x="74" y="120"/>
                    <a:pt x="76" y="118"/>
                  </a:cubicBezTo>
                  <a:cubicBezTo>
                    <a:pt x="77" y="116"/>
                    <a:pt x="80" y="116"/>
                    <a:pt x="82" y="118"/>
                  </a:cubicBezTo>
                  <a:cubicBezTo>
                    <a:pt x="89" y="123"/>
                    <a:pt x="89" y="123"/>
                    <a:pt x="89" y="123"/>
                  </a:cubicBezTo>
                  <a:cubicBezTo>
                    <a:pt x="103" y="108"/>
                    <a:pt x="103" y="108"/>
                    <a:pt x="103" y="108"/>
                  </a:cubicBezTo>
                  <a:cubicBezTo>
                    <a:pt x="105" y="106"/>
                    <a:pt x="107" y="106"/>
                    <a:pt x="109" y="107"/>
                  </a:cubicBezTo>
                  <a:cubicBezTo>
                    <a:pt x="111" y="109"/>
                    <a:pt x="111" y="111"/>
                    <a:pt x="109" y="113"/>
                  </a:cubicBezTo>
                  <a:moveTo>
                    <a:pt x="92" y="92"/>
                  </a:moveTo>
                  <a:cubicBezTo>
                    <a:pt x="77" y="92"/>
                    <a:pt x="65" y="104"/>
                    <a:pt x="65" y="119"/>
                  </a:cubicBezTo>
                  <a:cubicBezTo>
                    <a:pt x="65" y="134"/>
                    <a:pt x="77" y="146"/>
                    <a:pt x="92" y="146"/>
                  </a:cubicBezTo>
                  <a:cubicBezTo>
                    <a:pt x="106" y="146"/>
                    <a:pt x="119" y="134"/>
                    <a:pt x="119" y="119"/>
                  </a:cubicBezTo>
                  <a:cubicBezTo>
                    <a:pt x="119" y="104"/>
                    <a:pt x="106" y="92"/>
                    <a:pt x="92" y="92"/>
                  </a:cubicBezTo>
                  <a:moveTo>
                    <a:pt x="61" y="131"/>
                  </a:moveTo>
                  <a:cubicBezTo>
                    <a:pt x="8" y="131"/>
                    <a:pt x="8" y="131"/>
                    <a:pt x="8" y="131"/>
                  </a:cubicBezTo>
                  <a:cubicBezTo>
                    <a:pt x="4" y="131"/>
                    <a:pt x="0" y="127"/>
                    <a:pt x="0" y="123"/>
                  </a:cubicBezTo>
                  <a:cubicBezTo>
                    <a:pt x="0" y="23"/>
                    <a:pt x="0" y="23"/>
                    <a:pt x="0" y="23"/>
                  </a:cubicBezTo>
                  <a:cubicBezTo>
                    <a:pt x="0" y="18"/>
                    <a:pt x="4" y="15"/>
                    <a:pt x="6" y="15"/>
                  </a:cubicBezTo>
                  <a:cubicBezTo>
                    <a:pt x="23" y="15"/>
                    <a:pt x="23" y="15"/>
                    <a:pt x="23" y="15"/>
                  </a:cubicBezTo>
                  <a:cubicBezTo>
                    <a:pt x="23" y="15"/>
                    <a:pt x="23" y="16"/>
                    <a:pt x="23" y="17"/>
                  </a:cubicBezTo>
                  <a:cubicBezTo>
                    <a:pt x="23" y="23"/>
                    <a:pt x="28" y="27"/>
                    <a:pt x="33" y="27"/>
                  </a:cubicBezTo>
                  <a:cubicBezTo>
                    <a:pt x="60" y="27"/>
                    <a:pt x="60" y="27"/>
                    <a:pt x="60" y="27"/>
                  </a:cubicBezTo>
                  <a:cubicBezTo>
                    <a:pt x="66" y="27"/>
                    <a:pt x="71" y="23"/>
                    <a:pt x="71" y="17"/>
                  </a:cubicBezTo>
                  <a:cubicBezTo>
                    <a:pt x="71" y="16"/>
                    <a:pt x="71" y="15"/>
                    <a:pt x="71" y="15"/>
                  </a:cubicBezTo>
                  <a:cubicBezTo>
                    <a:pt x="83" y="15"/>
                    <a:pt x="83" y="15"/>
                    <a:pt x="83" y="15"/>
                  </a:cubicBezTo>
                  <a:cubicBezTo>
                    <a:pt x="90" y="15"/>
                    <a:pt x="94" y="18"/>
                    <a:pt x="94" y="23"/>
                  </a:cubicBezTo>
                  <a:cubicBezTo>
                    <a:pt x="94" y="86"/>
                    <a:pt x="94" y="86"/>
                    <a:pt x="94" y="86"/>
                  </a:cubicBezTo>
                  <a:cubicBezTo>
                    <a:pt x="93" y="85"/>
                    <a:pt x="92" y="85"/>
                    <a:pt x="92" y="85"/>
                  </a:cubicBezTo>
                  <a:cubicBezTo>
                    <a:pt x="89" y="85"/>
                    <a:pt x="86" y="86"/>
                    <a:pt x="83" y="87"/>
                  </a:cubicBezTo>
                  <a:cubicBezTo>
                    <a:pt x="83" y="38"/>
                    <a:pt x="83" y="38"/>
                    <a:pt x="83" y="38"/>
                  </a:cubicBezTo>
                  <a:cubicBezTo>
                    <a:pt x="11" y="38"/>
                    <a:pt x="11" y="38"/>
                    <a:pt x="11" y="38"/>
                  </a:cubicBezTo>
                  <a:cubicBezTo>
                    <a:pt x="11" y="121"/>
                    <a:pt x="11" y="121"/>
                    <a:pt x="11" y="121"/>
                  </a:cubicBezTo>
                  <a:cubicBezTo>
                    <a:pt x="58" y="121"/>
                    <a:pt x="58" y="121"/>
                    <a:pt x="58" y="121"/>
                  </a:cubicBezTo>
                  <a:cubicBezTo>
                    <a:pt x="59" y="124"/>
                    <a:pt x="59" y="128"/>
                    <a:pt x="61" y="131"/>
                  </a:cubicBezTo>
                  <a:moveTo>
                    <a:pt x="47" y="11"/>
                  </a:moveTo>
                  <a:cubicBezTo>
                    <a:pt x="45" y="11"/>
                    <a:pt x="44" y="9"/>
                    <a:pt x="44" y="7"/>
                  </a:cubicBezTo>
                  <a:cubicBezTo>
                    <a:pt x="44" y="6"/>
                    <a:pt x="45" y="4"/>
                    <a:pt x="47" y="4"/>
                  </a:cubicBezTo>
                  <a:cubicBezTo>
                    <a:pt x="49" y="4"/>
                    <a:pt x="50" y="6"/>
                    <a:pt x="50" y="7"/>
                  </a:cubicBezTo>
                  <a:cubicBezTo>
                    <a:pt x="50" y="9"/>
                    <a:pt x="49" y="11"/>
                    <a:pt x="47" y="11"/>
                  </a:cubicBezTo>
                  <a:moveTo>
                    <a:pt x="60" y="11"/>
                  </a:moveTo>
                  <a:cubicBezTo>
                    <a:pt x="57" y="11"/>
                    <a:pt x="57" y="11"/>
                    <a:pt x="57" y="11"/>
                  </a:cubicBezTo>
                  <a:cubicBezTo>
                    <a:pt x="56" y="11"/>
                    <a:pt x="54" y="9"/>
                    <a:pt x="54" y="7"/>
                  </a:cubicBezTo>
                  <a:cubicBezTo>
                    <a:pt x="54" y="7"/>
                    <a:pt x="54" y="7"/>
                    <a:pt x="54" y="7"/>
                  </a:cubicBezTo>
                  <a:cubicBezTo>
                    <a:pt x="54" y="3"/>
                    <a:pt x="51" y="0"/>
                    <a:pt x="47" y="0"/>
                  </a:cubicBezTo>
                  <a:cubicBezTo>
                    <a:pt x="47" y="0"/>
                    <a:pt x="47" y="0"/>
                    <a:pt x="47" y="0"/>
                  </a:cubicBezTo>
                  <a:cubicBezTo>
                    <a:pt x="43" y="0"/>
                    <a:pt x="40" y="3"/>
                    <a:pt x="40" y="7"/>
                  </a:cubicBezTo>
                  <a:cubicBezTo>
                    <a:pt x="40" y="7"/>
                    <a:pt x="40" y="7"/>
                    <a:pt x="40" y="7"/>
                  </a:cubicBezTo>
                  <a:cubicBezTo>
                    <a:pt x="40" y="9"/>
                    <a:pt x="38" y="11"/>
                    <a:pt x="37" y="11"/>
                  </a:cubicBezTo>
                  <a:cubicBezTo>
                    <a:pt x="33" y="11"/>
                    <a:pt x="33" y="11"/>
                    <a:pt x="33" y="11"/>
                  </a:cubicBezTo>
                  <a:cubicBezTo>
                    <a:pt x="30" y="11"/>
                    <a:pt x="27" y="13"/>
                    <a:pt x="27" y="17"/>
                  </a:cubicBezTo>
                  <a:cubicBezTo>
                    <a:pt x="27" y="17"/>
                    <a:pt x="27" y="17"/>
                    <a:pt x="27" y="17"/>
                  </a:cubicBezTo>
                  <a:cubicBezTo>
                    <a:pt x="27" y="20"/>
                    <a:pt x="30" y="23"/>
                    <a:pt x="33" y="23"/>
                  </a:cubicBezTo>
                  <a:cubicBezTo>
                    <a:pt x="60" y="23"/>
                    <a:pt x="60" y="23"/>
                    <a:pt x="60" y="23"/>
                  </a:cubicBezTo>
                  <a:cubicBezTo>
                    <a:pt x="64" y="23"/>
                    <a:pt x="67" y="20"/>
                    <a:pt x="67" y="17"/>
                  </a:cubicBezTo>
                  <a:cubicBezTo>
                    <a:pt x="67" y="17"/>
                    <a:pt x="67" y="17"/>
                    <a:pt x="67" y="17"/>
                  </a:cubicBezTo>
                  <a:cubicBezTo>
                    <a:pt x="67" y="13"/>
                    <a:pt x="64" y="11"/>
                    <a:pt x="60" y="11"/>
                  </a:cubicBezTo>
                </a:path>
              </a:pathLst>
            </a:custGeom>
            <a:solidFill>
              <a:schemeClr val="bg1"/>
            </a:solidFill>
            <a:ln w="9525">
              <a:noFill/>
              <a:rou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sp>
        <p:nvSpPr>
          <p:cNvPr id="257" name="superscript-x-elevated-to-the-power-of-two_36932"/>
          <p:cNvSpPr>
            <a:spLocks noChangeAspect="1"/>
          </p:cNvSpPr>
          <p:nvPr/>
        </p:nvSpPr>
        <p:spPr bwMode="auto">
          <a:xfrm>
            <a:off x="5458436" y="2810769"/>
            <a:ext cx="348551" cy="363170"/>
          </a:xfrm>
          <a:custGeom>
            <a:avLst/>
            <a:gdLst>
              <a:gd name="T0" fmla="*/ 205 w 424"/>
              <a:gd name="T1" fmla="*/ 249 h 415"/>
              <a:gd name="T2" fmla="*/ 309 w 424"/>
              <a:gd name="T3" fmla="*/ 415 h 415"/>
              <a:gd name="T4" fmla="*/ 237 w 424"/>
              <a:gd name="T5" fmla="*/ 415 h 415"/>
              <a:gd name="T6" fmla="*/ 190 w 424"/>
              <a:gd name="T7" fmla="*/ 338 h 415"/>
              <a:gd name="T8" fmla="*/ 170 w 424"/>
              <a:gd name="T9" fmla="*/ 301 h 415"/>
              <a:gd name="T10" fmla="*/ 163 w 424"/>
              <a:gd name="T11" fmla="*/ 288 h 415"/>
              <a:gd name="T12" fmla="*/ 156 w 424"/>
              <a:gd name="T13" fmla="*/ 276 h 415"/>
              <a:gd name="T14" fmla="*/ 155 w 424"/>
              <a:gd name="T15" fmla="*/ 276 h 415"/>
              <a:gd name="T16" fmla="*/ 149 w 424"/>
              <a:gd name="T17" fmla="*/ 289 h 415"/>
              <a:gd name="T18" fmla="*/ 121 w 424"/>
              <a:gd name="T19" fmla="*/ 338 h 415"/>
              <a:gd name="T20" fmla="*/ 74 w 424"/>
              <a:gd name="T21" fmla="*/ 415 h 415"/>
              <a:gd name="T22" fmla="*/ 0 w 424"/>
              <a:gd name="T23" fmla="*/ 415 h 415"/>
              <a:gd name="T24" fmla="*/ 106 w 424"/>
              <a:gd name="T25" fmla="*/ 249 h 415"/>
              <a:gd name="T26" fmla="*/ 8 w 424"/>
              <a:gd name="T27" fmla="*/ 92 h 415"/>
              <a:gd name="T28" fmla="*/ 81 w 424"/>
              <a:gd name="T29" fmla="*/ 92 h 415"/>
              <a:gd name="T30" fmla="*/ 124 w 424"/>
              <a:gd name="T31" fmla="*/ 164 h 415"/>
              <a:gd name="T32" fmla="*/ 143 w 424"/>
              <a:gd name="T33" fmla="*/ 198 h 415"/>
              <a:gd name="T34" fmla="*/ 149 w 424"/>
              <a:gd name="T35" fmla="*/ 209 h 415"/>
              <a:gd name="T36" fmla="*/ 155 w 424"/>
              <a:gd name="T37" fmla="*/ 220 h 415"/>
              <a:gd name="T38" fmla="*/ 156 w 424"/>
              <a:gd name="T39" fmla="*/ 220 h 415"/>
              <a:gd name="T40" fmla="*/ 162 w 424"/>
              <a:gd name="T41" fmla="*/ 209 h 415"/>
              <a:gd name="T42" fmla="*/ 168 w 424"/>
              <a:gd name="T43" fmla="*/ 198 h 415"/>
              <a:gd name="T44" fmla="*/ 187 w 424"/>
              <a:gd name="T45" fmla="*/ 164 h 415"/>
              <a:gd name="T46" fmla="*/ 230 w 424"/>
              <a:gd name="T47" fmla="*/ 92 h 415"/>
              <a:gd name="T48" fmla="*/ 302 w 424"/>
              <a:gd name="T49" fmla="*/ 92 h 415"/>
              <a:gd name="T50" fmla="*/ 205 w 424"/>
              <a:gd name="T51" fmla="*/ 249 h 415"/>
              <a:gd name="T52" fmla="*/ 336 w 424"/>
              <a:gd name="T53" fmla="*/ 130 h 415"/>
              <a:gd name="T54" fmla="*/ 340 w 424"/>
              <a:gd name="T55" fmla="*/ 110 h 415"/>
              <a:gd name="T56" fmla="*/ 372 w 424"/>
              <a:gd name="T57" fmla="*/ 101 h 415"/>
              <a:gd name="T58" fmla="*/ 414 w 424"/>
              <a:gd name="T59" fmla="*/ 86 h 415"/>
              <a:gd name="T60" fmla="*/ 424 w 424"/>
              <a:gd name="T61" fmla="*/ 50 h 415"/>
              <a:gd name="T62" fmla="*/ 411 w 424"/>
              <a:gd name="T63" fmla="*/ 11 h 415"/>
              <a:gd name="T64" fmla="*/ 365 w 424"/>
              <a:gd name="T65" fmla="*/ 0 h 415"/>
              <a:gd name="T66" fmla="*/ 319 w 424"/>
              <a:gd name="T67" fmla="*/ 10 h 415"/>
              <a:gd name="T68" fmla="*/ 306 w 424"/>
              <a:gd name="T69" fmla="*/ 50 h 415"/>
              <a:gd name="T70" fmla="*/ 306 w 424"/>
              <a:gd name="T71" fmla="*/ 56 h 415"/>
              <a:gd name="T72" fmla="*/ 335 w 424"/>
              <a:gd name="T73" fmla="*/ 56 h 415"/>
              <a:gd name="T74" fmla="*/ 335 w 424"/>
              <a:gd name="T75" fmla="*/ 50 h 415"/>
              <a:gd name="T76" fmla="*/ 341 w 424"/>
              <a:gd name="T77" fmla="*/ 28 h 415"/>
              <a:gd name="T78" fmla="*/ 365 w 424"/>
              <a:gd name="T79" fmla="*/ 24 h 415"/>
              <a:gd name="T80" fmla="*/ 389 w 424"/>
              <a:gd name="T81" fmla="*/ 28 h 415"/>
              <a:gd name="T82" fmla="*/ 394 w 424"/>
              <a:gd name="T83" fmla="*/ 49 h 415"/>
              <a:gd name="T84" fmla="*/ 389 w 424"/>
              <a:gd name="T85" fmla="*/ 70 h 415"/>
              <a:gd name="T86" fmla="*/ 357 w 424"/>
              <a:gd name="T87" fmla="*/ 79 h 415"/>
              <a:gd name="T88" fmla="*/ 315 w 424"/>
              <a:gd name="T89" fmla="*/ 93 h 415"/>
              <a:gd name="T90" fmla="*/ 306 w 424"/>
              <a:gd name="T91" fmla="*/ 125 h 415"/>
              <a:gd name="T92" fmla="*/ 306 w 424"/>
              <a:gd name="T93" fmla="*/ 157 h 415"/>
              <a:gd name="T94" fmla="*/ 424 w 424"/>
              <a:gd name="T95" fmla="*/ 157 h 415"/>
              <a:gd name="T96" fmla="*/ 424 w 424"/>
              <a:gd name="T97" fmla="*/ 134 h 415"/>
              <a:gd name="T98" fmla="*/ 336 w 424"/>
              <a:gd name="T99" fmla="*/ 134 h 415"/>
              <a:gd name="T100" fmla="*/ 336 w 424"/>
              <a:gd name="T101" fmla="*/ 130 h 415"/>
              <a:gd name="T102" fmla="*/ 336 w 424"/>
              <a:gd name="T103" fmla="*/ 13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4" h="415">
                <a:moveTo>
                  <a:pt x="205" y="249"/>
                </a:moveTo>
                <a:lnTo>
                  <a:pt x="309" y="415"/>
                </a:lnTo>
                <a:lnTo>
                  <a:pt x="237" y="415"/>
                </a:lnTo>
                <a:lnTo>
                  <a:pt x="190" y="338"/>
                </a:lnTo>
                <a:cubicBezTo>
                  <a:pt x="183" y="326"/>
                  <a:pt x="176" y="314"/>
                  <a:pt x="170" y="301"/>
                </a:cubicBezTo>
                <a:lnTo>
                  <a:pt x="163" y="288"/>
                </a:lnTo>
                <a:lnTo>
                  <a:pt x="156" y="276"/>
                </a:lnTo>
                <a:lnTo>
                  <a:pt x="155" y="276"/>
                </a:lnTo>
                <a:lnTo>
                  <a:pt x="149" y="289"/>
                </a:lnTo>
                <a:cubicBezTo>
                  <a:pt x="140" y="304"/>
                  <a:pt x="131" y="321"/>
                  <a:pt x="121" y="338"/>
                </a:cubicBezTo>
                <a:lnTo>
                  <a:pt x="74" y="415"/>
                </a:lnTo>
                <a:lnTo>
                  <a:pt x="0" y="415"/>
                </a:lnTo>
                <a:lnTo>
                  <a:pt x="106" y="249"/>
                </a:lnTo>
                <a:lnTo>
                  <a:pt x="8" y="92"/>
                </a:lnTo>
                <a:lnTo>
                  <a:pt x="81" y="92"/>
                </a:lnTo>
                <a:lnTo>
                  <a:pt x="124" y="164"/>
                </a:lnTo>
                <a:cubicBezTo>
                  <a:pt x="131" y="175"/>
                  <a:pt x="137" y="187"/>
                  <a:pt x="143" y="198"/>
                </a:cubicBezTo>
                <a:lnTo>
                  <a:pt x="149" y="209"/>
                </a:lnTo>
                <a:lnTo>
                  <a:pt x="155" y="220"/>
                </a:lnTo>
                <a:lnTo>
                  <a:pt x="156" y="220"/>
                </a:lnTo>
                <a:cubicBezTo>
                  <a:pt x="158" y="215"/>
                  <a:pt x="160" y="212"/>
                  <a:pt x="162" y="209"/>
                </a:cubicBezTo>
                <a:lnTo>
                  <a:pt x="168" y="198"/>
                </a:lnTo>
                <a:cubicBezTo>
                  <a:pt x="173" y="188"/>
                  <a:pt x="179" y="177"/>
                  <a:pt x="187" y="164"/>
                </a:cubicBezTo>
                <a:lnTo>
                  <a:pt x="230" y="92"/>
                </a:lnTo>
                <a:lnTo>
                  <a:pt x="302" y="92"/>
                </a:lnTo>
                <a:lnTo>
                  <a:pt x="205" y="249"/>
                </a:lnTo>
                <a:close/>
                <a:moveTo>
                  <a:pt x="336" y="130"/>
                </a:moveTo>
                <a:cubicBezTo>
                  <a:pt x="336" y="119"/>
                  <a:pt x="337" y="112"/>
                  <a:pt x="340" y="110"/>
                </a:cubicBezTo>
                <a:cubicBezTo>
                  <a:pt x="343" y="107"/>
                  <a:pt x="354" y="104"/>
                  <a:pt x="372" y="101"/>
                </a:cubicBezTo>
                <a:cubicBezTo>
                  <a:pt x="394" y="97"/>
                  <a:pt x="408" y="92"/>
                  <a:pt x="414" y="86"/>
                </a:cubicBezTo>
                <a:cubicBezTo>
                  <a:pt x="421" y="80"/>
                  <a:pt x="424" y="68"/>
                  <a:pt x="424" y="50"/>
                </a:cubicBezTo>
                <a:cubicBezTo>
                  <a:pt x="424" y="30"/>
                  <a:pt x="420" y="17"/>
                  <a:pt x="411" y="11"/>
                </a:cubicBezTo>
                <a:cubicBezTo>
                  <a:pt x="403" y="4"/>
                  <a:pt x="388" y="0"/>
                  <a:pt x="365" y="0"/>
                </a:cubicBezTo>
                <a:cubicBezTo>
                  <a:pt x="342" y="0"/>
                  <a:pt x="327" y="4"/>
                  <a:pt x="319" y="10"/>
                </a:cubicBezTo>
                <a:cubicBezTo>
                  <a:pt x="310" y="17"/>
                  <a:pt x="306" y="30"/>
                  <a:pt x="306" y="50"/>
                </a:cubicBezTo>
                <a:lnTo>
                  <a:pt x="306" y="56"/>
                </a:lnTo>
                <a:lnTo>
                  <a:pt x="335" y="56"/>
                </a:lnTo>
                <a:lnTo>
                  <a:pt x="335" y="50"/>
                </a:lnTo>
                <a:cubicBezTo>
                  <a:pt x="335" y="38"/>
                  <a:pt x="337" y="31"/>
                  <a:pt x="341" y="28"/>
                </a:cubicBezTo>
                <a:cubicBezTo>
                  <a:pt x="344" y="25"/>
                  <a:pt x="352" y="24"/>
                  <a:pt x="365" y="24"/>
                </a:cubicBezTo>
                <a:cubicBezTo>
                  <a:pt x="378" y="24"/>
                  <a:pt x="386" y="25"/>
                  <a:pt x="389" y="28"/>
                </a:cubicBezTo>
                <a:cubicBezTo>
                  <a:pt x="393" y="31"/>
                  <a:pt x="394" y="38"/>
                  <a:pt x="394" y="49"/>
                </a:cubicBezTo>
                <a:cubicBezTo>
                  <a:pt x="394" y="60"/>
                  <a:pt x="393" y="67"/>
                  <a:pt x="389" y="70"/>
                </a:cubicBezTo>
                <a:cubicBezTo>
                  <a:pt x="386" y="72"/>
                  <a:pt x="375" y="75"/>
                  <a:pt x="357" y="79"/>
                </a:cubicBezTo>
                <a:cubicBezTo>
                  <a:pt x="335" y="83"/>
                  <a:pt x="321" y="87"/>
                  <a:pt x="315" y="93"/>
                </a:cubicBezTo>
                <a:cubicBezTo>
                  <a:pt x="309" y="98"/>
                  <a:pt x="306" y="109"/>
                  <a:pt x="306" y="125"/>
                </a:cubicBezTo>
                <a:lnTo>
                  <a:pt x="306" y="157"/>
                </a:lnTo>
                <a:lnTo>
                  <a:pt x="424" y="157"/>
                </a:lnTo>
                <a:lnTo>
                  <a:pt x="424" y="134"/>
                </a:lnTo>
                <a:lnTo>
                  <a:pt x="336" y="134"/>
                </a:lnTo>
                <a:lnTo>
                  <a:pt x="336" y="130"/>
                </a:lnTo>
                <a:lnTo>
                  <a:pt x="336" y="130"/>
                </a:lnTo>
                <a:close/>
              </a:path>
            </a:pathLst>
          </a:custGeom>
          <a:solidFill>
            <a:schemeClr val="bg1"/>
          </a:solidFill>
          <a:ln>
            <a:noFill/>
          </a:ln>
        </p:spPr>
      </p:sp>
      <p:sp>
        <p:nvSpPr>
          <p:cNvPr id="333" name="íŝ1ïḋè"/>
          <p:cNvSpPr txBox="1"/>
          <p:nvPr/>
        </p:nvSpPr>
        <p:spPr bwMode="auto">
          <a:xfrm>
            <a:off x="5852059" y="4855854"/>
            <a:ext cx="2668421" cy="875788"/>
          </a:xfrm>
          <a:prstGeom prst="rect">
            <a:avLst/>
          </a:prstGeom>
          <a:noFill/>
        </p:spPr>
        <p:txBody>
          <a:bodyPr wrap="square" lIns="360000" tIns="46800" rIns="90000" bIns="4680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latinLnBrk="0">
              <a:lnSpc>
                <a:spcPct val="170000"/>
              </a:lnSpc>
            </a:pPr>
            <a:r>
              <a:rPr lang="zh-CN" altLang="en-US" sz="1400" b="0" dirty="0" smtClean="0">
                <a:solidFill>
                  <a:schemeClr val="tx1">
                    <a:lumMod val="85000"/>
                    <a:lumOff val="15000"/>
                  </a:schemeClr>
                </a:solidFill>
                <a:effectLst/>
                <a:latin typeface="黑体" panose="02010609060101010101" pitchFamily="49" charset="-122"/>
                <a:ea typeface="黑体" panose="02010609060101010101" pitchFamily="49" charset="-122"/>
              </a:rPr>
              <a:t>整个仿真过程更加完善</a:t>
            </a:r>
            <a:endParaRPr lang="en-US" altLang="zh-CN" sz="1400" b="0" dirty="0" smtClean="0">
              <a:solidFill>
                <a:schemeClr val="tx1">
                  <a:lumMod val="85000"/>
                  <a:lumOff val="15000"/>
                </a:schemeClr>
              </a:solidFill>
              <a:effectLst/>
              <a:latin typeface="黑体" panose="02010609060101010101" pitchFamily="49" charset="-122"/>
              <a:ea typeface="黑体" panose="02010609060101010101" pitchFamily="49" charset="-122"/>
            </a:endParaRPr>
          </a:p>
          <a:p>
            <a:pPr algn="l" latinLnBrk="0">
              <a:lnSpc>
                <a:spcPct val="170000"/>
              </a:lnSpc>
            </a:pPr>
            <a:r>
              <a:rPr lang="zh-CN" altLang="en-US" sz="1400" dirty="0" smtClean="0">
                <a:solidFill>
                  <a:schemeClr val="tx1">
                    <a:lumMod val="85000"/>
                    <a:lumOff val="15000"/>
                  </a:schemeClr>
                </a:solidFill>
                <a:latin typeface="黑体" panose="02010609060101010101" pitchFamily="49" charset="-122"/>
                <a:ea typeface="黑体" panose="02010609060101010101" pitchFamily="49" charset="-122"/>
              </a:rPr>
              <a:t>巩固课程学习的知识点</a:t>
            </a:r>
            <a:endParaRPr lang="zh-CN" altLang="en-US" sz="1400" b="0" dirty="0">
              <a:solidFill>
                <a:schemeClr val="tx1">
                  <a:lumMod val="85000"/>
                  <a:lumOff val="15000"/>
                </a:schemeClr>
              </a:solidFill>
              <a:effectLst/>
              <a:latin typeface="黑体" panose="02010609060101010101" pitchFamily="49" charset="-122"/>
              <a:ea typeface="黑体" panose="02010609060101010101" pitchFamily="49" charset="-122"/>
            </a:endParaRPr>
          </a:p>
        </p:txBody>
      </p:sp>
      <p:grpSp>
        <p:nvGrpSpPr>
          <p:cNvPr id="334" name="d1b335cb-4c3a-41d2-a186-ac1ff2758c9f"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3"/>
            </p:custDataLst>
          </p:nvPr>
        </p:nvGrpSpPr>
        <p:grpSpPr>
          <a:xfrm>
            <a:off x="6031600" y="388135"/>
            <a:ext cx="1957648" cy="2164775"/>
            <a:chOff x="3859364" y="1170772"/>
            <a:chExt cx="4473273" cy="4946564"/>
          </a:xfrm>
        </p:grpSpPr>
        <p:sp>
          <p:nvSpPr>
            <p:cNvPr id="335" name="íṣḷidé"/>
            <p:cNvSpPr/>
            <p:nvPr/>
          </p:nvSpPr>
          <p:spPr bwMode="auto">
            <a:xfrm>
              <a:off x="6117637" y="2812415"/>
              <a:ext cx="1406349" cy="2404317"/>
            </a:xfrm>
            <a:custGeom>
              <a:avLst/>
              <a:gdLst>
                <a:gd name="T0" fmla="*/ 0 w 719"/>
                <a:gd name="T1" fmla="*/ 112 h 1232"/>
                <a:gd name="T2" fmla="*/ 0 w 719"/>
                <a:gd name="T3" fmla="*/ 1030 h 1232"/>
                <a:gd name="T4" fmla="*/ 154 w 719"/>
                <a:gd name="T5" fmla="*/ 1194 h 1232"/>
                <a:gd name="T6" fmla="*/ 381 w 719"/>
                <a:gd name="T7" fmla="*/ 1118 h 1232"/>
                <a:gd name="T8" fmla="*/ 570 w 719"/>
                <a:gd name="T9" fmla="*/ 950 h 1232"/>
                <a:gd name="T10" fmla="*/ 639 w 719"/>
                <a:gd name="T11" fmla="*/ 756 h 1232"/>
                <a:gd name="T12" fmla="*/ 639 w 719"/>
                <a:gd name="T13" fmla="*/ 559 h 1232"/>
                <a:gd name="T14" fmla="*/ 588 w 719"/>
                <a:gd name="T15" fmla="*/ 377 h 1232"/>
                <a:gd name="T16" fmla="*/ 460 w 719"/>
                <a:gd name="T17" fmla="*/ 197 h 1232"/>
                <a:gd name="T18" fmla="*/ 269 w 719"/>
                <a:gd name="T19" fmla="*/ 91 h 1232"/>
                <a:gd name="T20" fmla="*/ 133 w 719"/>
                <a:gd name="T21" fmla="*/ 4 h 1232"/>
                <a:gd name="T22" fmla="*/ 0 w 719"/>
                <a:gd name="T23" fmla="*/ 112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9" h="1232">
                  <a:moveTo>
                    <a:pt x="0" y="112"/>
                  </a:moveTo>
                  <a:cubicBezTo>
                    <a:pt x="0" y="1030"/>
                    <a:pt x="0" y="1030"/>
                    <a:pt x="0" y="1030"/>
                  </a:cubicBezTo>
                  <a:cubicBezTo>
                    <a:pt x="0" y="1030"/>
                    <a:pt x="19" y="1190"/>
                    <a:pt x="154" y="1194"/>
                  </a:cubicBezTo>
                  <a:cubicBezTo>
                    <a:pt x="154" y="1194"/>
                    <a:pt x="307" y="1232"/>
                    <a:pt x="381" y="1118"/>
                  </a:cubicBezTo>
                  <a:cubicBezTo>
                    <a:pt x="381" y="1118"/>
                    <a:pt x="528" y="1112"/>
                    <a:pt x="570" y="950"/>
                  </a:cubicBezTo>
                  <a:cubicBezTo>
                    <a:pt x="570" y="950"/>
                    <a:pt x="654" y="905"/>
                    <a:pt x="639" y="756"/>
                  </a:cubicBezTo>
                  <a:cubicBezTo>
                    <a:pt x="639" y="756"/>
                    <a:pt x="719" y="652"/>
                    <a:pt x="639" y="559"/>
                  </a:cubicBezTo>
                  <a:cubicBezTo>
                    <a:pt x="639" y="559"/>
                    <a:pt x="686" y="455"/>
                    <a:pt x="588" y="377"/>
                  </a:cubicBezTo>
                  <a:cubicBezTo>
                    <a:pt x="588" y="377"/>
                    <a:pt x="593" y="240"/>
                    <a:pt x="460" y="197"/>
                  </a:cubicBezTo>
                  <a:cubicBezTo>
                    <a:pt x="460" y="197"/>
                    <a:pt x="441" y="101"/>
                    <a:pt x="269" y="91"/>
                  </a:cubicBezTo>
                  <a:cubicBezTo>
                    <a:pt x="269" y="91"/>
                    <a:pt x="241" y="0"/>
                    <a:pt x="133" y="4"/>
                  </a:cubicBezTo>
                  <a:cubicBezTo>
                    <a:pt x="25" y="8"/>
                    <a:pt x="11" y="89"/>
                    <a:pt x="0" y="112"/>
                  </a:cubicBezTo>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ïSḻíḋé"/>
            <p:cNvSpPr/>
            <p:nvPr/>
          </p:nvSpPr>
          <p:spPr bwMode="auto">
            <a:xfrm>
              <a:off x="6182545" y="2777256"/>
              <a:ext cx="1019603" cy="1195397"/>
            </a:xfrm>
            <a:custGeom>
              <a:avLst/>
              <a:gdLst>
                <a:gd name="T0" fmla="*/ 0 w 521"/>
                <a:gd name="T1" fmla="*/ 130 h 613"/>
                <a:gd name="T2" fmla="*/ 187 w 521"/>
                <a:gd name="T3" fmla="*/ 82 h 613"/>
                <a:gd name="T4" fmla="*/ 187 w 521"/>
                <a:gd name="T5" fmla="*/ 249 h 613"/>
                <a:gd name="T6" fmla="*/ 111 w 521"/>
                <a:gd name="T7" fmla="*/ 279 h 613"/>
                <a:gd name="T8" fmla="*/ 87 w 521"/>
                <a:gd name="T9" fmla="*/ 240 h 613"/>
                <a:gd name="T10" fmla="*/ 84 w 521"/>
                <a:gd name="T11" fmla="*/ 257 h 613"/>
                <a:gd name="T12" fmla="*/ 80 w 521"/>
                <a:gd name="T13" fmla="*/ 329 h 613"/>
                <a:gd name="T14" fmla="*/ 97 w 521"/>
                <a:gd name="T15" fmla="*/ 342 h 613"/>
                <a:gd name="T16" fmla="*/ 111 w 521"/>
                <a:gd name="T17" fmla="*/ 311 h 613"/>
                <a:gd name="T18" fmla="*/ 209 w 521"/>
                <a:gd name="T19" fmla="*/ 271 h 613"/>
                <a:gd name="T20" fmla="*/ 254 w 521"/>
                <a:gd name="T21" fmla="*/ 145 h 613"/>
                <a:gd name="T22" fmla="*/ 407 w 521"/>
                <a:gd name="T23" fmla="*/ 242 h 613"/>
                <a:gd name="T24" fmla="*/ 517 w 521"/>
                <a:gd name="T25" fmla="*/ 392 h 613"/>
                <a:gd name="T26" fmla="*/ 387 w 521"/>
                <a:gd name="T27" fmla="*/ 563 h 613"/>
                <a:gd name="T28" fmla="*/ 312 w 521"/>
                <a:gd name="T29" fmla="*/ 563 h 613"/>
                <a:gd name="T30" fmla="*/ 322 w 521"/>
                <a:gd name="T31" fmla="*/ 481 h 613"/>
                <a:gd name="T32" fmla="*/ 352 w 521"/>
                <a:gd name="T33" fmla="*/ 447 h 613"/>
                <a:gd name="T34" fmla="*/ 329 w 521"/>
                <a:gd name="T35" fmla="*/ 441 h 613"/>
                <a:gd name="T36" fmla="*/ 258 w 521"/>
                <a:gd name="T37" fmla="*/ 454 h 613"/>
                <a:gd name="T38" fmla="*/ 258 w 521"/>
                <a:gd name="T39" fmla="*/ 474 h 613"/>
                <a:gd name="T40" fmla="*/ 285 w 521"/>
                <a:gd name="T41" fmla="*/ 480 h 613"/>
                <a:gd name="T42" fmla="*/ 186 w 521"/>
                <a:gd name="T43" fmla="*/ 613 h 613"/>
                <a:gd name="T44" fmla="*/ 0 w 521"/>
                <a:gd name="T45" fmla="*/ 375 h 613"/>
                <a:gd name="T46" fmla="*/ 0 w 521"/>
                <a:gd name="T47" fmla="*/ 13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1" h="613">
                  <a:moveTo>
                    <a:pt x="0" y="130"/>
                  </a:moveTo>
                  <a:cubicBezTo>
                    <a:pt x="0" y="130"/>
                    <a:pt x="64" y="0"/>
                    <a:pt x="187" y="82"/>
                  </a:cubicBezTo>
                  <a:cubicBezTo>
                    <a:pt x="187" y="82"/>
                    <a:pt x="268" y="170"/>
                    <a:pt x="187" y="249"/>
                  </a:cubicBezTo>
                  <a:cubicBezTo>
                    <a:pt x="187" y="249"/>
                    <a:pt x="172" y="269"/>
                    <a:pt x="111" y="279"/>
                  </a:cubicBezTo>
                  <a:cubicBezTo>
                    <a:pt x="111" y="279"/>
                    <a:pt x="115" y="228"/>
                    <a:pt x="87" y="240"/>
                  </a:cubicBezTo>
                  <a:cubicBezTo>
                    <a:pt x="87" y="240"/>
                    <a:pt x="78" y="244"/>
                    <a:pt x="84" y="257"/>
                  </a:cubicBezTo>
                  <a:cubicBezTo>
                    <a:pt x="84" y="257"/>
                    <a:pt x="103" y="286"/>
                    <a:pt x="80" y="329"/>
                  </a:cubicBezTo>
                  <a:cubicBezTo>
                    <a:pt x="80" y="329"/>
                    <a:pt x="74" y="358"/>
                    <a:pt x="97" y="342"/>
                  </a:cubicBezTo>
                  <a:cubicBezTo>
                    <a:pt x="97" y="342"/>
                    <a:pt x="114" y="317"/>
                    <a:pt x="111" y="311"/>
                  </a:cubicBezTo>
                  <a:cubicBezTo>
                    <a:pt x="111" y="311"/>
                    <a:pt x="167" y="307"/>
                    <a:pt x="209" y="271"/>
                  </a:cubicBezTo>
                  <a:cubicBezTo>
                    <a:pt x="209" y="271"/>
                    <a:pt x="260" y="238"/>
                    <a:pt x="254" y="145"/>
                  </a:cubicBezTo>
                  <a:cubicBezTo>
                    <a:pt x="254" y="145"/>
                    <a:pt x="356" y="131"/>
                    <a:pt x="407" y="242"/>
                  </a:cubicBezTo>
                  <a:cubicBezTo>
                    <a:pt x="407" y="242"/>
                    <a:pt x="521" y="263"/>
                    <a:pt x="517" y="392"/>
                  </a:cubicBezTo>
                  <a:cubicBezTo>
                    <a:pt x="517" y="392"/>
                    <a:pt x="511" y="536"/>
                    <a:pt x="387" y="563"/>
                  </a:cubicBezTo>
                  <a:cubicBezTo>
                    <a:pt x="387" y="563"/>
                    <a:pt x="341" y="568"/>
                    <a:pt x="312" y="563"/>
                  </a:cubicBezTo>
                  <a:cubicBezTo>
                    <a:pt x="312" y="563"/>
                    <a:pt x="323" y="503"/>
                    <a:pt x="322" y="481"/>
                  </a:cubicBezTo>
                  <a:cubicBezTo>
                    <a:pt x="322" y="481"/>
                    <a:pt x="352" y="454"/>
                    <a:pt x="352" y="447"/>
                  </a:cubicBezTo>
                  <a:cubicBezTo>
                    <a:pt x="352" y="447"/>
                    <a:pt x="351" y="429"/>
                    <a:pt x="329" y="441"/>
                  </a:cubicBezTo>
                  <a:cubicBezTo>
                    <a:pt x="329" y="441"/>
                    <a:pt x="325" y="472"/>
                    <a:pt x="258" y="454"/>
                  </a:cubicBezTo>
                  <a:cubicBezTo>
                    <a:pt x="258" y="454"/>
                    <a:pt x="228" y="454"/>
                    <a:pt x="258" y="474"/>
                  </a:cubicBezTo>
                  <a:cubicBezTo>
                    <a:pt x="258" y="474"/>
                    <a:pt x="275" y="480"/>
                    <a:pt x="285" y="480"/>
                  </a:cubicBezTo>
                  <a:cubicBezTo>
                    <a:pt x="285" y="480"/>
                    <a:pt x="314" y="609"/>
                    <a:pt x="186" y="613"/>
                  </a:cubicBezTo>
                  <a:cubicBezTo>
                    <a:pt x="186" y="613"/>
                    <a:pt x="45" y="563"/>
                    <a:pt x="0" y="375"/>
                  </a:cubicBezTo>
                  <a:lnTo>
                    <a:pt x="0" y="130"/>
                  </a:lnTo>
                  <a:close/>
                </a:path>
              </a:pathLst>
            </a:cu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îṡḻîḓê"/>
            <p:cNvSpPr/>
            <p:nvPr/>
          </p:nvSpPr>
          <p:spPr bwMode="auto">
            <a:xfrm>
              <a:off x="6182545" y="3629179"/>
              <a:ext cx="1308987" cy="1473962"/>
            </a:xfrm>
            <a:custGeom>
              <a:avLst/>
              <a:gdLst>
                <a:gd name="T0" fmla="*/ 369 w 670"/>
                <a:gd name="T1" fmla="*/ 344 h 756"/>
                <a:gd name="T2" fmla="*/ 542 w 670"/>
                <a:gd name="T3" fmla="*/ 352 h 756"/>
                <a:gd name="T4" fmla="*/ 571 w 670"/>
                <a:gd name="T5" fmla="*/ 151 h 756"/>
                <a:gd name="T6" fmla="*/ 548 w 670"/>
                <a:gd name="T7" fmla="*/ 0 h 756"/>
                <a:gd name="T8" fmla="*/ 294 w 670"/>
                <a:gd name="T9" fmla="*/ 159 h 756"/>
                <a:gd name="T10" fmla="*/ 242 w 670"/>
                <a:gd name="T11" fmla="*/ 199 h 756"/>
                <a:gd name="T12" fmla="*/ 304 w 670"/>
                <a:gd name="T13" fmla="*/ 205 h 756"/>
                <a:gd name="T14" fmla="*/ 294 w 670"/>
                <a:gd name="T15" fmla="*/ 244 h 756"/>
                <a:gd name="T16" fmla="*/ 0 w 670"/>
                <a:gd name="T17" fmla="*/ 52 h 756"/>
                <a:gd name="T18" fmla="*/ 0 w 670"/>
                <a:gd name="T19" fmla="*/ 612 h 756"/>
                <a:gd name="T20" fmla="*/ 167 w 670"/>
                <a:gd name="T21" fmla="*/ 754 h 756"/>
                <a:gd name="T22" fmla="*/ 354 w 670"/>
                <a:gd name="T23" fmla="*/ 612 h 756"/>
                <a:gd name="T24" fmla="*/ 300 w 670"/>
                <a:gd name="T25" fmla="*/ 449 h 756"/>
                <a:gd name="T26" fmla="*/ 333 w 670"/>
                <a:gd name="T27" fmla="*/ 427 h 756"/>
                <a:gd name="T28" fmla="*/ 374 w 670"/>
                <a:gd name="T29" fmla="*/ 661 h 756"/>
                <a:gd name="T30" fmla="*/ 517 w 670"/>
                <a:gd name="T31" fmla="*/ 514 h 756"/>
                <a:gd name="T32" fmla="*/ 583 w 670"/>
                <a:gd name="T33" fmla="*/ 369 h 756"/>
                <a:gd name="T34" fmla="*/ 438 w 670"/>
                <a:gd name="T35" fmla="*/ 403 h 756"/>
                <a:gd name="T36" fmla="*/ 362 w 670"/>
                <a:gd name="T37" fmla="*/ 369 h 756"/>
                <a:gd name="T38" fmla="*/ 169 w 670"/>
                <a:gd name="T39" fmla="*/ 391 h 756"/>
                <a:gd name="T40" fmla="*/ 126 w 670"/>
                <a:gd name="T41" fmla="*/ 403 h 756"/>
                <a:gd name="T42" fmla="*/ 167 w 670"/>
                <a:gd name="T43" fmla="*/ 367 h 756"/>
                <a:gd name="T44" fmla="*/ 165 w 670"/>
                <a:gd name="T45" fmla="*/ 321 h 756"/>
                <a:gd name="T46" fmla="*/ 186 w 670"/>
                <a:gd name="T47" fmla="*/ 330 h 756"/>
                <a:gd name="T48" fmla="*/ 188 w 670"/>
                <a:gd name="T49" fmla="*/ 366 h 756"/>
                <a:gd name="T50" fmla="*/ 352 w 670"/>
                <a:gd name="T51" fmla="*/ 330 h 756"/>
                <a:gd name="T52" fmla="*/ 369 w 670"/>
                <a:gd name="T53" fmla="*/ 34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0" h="756">
                  <a:moveTo>
                    <a:pt x="369" y="344"/>
                  </a:moveTo>
                  <a:cubicBezTo>
                    <a:pt x="369" y="344"/>
                    <a:pt x="451" y="404"/>
                    <a:pt x="542" y="352"/>
                  </a:cubicBezTo>
                  <a:cubicBezTo>
                    <a:pt x="542" y="352"/>
                    <a:pt x="670" y="300"/>
                    <a:pt x="571" y="151"/>
                  </a:cubicBezTo>
                  <a:cubicBezTo>
                    <a:pt x="571" y="151"/>
                    <a:pt x="616" y="54"/>
                    <a:pt x="548" y="0"/>
                  </a:cubicBezTo>
                  <a:cubicBezTo>
                    <a:pt x="548" y="0"/>
                    <a:pt x="500" y="193"/>
                    <a:pt x="294" y="159"/>
                  </a:cubicBezTo>
                  <a:cubicBezTo>
                    <a:pt x="294" y="159"/>
                    <a:pt x="267" y="190"/>
                    <a:pt x="242" y="199"/>
                  </a:cubicBezTo>
                  <a:cubicBezTo>
                    <a:pt x="304" y="205"/>
                    <a:pt x="304" y="205"/>
                    <a:pt x="304" y="205"/>
                  </a:cubicBezTo>
                  <a:cubicBezTo>
                    <a:pt x="304" y="205"/>
                    <a:pt x="337" y="232"/>
                    <a:pt x="294" y="244"/>
                  </a:cubicBezTo>
                  <a:cubicBezTo>
                    <a:pt x="294" y="244"/>
                    <a:pt x="107" y="240"/>
                    <a:pt x="0" y="52"/>
                  </a:cubicBezTo>
                  <a:cubicBezTo>
                    <a:pt x="0" y="612"/>
                    <a:pt x="0" y="612"/>
                    <a:pt x="0" y="612"/>
                  </a:cubicBezTo>
                  <a:cubicBezTo>
                    <a:pt x="0" y="612"/>
                    <a:pt x="31" y="756"/>
                    <a:pt x="167" y="754"/>
                  </a:cubicBezTo>
                  <a:cubicBezTo>
                    <a:pt x="167" y="754"/>
                    <a:pt x="329" y="753"/>
                    <a:pt x="354" y="612"/>
                  </a:cubicBezTo>
                  <a:cubicBezTo>
                    <a:pt x="354" y="612"/>
                    <a:pt x="380" y="507"/>
                    <a:pt x="300" y="449"/>
                  </a:cubicBezTo>
                  <a:cubicBezTo>
                    <a:pt x="300" y="449"/>
                    <a:pt x="302" y="408"/>
                    <a:pt x="333" y="427"/>
                  </a:cubicBezTo>
                  <a:cubicBezTo>
                    <a:pt x="333" y="427"/>
                    <a:pt x="432" y="518"/>
                    <a:pt x="374" y="661"/>
                  </a:cubicBezTo>
                  <a:cubicBezTo>
                    <a:pt x="374" y="661"/>
                    <a:pt x="465" y="660"/>
                    <a:pt x="517" y="514"/>
                  </a:cubicBezTo>
                  <a:cubicBezTo>
                    <a:pt x="517" y="514"/>
                    <a:pt x="590" y="456"/>
                    <a:pt x="583" y="369"/>
                  </a:cubicBezTo>
                  <a:cubicBezTo>
                    <a:pt x="583" y="369"/>
                    <a:pt x="503" y="416"/>
                    <a:pt x="438" y="403"/>
                  </a:cubicBezTo>
                  <a:cubicBezTo>
                    <a:pt x="438" y="403"/>
                    <a:pt x="376" y="389"/>
                    <a:pt x="362" y="369"/>
                  </a:cubicBezTo>
                  <a:cubicBezTo>
                    <a:pt x="362" y="369"/>
                    <a:pt x="281" y="453"/>
                    <a:pt x="169" y="391"/>
                  </a:cubicBezTo>
                  <a:cubicBezTo>
                    <a:pt x="169" y="391"/>
                    <a:pt x="146" y="420"/>
                    <a:pt x="126" y="403"/>
                  </a:cubicBezTo>
                  <a:cubicBezTo>
                    <a:pt x="126" y="403"/>
                    <a:pt x="140" y="393"/>
                    <a:pt x="167" y="367"/>
                  </a:cubicBezTo>
                  <a:cubicBezTo>
                    <a:pt x="165" y="321"/>
                    <a:pt x="165" y="321"/>
                    <a:pt x="165" y="321"/>
                  </a:cubicBezTo>
                  <a:cubicBezTo>
                    <a:pt x="165" y="321"/>
                    <a:pt x="188" y="304"/>
                    <a:pt x="186" y="330"/>
                  </a:cubicBezTo>
                  <a:cubicBezTo>
                    <a:pt x="188" y="366"/>
                    <a:pt x="188" y="366"/>
                    <a:pt x="188" y="366"/>
                  </a:cubicBezTo>
                  <a:cubicBezTo>
                    <a:pt x="188" y="366"/>
                    <a:pt x="281" y="418"/>
                    <a:pt x="352" y="330"/>
                  </a:cubicBezTo>
                  <a:cubicBezTo>
                    <a:pt x="369" y="344"/>
                    <a:pt x="369" y="344"/>
                    <a:pt x="369" y="344"/>
                  </a:cubicBezTo>
                </a:path>
              </a:pathLst>
            </a:cu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išľîḋè"/>
            <p:cNvSpPr/>
            <p:nvPr/>
          </p:nvSpPr>
          <p:spPr bwMode="auto">
            <a:xfrm>
              <a:off x="4676128" y="2812415"/>
              <a:ext cx="1406349" cy="2404317"/>
            </a:xfrm>
            <a:custGeom>
              <a:avLst/>
              <a:gdLst>
                <a:gd name="T0" fmla="*/ 719 w 719"/>
                <a:gd name="T1" fmla="*/ 112 h 1232"/>
                <a:gd name="T2" fmla="*/ 719 w 719"/>
                <a:gd name="T3" fmla="*/ 1030 h 1232"/>
                <a:gd name="T4" fmla="*/ 564 w 719"/>
                <a:gd name="T5" fmla="*/ 1194 h 1232"/>
                <a:gd name="T6" fmla="*/ 338 w 719"/>
                <a:gd name="T7" fmla="*/ 1118 h 1232"/>
                <a:gd name="T8" fmla="*/ 148 w 719"/>
                <a:gd name="T9" fmla="*/ 950 h 1232"/>
                <a:gd name="T10" fmla="*/ 80 w 719"/>
                <a:gd name="T11" fmla="*/ 756 h 1232"/>
                <a:gd name="T12" fmla="*/ 80 w 719"/>
                <a:gd name="T13" fmla="*/ 559 h 1232"/>
                <a:gd name="T14" fmla="*/ 131 w 719"/>
                <a:gd name="T15" fmla="*/ 377 h 1232"/>
                <a:gd name="T16" fmla="*/ 259 w 719"/>
                <a:gd name="T17" fmla="*/ 197 h 1232"/>
                <a:gd name="T18" fmla="*/ 450 w 719"/>
                <a:gd name="T19" fmla="*/ 91 h 1232"/>
                <a:gd name="T20" fmla="*/ 586 w 719"/>
                <a:gd name="T21" fmla="*/ 4 h 1232"/>
                <a:gd name="T22" fmla="*/ 719 w 719"/>
                <a:gd name="T23" fmla="*/ 112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9" h="1232">
                  <a:moveTo>
                    <a:pt x="719" y="112"/>
                  </a:moveTo>
                  <a:cubicBezTo>
                    <a:pt x="719" y="1030"/>
                    <a:pt x="719" y="1030"/>
                    <a:pt x="719" y="1030"/>
                  </a:cubicBezTo>
                  <a:cubicBezTo>
                    <a:pt x="719" y="1030"/>
                    <a:pt x="700" y="1190"/>
                    <a:pt x="564" y="1194"/>
                  </a:cubicBezTo>
                  <a:cubicBezTo>
                    <a:pt x="564" y="1194"/>
                    <a:pt x="411" y="1232"/>
                    <a:pt x="338" y="1118"/>
                  </a:cubicBezTo>
                  <a:cubicBezTo>
                    <a:pt x="338" y="1118"/>
                    <a:pt x="191" y="1112"/>
                    <a:pt x="148" y="950"/>
                  </a:cubicBezTo>
                  <a:cubicBezTo>
                    <a:pt x="148" y="950"/>
                    <a:pt x="65" y="905"/>
                    <a:pt x="80" y="756"/>
                  </a:cubicBezTo>
                  <a:cubicBezTo>
                    <a:pt x="80" y="756"/>
                    <a:pt x="0" y="652"/>
                    <a:pt x="80" y="559"/>
                  </a:cubicBezTo>
                  <a:cubicBezTo>
                    <a:pt x="80" y="559"/>
                    <a:pt x="32" y="455"/>
                    <a:pt x="131" y="377"/>
                  </a:cubicBezTo>
                  <a:cubicBezTo>
                    <a:pt x="131" y="377"/>
                    <a:pt x="125" y="240"/>
                    <a:pt x="259" y="197"/>
                  </a:cubicBezTo>
                  <a:cubicBezTo>
                    <a:pt x="259" y="197"/>
                    <a:pt x="278" y="101"/>
                    <a:pt x="450" y="91"/>
                  </a:cubicBezTo>
                  <a:cubicBezTo>
                    <a:pt x="450" y="91"/>
                    <a:pt x="477" y="0"/>
                    <a:pt x="586" y="4"/>
                  </a:cubicBezTo>
                  <a:cubicBezTo>
                    <a:pt x="694" y="8"/>
                    <a:pt x="707" y="89"/>
                    <a:pt x="719" y="112"/>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íSlïḍè"/>
            <p:cNvSpPr/>
            <p:nvPr/>
          </p:nvSpPr>
          <p:spPr bwMode="auto">
            <a:xfrm>
              <a:off x="4997966" y="2777256"/>
              <a:ext cx="1019603" cy="1195397"/>
            </a:xfrm>
            <a:custGeom>
              <a:avLst/>
              <a:gdLst>
                <a:gd name="T0" fmla="*/ 521 w 521"/>
                <a:gd name="T1" fmla="*/ 130 h 613"/>
                <a:gd name="T2" fmla="*/ 334 w 521"/>
                <a:gd name="T3" fmla="*/ 82 h 613"/>
                <a:gd name="T4" fmla="*/ 334 w 521"/>
                <a:gd name="T5" fmla="*/ 249 h 613"/>
                <a:gd name="T6" fmla="*/ 409 w 521"/>
                <a:gd name="T7" fmla="*/ 279 h 613"/>
                <a:gd name="T8" fmla="*/ 433 w 521"/>
                <a:gd name="T9" fmla="*/ 240 h 613"/>
                <a:gd name="T10" fmla="*/ 437 w 521"/>
                <a:gd name="T11" fmla="*/ 257 h 613"/>
                <a:gd name="T12" fmla="*/ 441 w 521"/>
                <a:gd name="T13" fmla="*/ 329 h 613"/>
                <a:gd name="T14" fmla="*/ 424 w 521"/>
                <a:gd name="T15" fmla="*/ 342 h 613"/>
                <a:gd name="T16" fmla="*/ 409 w 521"/>
                <a:gd name="T17" fmla="*/ 311 h 613"/>
                <a:gd name="T18" fmla="*/ 311 w 521"/>
                <a:gd name="T19" fmla="*/ 271 h 613"/>
                <a:gd name="T20" fmla="*/ 267 w 521"/>
                <a:gd name="T21" fmla="*/ 145 h 613"/>
                <a:gd name="T22" fmla="*/ 114 w 521"/>
                <a:gd name="T23" fmla="*/ 242 h 613"/>
                <a:gd name="T24" fmla="*/ 4 w 521"/>
                <a:gd name="T25" fmla="*/ 392 h 613"/>
                <a:gd name="T26" fmla="*/ 133 w 521"/>
                <a:gd name="T27" fmla="*/ 563 h 613"/>
                <a:gd name="T28" fmla="*/ 209 w 521"/>
                <a:gd name="T29" fmla="*/ 563 h 613"/>
                <a:gd name="T30" fmla="*/ 199 w 521"/>
                <a:gd name="T31" fmla="*/ 481 h 613"/>
                <a:gd name="T32" fmla="*/ 168 w 521"/>
                <a:gd name="T33" fmla="*/ 447 h 613"/>
                <a:gd name="T34" fmla="*/ 191 w 521"/>
                <a:gd name="T35" fmla="*/ 441 h 613"/>
                <a:gd name="T36" fmla="*/ 262 w 521"/>
                <a:gd name="T37" fmla="*/ 454 h 613"/>
                <a:gd name="T38" fmla="*/ 262 w 521"/>
                <a:gd name="T39" fmla="*/ 474 h 613"/>
                <a:gd name="T40" fmla="*/ 236 w 521"/>
                <a:gd name="T41" fmla="*/ 480 h 613"/>
                <a:gd name="T42" fmla="*/ 335 w 521"/>
                <a:gd name="T43" fmla="*/ 613 h 613"/>
                <a:gd name="T44" fmla="*/ 521 w 521"/>
                <a:gd name="T45" fmla="*/ 375 h 613"/>
                <a:gd name="T46" fmla="*/ 521 w 521"/>
                <a:gd name="T47" fmla="*/ 13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1" h="613">
                  <a:moveTo>
                    <a:pt x="521" y="130"/>
                  </a:moveTo>
                  <a:cubicBezTo>
                    <a:pt x="521" y="130"/>
                    <a:pt x="457" y="0"/>
                    <a:pt x="334" y="82"/>
                  </a:cubicBezTo>
                  <a:cubicBezTo>
                    <a:pt x="334" y="82"/>
                    <a:pt x="252" y="170"/>
                    <a:pt x="334" y="249"/>
                  </a:cubicBezTo>
                  <a:cubicBezTo>
                    <a:pt x="334" y="249"/>
                    <a:pt x="349" y="269"/>
                    <a:pt x="409" y="279"/>
                  </a:cubicBezTo>
                  <a:cubicBezTo>
                    <a:pt x="409" y="279"/>
                    <a:pt x="406" y="228"/>
                    <a:pt x="433" y="240"/>
                  </a:cubicBezTo>
                  <a:cubicBezTo>
                    <a:pt x="433" y="240"/>
                    <a:pt x="443" y="244"/>
                    <a:pt x="437" y="257"/>
                  </a:cubicBezTo>
                  <a:cubicBezTo>
                    <a:pt x="437" y="257"/>
                    <a:pt x="418" y="286"/>
                    <a:pt x="441" y="329"/>
                  </a:cubicBezTo>
                  <a:cubicBezTo>
                    <a:pt x="441" y="329"/>
                    <a:pt x="447" y="358"/>
                    <a:pt x="424" y="342"/>
                  </a:cubicBezTo>
                  <a:cubicBezTo>
                    <a:pt x="424" y="342"/>
                    <a:pt x="407" y="317"/>
                    <a:pt x="409" y="311"/>
                  </a:cubicBezTo>
                  <a:cubicBezTo>
                    <a:pt x="409" y="311"/>
                    <a:pt x="354" y="307"/>
                    <a:pt x="311" y="271"/>
                  </a:cubicBezTo>
                  <a:cubicBezTo>
                    <a:pt x="311" y="271"/>
                    <a:pt x="261" y="238"/>
                    <a:pt x="267" y="145"/>
                  </a:cubicBezTo>
                  <a:cubicBezTo>
                    <a:pt x="267" y="145"/>
                    <a:pt x="164" y="131"/>
                    <a:pt x="114" y="242"/>
                  </a:cubicBezTo>
                  <a:cubicBezTo>
                    <a:pt x="114" y="242"/>
                    <a:pt x="0" y="263"/>
                    <a:pt x="4" y="392"/>
                  </a:cubicBezTo>
                  <a:cubicBezTo>
                    <a:pt x="4" y="392"/>
                    <a:pt x="10" y="536"/>
                    <a:pt x="133" y="563"/>
                  </a:cubicBezTo>
                  <a:cubicBezTo>
                    <a:pt x="133" y="563"/>
                    <a:pt x="180" y="568"/>
                    <a:pt x="209" y="563"/>
                  </a:cubicBezTo>
                  <a:cubicBezTo>
                    <a:pt x="209" y="563"/>
                    <a:pt x="197" y="503"/>
                    <a:pt x="199" y="481"/>
                  </a:cubicBezTo>
                  <a:cubicBezTo>
                    <a:pt x="199" y="481"/>
                    <a:pt x="168" y="454"/>
                    <a:pt x="168" y="447"/>
                  </a:cubicBezTo>
                  <a:cubicBezTo>
                    <a:pt x="168" y="447"/>
                    <a:pt x="170" y="429"/>
                    <a:pt x="191" y="441"/>
                  </a:cubicBezTo>
                  <a:cubicBezTo>
                    <a:pt x="191" y="441"/>
                    <a:pt x="196" y="472"/>
                    <a:pt x="262" y="454"/>
                  </a:cubicBezTo>
                  <a:cubicBezTo>
                    <a:pt x="262" y="454"/>
                    <a:pt x="293" y="454"/>
                    <a:pt x="262" y="474"/>
                  </a:cubicBezTo>
                  <a:cubicBezTo>
                    <a:pt x="262" y="474"/>
                    <a:pt x="246" y="480"/>
                    <a:pt x="236" y="480"/>
                  </a:cubicBezTo>
                  <a:cubicBezTo>
                    <a:pt x="236" y="480"/>
                    <a:pt x="207" y="609"/>
                    <a:pt x="335" y="613"/>
                  </a:cubicBezTo>
                  <a:cubicBezTo>
                    <a:pt x="335" y="613"/>
                    <a:pt x="476" y="563"/>
                    <a:pt x="521" y="375"/>
                  </a:cubicBezTo>
                  <a:lnTo>
                    <a:pt x="521" y="130"/>
                  </a:lnTo>
                  <a:close/>
                </a:path>
              </a:pathLst>
            </a:cu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0" name="iṣlíḑè"/>
            <p:cNvSpPr/>
            <p:nvPr/>
          </p:nvSpPr>
          <p:spPr bwMode="auto">
            <a:xfrm>
              <a:off x="4708583" y="3629179"/>
              <a:ext cx="1308987" cy="1473962"/>
            </a:xfrm>
            <a:custGeom>
              <a:avLst/>
              <a:gdLst>
                <a:gd name="T0" fmla="*/ 300 w 670"/>
                <a:gd name="T1" fmla="*/ 344 h 756"/>
                <a:gd name="T2" fmla="*/ 128 w 670"/>
                <a:gd name="T3" fmla="*/ 352 h 756"/>
                <a:gd name="T4" fmla="*/ 99 w 670"/>
                <a:gd name="T5" fmla="*/ 151 h 756"/>
                <a:gd name="T6" fmla="*/ 122 w 670"/>
                <a:gd name="T7" fmla="*/ 0 h 756"/>
                <a:gd name="T8" fmla="*/ 375 w 670"/>
                <a:gd name="T9" fmla="*/ 159 h 756"/>
                <a:gd name="T10" fmla="*/ 427 w 670"/>
                <a:gd name="T11" fmla="*/ 199 h 756"/>
                <a:gd name="T12" fmla="*/ 366 w 670"/>
                <a:gd name="T13" fmla="*/ 205 h 756"/>
                <a:gd name="T14" fmla="*/ 375 w 670"/>
                <a:gd name="T15" fmla="*/ 244 h 756"/>
                <a:gd name="T16" fmla="*/ 670 w 670"/>
                <a:gd name="T17" fmla="*/ 52 h 756"/>
                <a:gd name="T18" fmla="*/ 670 w 670"/>
                <a:gd name="T19" fmla="*/ 612 h 756"/>
                <a:gd name="T20" fmla="*/ 503 w 670"/>
                <a:gd name="T21" fmla="*/ 754 h 756"/>
                <a:gd name="T22" fmla="*/ 315 w 670"/>
                <a:gd name="T23" fmla="*/ 612 h 756"/>
                <a:gd name="T24" fmla="*/ 369 w 670"/>
                <a:gd name="T25" fmla="*/ 449 h 756"/>
                <a:gd name="T26" fmla="*/ 337 w 670"/>
                <a:gd name="T27" fmla="*/ 427 h 756"/>
                <a:gd name="T28" fmla="*/ 296 w 670"/>
                <a:gd name="T29" fmla="*/ 661 h 756"/>
                <a:gd name="T30" fmla="*/ 153 w 670"/>
                <a:gd name="T31" fmla="*/ 514 h 756"/>
                <a:gd name="T32" fmla="*/ 87 w 670"/>
                <a:gd name="T33" fmla="*/ 369 h 756"/>
                <a:gd name="T34" fmla="*/ 232 w 670"/>
                <a:gd name="T35" fmla="*/ 403 h 756"/>
                <a:gd name="T36" fmla="*/ 307 w 670"/>
                <a:gd name="T37" fmla="*/ 369 h 756"/>
                <a:gd name="T38" fmla="*/ 501 w 670"/>
                <a:gd name="T39" fmla="*/ 391 h 756"/>
                <a:gd name="T40" fmla="*/ 543 w 670"/>
                <a:gd name="T41" fmla="*/ 403 h 756"/>
                <a:gd name="T42" fmla="*/ 503 w 670"/>
                <a:gd name="T43" fmla="*/ 367 h 756"/>
                <a:gd name="T44" fmla="*/ 505 w 670"/>
                <a:gd name="T45" fmla="*/ 321 h 756"/>
                <a:gd name="T46" fmla="*/ 484 w 670"/>
                <a:gd name="T47" fmla="*/ 330 h 756"/>
                <a:gd name="T48" fmla="*/ 482 w 670"/>
                <a:gd name="T49" fmla="*/ 366 h 756"/>
                <a:gd name="T50" fmla="*/ 317 w 670"/>
                <a:gd name="T51" fmla="*/ 330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0" h="756">
                  <a:moveTo>
                    <a:pt x="300" y="344"/>
                  </a:moveTo>
                  <a:cubicBezTo>
                    <a:pt x="300" y="344"/>
                    <a:pt x="219" y="404"/>
                    <a:pt x="128" y="352"/>
                  </a:cubicBezTo>
                  <a:cubicBezTo>
                    <a:pt x="128" y="352"/>
                    <a:pt x="0" y="300"/>
                    <a:pt x="99" y="151"/>
                  </a:cubicBezTo>
                  <a:cubicBezTo>
                    <a:pt x="99" y="151"/>
                    <a:pt x="54" y="54"/>
                    <a:pt x="122" y="0"/>
                  </a:cubicBezTo>
                  <a:cubicBezTo>
                    <a:pt x="122" y="0"/>
                    <a:pt x="170" y="193"/>
                    <a:pt x="375" y="159"/>
                  </a:cubicBezTo>
                  <a:cubicBezTo>
                    <a:pt x="375" y="159"/>
                    <a:pt x="402" y="190"/>
                    <a:pt x="427" y="199"/>
                  </a:cubicBezTo>
                  <a:cubicBezTo>
                    <a:pt x="366" y="205"/>
                    <a:pt x="366" y="205"/>
                    <a:pt x="366" y="205"/>
                  </a:cubicBezTo>
                  <a:cubicBezTo>
                    <a:pt x="366" y="205"/>
                    <a:pt x="333" y="232"/>
                    <a:pt x="375" y="244"/>
                  </a:cubicBezTo>
                  <a:cubicBezTo>
                    <a:pt x="375" y="244"/>
                    <a:pt x="563" y="240"/>
                    <a:pt x="670" y="52"/>
                  </a:cubicBezTo>
                  <a:cubicBezTo>
                    <a:pt x="670" y="612"/>
                    <a:pt x="670" y="612"/>
                    <a:pt x="670" y="612"/>
                  </a:cubicBezTo>
                  <a:cubicBezTo>
                    <a:pt x="670" y="612"/>
                    <a:pt x="638" y="756"/>
                    <a:pt x="503" y="754"/>
                  </a:cubicBezTo>
                  <a:cubicBezTo>
                    <a:pt x="503" y="754"/>
                    <a:pt x="340" y="753"/>
                    <a:pt x="315" y="612"/>
                  </a:cubicBezTo>
                  <a:cubicBezTo>
                    <a:pt x="315" y="612"/>
                    <a:pt x="290" y="507"/>
                    <a:pt x="369" y="449"/>
                  </a:cubicBezTo>
                  <a:cubicBezTo>
                    <a:pt x="369" y="449"/>
                    <a:pt x="367" y="408"/>
                    <a:pt x="337" y="427"/>
                  </a:cubicBezTo>
                  <a:cubicBezTo>
                    <a:pt x="337" y="427"/>
                    <a:pt x="238" y="518"/>
                    <a:pt x="296" y="661"/>
                  </a:cubicBezTo>
                  <a:cubicBezTo>
                    <a:pt x="296" y="661"/>
                    <a:pt x="205" y="660"/>
                    <a:pt x="153" y="514"/>
                  </a:cubicBezTo>
                  <a:cubicBezTo>
                    <a:pt x="153" y="514"/>
                    <a:pt x="79" y="456"/>
                    <a:pt x="87" y="369"/>
                  </a:cubicBezTo>
                  <a:cubicBezTo>
                    <a:pt x="87" y="369"/>
                    <a:pt x="166" y="416"/>
                    <a:pt x="232" y="403"/>
                  </a:cubicBezTo>
                  <a:cubicBezTo>
                    <a:pt x="232" y="403"/>
                    <a:pt x="294" y="389"/>
                    <a:pt x="307" y="369"/>
                  </a:cubicBezTo>
                  <a:cubicBezTo>
                    <a:pt x="307" y="369"/>
                    <a:pt x="389" y="453"/>
                    <a:pt x="501" y="391"/>
                  </a:cubicBezTo>
                  <a:cubicBezTo>
                    <a:pt x="501" y="391"/>
                    <a:pt x="524" y="420"/>
                    <a:pt x="543" y="403"/>
                  </a:cubicBezTo>
                  <a:cubicBezTo>
                    <a:pt x="543" y="403"/>
                    <a:pt x="530" y="393"/>
                    <a:pt x="503" y="367"/>
                  </a:cubicBezTo>
                  <a:cubicBezTo>
                    <a:pt x="505" y="321"/>
                    <a:pt x="505" y="321"/>
                    <a:pt x="505" y="321"/>
                  </a:cubicBezTo>
                  <a:cubicBezTo>
                    <a:pt x="505" y="321"/>
                    <a:pt x="482" y="304"/>
                    <a:pt x="484" y="330"/>
                  </a:cubicBezTo>
                  <a:cubicBezTo>
                    <a:pt x="482" y="366"/>
                    <a:pt x="482" y="366"/>
                    <a:pt x="482" y="366"/>
                  </a:cubicBezTo>
                  <a:cubicBezTo>
                    <a:pt x="482" y="366"/>
                    <a:pt x="389" y="418"/>
                    <a:pt x="317" y="330"/>
                  </a:cubicBezTo>
                </a:path>
              </a:pathLst>
            </a:cu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1" name="íṡḷïḋê"/>
            <p:cNvSpPr/>
            <p:nvPr/>
          </p:nvSpPr>
          <p:spPr bwMode="auto">
            <a:xfrm>
              <a:off x="5568619" y="5238368"/>
              <a:ext cx="1062876" cy="151453"/>
            </a:xfrm>
            <a:custGeom>
              <a:avLst/>
              <a:gdLst>
                <a:gd name="T0" fmla="*/ 509 w 544"/>
                <a:gd name="T1" fmla="*/ 0 h 78"/>
                <a:gd name="T2" fmla="*/ 36 w 544"/>
                <a:gd name="T3" fmla="*/ 0 h 78"/>
                <a:gd name="T4" fmla="*/ 0 w 544"/>
                <a:gd name="T5" fmla="*/ 29 h 78"/>
                <a:gd name="T6" fmla="*/ 0 w 544"/>
                <a:gd name="T7" fmla="*/ 49 h 78"/>
                <a:gd name="T8" fmla="*/ 36 w 544"/>
                <a:gd name="T9" fmla="*/ 78 h 78"/>
                <a:gd name="T10" fmla="*/ 509 w 544"/>
                <a:gd name="T11" fmla="*/ 78 h 78"/>
                <a:gd name="T12" fmla="*/ 544 w 544"/>
                <a:gd name="T13" fmla="*/ 49 h 78"/>
                <a:gd name="T14" fmla="*/ 544 w 544"/>
                <a:gd name="T15" fmla="*/ 29 h 78"/>
                <a:gd name="T16" fmla="*/ 509 w 544"/>
                <a:gd name="T1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4" h="78">
                  <a:moveTo>
                    <a:pt x="509" y="0"/>
                  </a:moveTo>
                  <a:cubicBezTo>
                    <a:pt x="36" y="0"/>
                    <a:pt x="36" y="0"/>
                    <a:pt x="36" y="0"/>
                  </a:cubicBezTo>
                  <a:cubicBezTo>
                    <a:pt x="16" y="0"/>
                    <a:pt x="0" y="13"/>
                    <a:pt x="0" y="29"/>
                  </a:cubicBezTo>
                  <a:cubicBezTo>
                    <a:pt x="0" y="49"/>
                    <a:pt x="0" y="49"/>
                    <a:pt x="0" y="49"/>
                  </a:cubicBezTo>
                  <a:cubicBezTo>
                    <a:pt x="0" y="65"/>
                    <a:pt x="16" y="78"/>
                    <a:pt x="36" y="78"/>
                  </a:cubicBezTo>
                  <a:cubicBezTo>
                    <a:pt x="509" y="78"/>
                    <a:pt x="509" y="78"/>
                    <a:pt x="509" y="78"/>
                  </a:cubicBezTo>
                  <a:cubicBezTo>
                    <a:pt x="528" y="78"/>
                    <a:pt x="544" y="65"/>
                    <a:pt x="544" y="49"/>
                  </a:cubicBezTo>
                  <a:cubicBezTo>
                    <a:pt x="544" y="29"/>
                    <a:pt x="544" y="29"/>
                    <a:pt x="544" y="29"/>
                  </a:cubicBezTo>
                  <a:cubicBezTo>
                    <a:pt x="544" y="13"/>
                    <a:pt x="528" y="0"/>
                    <a:pt x="509" y="0"/>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2" name="îśḻïďè"/>
            <p:cNvSpPr/>
            <p:nvPr/>
          </p:nvSpPr>
          <p:spPr bwMode="auto">
            <a:xfrm>
              <a:off x="5568619" y="5468252"/>
              <a:ext cx="1062876" cy="151453"/>
            </a:xfrm>
            <a:custGeom>
              <a:avLst/>
              <a:gdLst>
                <a:gd name="T0" fmla="*/ 509 w 544"/>
                <a:gd name="T1" fmla="*/ 0 h 78"/>
                <a:gd name="T2" fmla="*/ 36 w 544"/>
                <a:gd name="T3" fmla="*/ 0 h 78"/>
                <a:gd name="T4" fmla="*/ 0 w 544"/>
                <a:gd name="T5" fmla="*/ 29 h 78"/>
                <a:gd name="T6" fmla="*/ 0 w 544"/>
                <a:gd name="T7" fmla="*/ 49 h 78"/>
                <a:gd name="T8" fmla="*/ 36 w 544"/>
                <a:gd name="T9" fmla="*/ 78 h 78"/>
                <a:gd name="T10" fmla="*/ 509 w 544"/>
                <a:gd name="T11" fmla="*/ 78 h 78"/>
                <a:gd name="T12" fmla="*/ 544 w 544"/>
                <a:gd name="T13" fmla="*/ 49 h 78"/>
                <a:gd name="T14" fmla="*/ 544 w 544"/>
                <a:gd name="T15" fmla="*/ 29 h 78"/>
                <a:gd name="T16" fmla="*/ 509 w 544"/>
                <a:gd name="T1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4" h="78">
                  <a:moveTo>
                    <a:pt x="509" y="0"/>
                  </a:moveTo>
                  <a:cubicBezTo>
                    <a:pt x="36" y="0"/>
                    <a:pt x="36" y="0"/>
                    <a:pt x="36" y="0"/>
                  </a:cubicBezTo>
                  <a:cubicBezTo>
                    <a:pt x="16" y="0"/>
                    <a:pt x="0" y="13"/>
                    <a:pt x="0" y="29"/>
                  </a:cubicBezTo>
                  <a:cubicBezTo>
                    <a:pt x="0" y="49"/>
                    <a:pt x="0" y="49"/>
                    <a:pt x="0" y="49"/>
                  </a:cubicBezTo>
                  <a:cubicBezTo>
                    <a:pt x="0" y="65"/>
                    <a:pt x="16" y="78"/>
                    <a:pt x="36" y="78"/>
                  </a:cubicBezTo>
                  <a:cubicBezTo>
                    <a:pt x="509" y="78"/>
                    <a:pt x="509" y="78"/>
                    <a:pt x="509" y="78"/>
                  </a:cubicBezTo>
                  <a:cubicBezTo>
                    <a:pt x="528" y="78"/>
                    <a:pt x="544" y="65"/>
                    <a:pt x="544" y="49"/>
                  </a:cubicBezTo>
                  <a:cubicBezTo>
                    <a:pt x="544" y="29"/>
                    <a:pt x="544" y="29"/>
                    <a:pt x="544" y="29"/>
                  </a:cubicBezTo>
                  <a:cubicBezTo>
                    <a:pt x="544" y="13"/>
                    <a:pt x="528" y="0"/>
                    <a:pt x="509" y="0"/>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3" name="iṧlïdê"/>
            <p:cNvSpPr/>
            <p:nvPr/>
          </p:nvSpPr>
          <p:spPr bwMode="auto">
            <a:xfrm>
              <a:off x="5568619" y="5695431"/>
              <a:ext cx="1062876" cy="154158"/>
            </a:xfrm>
            <a:custGeom>
              <a:avLst/>
              <a:gdLst>
                <a:gd name="T0" fmla="*/ 509 w 544"/>
                <a:gd name="T1" fmla="*/ 0 h 79"/>
                <a:gd name="T2" fmla="*/ 36 w 544"/>
                <a:gd name="T3" fmla="*/ 0 h 79"/>
                <a:gd name="T4" fmla="*/ 0 w 544"/>
                <a:gd name="T5" fmla="*/ 30 h 79"/>
                <a:gd name="T6" fmla="*/ 0 w 544"/>
                <a:gd name="T7" fmla="*/ 49 h 79"/>
                <a:gd name="T8" fmla="*/ 36 w 544"/>
                <a:gd name="T9" fmla="*/ 79 h 79"/>
                <a:gd name="T10" fmla="*/ 509 w 544"/>
                <a:gd name="T11" fmla="*/ 79 h 79"/>
                <a:gd name="T12" fmla="*/ 544 w 544"/>
                <a:gd name="T13" fmla="*/ 49 h 79"/>
                <a:gd name="T14" fmla="*/ 544 w 544"/>
                <a:gd name="T15" fmla="*/ 30 h 79"/>
                <a:gd name="T16" fmla="*/ 509 w 544"/>
                <a:gd name="T17"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4" h="79">
                  <a:moveTo>
                    <a:pt x="509" y="0"/>
                  </a:moveTo>
                  <a:cubicBezTo>
                    <a:pt x="36" y="0"/>
                    <a:pt x="36" y="0"/>
                    <a:pt x="36" y="0"/>
                  </a:cubicBezTo>
                  <a:cubicBezTo>
                    <a:pt x="16" y="0"/>
                    <a:pt x="0" y="14"/>
                    <a:pt x="0" y="30"/>
                  </a:cubicBezTo>
                  <a:cubicBezTo>
                    <a:pt x="0" y="49"/>
                    <a:pt x="0" y="49"/>
                    <a:pt x="0" y="49"/>
                  </a:cubicBezTo>
                  <a:cubicBezTo>
                    <a:pt x="0" y="66"/>
                    <a:pt x="16" y="79"/>
                    <a:pt x="36" y="79"/>
                  </a:cubicBezTo>
                  <a:cubicBezTo>
                    <a:pt x="509" y="79"/>
                    <a:pt x="509" y="79"/>
                    <a:pt x="509" y="79"/>
                  </a:cubicBezTo>
                  <a:cubicBezTo>
                    <a:pt x="528" y="79"/>
                    <a:pt x="544" y="66"/>
                    <a:pt x="544" y="49"/>
                  </a:cubicBezTo>
                  <a:cubicBezTo>
                    <a:pt x="544" y="30"/>
                    <a:pt x="544" y="30"/>
                    <a:pt x="544" y="30"/>
                  </a:cubicBezTo>
                  <a:cubicBezTo>
                    <a:pt x="544" y="14"/>
                    <a:pt x="528" y="0"/>
                    <a:pt x="509" y="0"/>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4" name="íŝlíḓe"/>
            <p:cNvSpPr/>
            <p:nvPr/>
          </p:nvSpPr>
          <p:spPr bwMode="auto">
            <a:xfrm>
              <a:off x="5752527" y="5925315"/>
              <a:ext cx="695061" cy="192021"/>
            </a:xfrm>
            <a:custGeom>
              <a:avLst/>
              <a:gdLst>
                <a:gd name="T0" fmla="*/ 0 w 355"/>
                <a:gd name="T1" fmla="*/ 0 h 98"/>
                <a:gd name="T2" fmla="*/ 355 w 355"/>
                <a:gd name="T3" fmla="*/ 0 h 98"/>
                <a:gd name="T4" fmla="*/ 177 w 355"/>
                <a:gd name="T5" fmla="*/ 98 h 98"/>
                <a:gd name="T6" fmla="*/ 0 w 355"/>
                <a:gd name="T7" fmla="*/ 0 h 98"/>
              </a:gdLst>
              <a:ahLst/>
              <a:cxnLst>
                <a:cxn ang="0">
                  <a:pos x="T0" y="T1"/>
                </a:cxn>
                <a:cxn ang="0">
                  <a:pos x="T2" y="T3"/>
                </a:cxn>
                <a:cxn ang="0">
                  <a:pos x="T4" y="T5"/>
                </a:cxn>
                <a:cxn ang="0">
                  <a:pos x="T6" y="T7"/>
                </a:cxn>
              </a:cxnLst>
              <a:rect l="0" t="0" r="r" b="b"/>
              <a:pathLst>
                <a:path w="355" h="98">
                  <a:moveTo>
                    <a:pt x="0" y="0"/>
                  </a:moveTo>
                  <a:cubicBezTo>
                    <a:pt x="355" y="0"/>
                    <a:pt x="355" y="0"/>
                    <a:pt x="355" y="0"/>
                  </a:cubicBezTo>
                  <a:cubicBezTo>
                    <a:pt x="355" y="58"/>
                    <a:pt x="260" y="98"/>
                    <a:pt x="177" y="98"/>
                  </a:cubicBezTo>
                  <a:cubicBezTo>
                    <a:pt x="95" y="98"/>
                    <a:pt x="0" y="58"/>
                    <a:pt x="0" y="0"/>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íşļîḋé"/>
            <p:cNvSpPr/>
            <p:nvPr/>
          </p:nvSpPr>
          <p:spPr bwMode="auto">
            <a:xfrm>
              <a:off x="6012160" y="1930742"/>
              <a:ext cx="175794" cy="781606"/>
            </a:xfrm>
            <a:custGeom>
              <a:avLst/>
              <a:gdLst>
                <a:gd name="T0" fmla="*/ 90 w 90"/>
                <a:gd name="T1" fmla="*/ 355 h 400"/>
                <a:gd name="T2" fmla="*/ 45 w 90"/>
                <a:gd name="T3" fmla="*/ 400 h 400"/>
                <a:gd name="T4" fmla="*/ 0 w 90"/>
                <a:gd name="T5" fmla="*/ 355 h 400"/>
                <a:gd name="T6" fmla="*/ 0 w 90"/>
                <a:gd name="T7" fmla="*/ 45 h 400"/>
                <a:gd name="T8" fmla="*/ 45 w 90"/>
                <a:gd name="T9" fmla="*/ 0 h 400"/>
                <a:gd name="T10" fmla="*/ 90 w 90"/>
                <a:gd name="T11" fmla="*/ 45 h 400"/>
                <a:gd name="T12" fmla="*/ 90 w 90"/>
                <a:gd name="T13" fmla="*/ 355 h 400"/>
              </a:gdLst>
              <a:ahLst/>
              <a:cxnLst>
                <a:cxn ang="0">
                  <a:pos x="T0" y="T1"/>
                </a:cxn>
                <a:cxn ang="0">
                  <a:pos x="T2" y="T3"/>
                </a:cxn>
                <a:cxn ang="0">
                  <a:pos x="T4" y="T5"/>
                </a:cxn>
                <a:cxn ang="0">
                  <a:pos x="T6" y="T7"/>
                </a:cxn>
                <a:cxn ang="0">
                  <a:pos x="T8" y="T9"/>
                </a:cxn>
                <a:cxn ang="0">
                  <a:pos x="T10" y="T11"/>
                </a:cxn>
                <a:cxn ang="0">
                  <a:pos x="T12" y="T13"/>
                </a:cxn>
              </a:cxnLst>
              <a:rect l="0" t="0" r="r" b="b"/>
              <a:pathLst>
                <a:path w="90" h="400">
                  <a:moveTo>
                    <a:pt x="90" y="355"/>
                  </a:moveTo>
                  <a:cubicBezTo>
                    <a:pt x="90" y="380"/>
                    <a:pt x="70" y="400"/>
                    <a:pt x="45" y="400"/>
                  </a:cubicBezTo>
                  <a:cubicBezTo>
                    <a:pt x="21" y="400"/>
                    <a:pt x="0" y="380"/>
                    <a:pt x="0" y="355"/>
                  </a:cubicBezTo>
                  <a:cubicBezTo>
                    <a:pt x="0" y="45"/>
                    <a:pt x="0" y="45"/>
                    <a:pt x="0" y="45"/>
                  </a:cubicBezTo>
                  <a:cubicBezTo>
                    <a:pt x="0" y="20"/>
                    <a:pt x="21" y="0"/>
                    <a:pt x="45" y="0"/>
                  </a:cubicBezTo>
                  <a:cubicBezTo>
                    <a:pt x="70" y="0"/>
                    <a:pt x="90" y="20"/>
                    <a:pt x="90" y="45"/>
                  </a:cubicBezTo>
                  <a:lnTo>
                    <a:pt x="90" y="355"/>
                  </a:ln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6" name="ísḷíḋè"/>
            <p:cNvSpPr/>
            <p:nvPr/>
          </p:nvSpPr>
          <p:spPr bwMode="auto">
            <a:xfrm>
              <a:off x="7551031" y="4026743"/>
              <a:ext cx="781606" cy="175794"/>
            </a:xfrm>
            <a:custGeom>
              <a:avLst/>
              <a:gdLst>
                <a:gd name="T0" fmla="*/ 45 w 400"/>
                <a:gd name="T1" fmla="*/ 89 h 89"/>
                <a:gd name="T2" fmla="*/ 0 w 400"/>
                <a:gd name="T3" fmla="*/ 44 h 89"/>
                <a:gd name="T4" fmla="*/ 45 w 400"/>
                <a:gd name="T5" fmla="*/ 0 h 89"/>
                <a:gd name="T6" fmla="*/ 355 w 400"/>
                <a:gd name="T7" fmla="*/ 0 h 89"/>
                <a:gd name="T8" fmla="*/ 400 w 400"/>
                <a:gd name="T9" fmla="*/ 44 h 89"/>
                <a:gd name="T10" fmla="*/ 355 w 400"/>
                <a:gd name="T11" fmla="*/ 89 h 89"/>
                <a:gd name="T12" fmla="*/ 45 w 400"/>
                <a:gd name="T13" fmla="*/ 89 h 89"/>
              </a:gdLst>
              <a:ahLst/>
              <a:cxnLst>
                <a:cxn ang="0">
                  <a:pos x="T0" y="T1"/>
                </a:cxn>
                <a:cxn ang="0">
                  <a:pos x="T2" y="T3"/>
                </a:cxn>
                <a:cxn ang="0">
                  <a:pos x="T4" y="T5"/>
                </a:cxn>
                <a:cxn ang="0">
                  <a:pos x="T6" y="T7"/>
                </a:cxn>
                <a:cxn ang="0">
                  <a:pos x="T8" y="T9"/>
                </a:cxn>
                <a:cxn ang="0">
                  <a:pos x="T10" y="T11"/>
                </a:cxn>
                <a:cxn ang="0">
                  <a:pos x="T12" y="T13"/>
                </a:cxn>
              </a:cxnLst>
              <a:rect l="0" t="0" r="r" b="b"/>
              <a:pathLst>
                <a:path w="400" h="89">
                  <a:moveTo>
                    <a:pt x="45" y="89"/>
                  </a:moveTo>
                  <a:cubicBezTo>
                    <a:pt x="20" y="89"/>
                    <a:pt x="0" y="69"/>
                    <a:pt x="0" y="44"/>
                  </a:cubicBezTo>
                  <a:cubicBezTo>
                    <a:pt x="0" y="20"/>
                    <a:pt x="20" y="0"/>
                    <a:pt x="45" y="0"/>
                  </a:cubicBezTo>
                  <a:cubicBezTo>
                    <a:pt x="355" y="0"/>
                    <a:pt x="355" y="0"/>
                    <a:pt x="355" y="0"/>
                  </a:cubicBezTo>
                  <a:cubicBezTo>
                    <a:pt x="380" y="0"/>
                    <a:pt x="400" y="20"/>
                    <a:pt x="400" y="44"/>
                  </a:cubicBezTo>
                  <a:cubicBezTo>
                    <a:pt x="400" y="69"/>
                    <a:pt x="380" y="89"/>
                    <a:pt x="355" y="89"/>
                  </a:cubicBezTo>
                  <a:lnTo>
                    <a:pt x="45" y="89"/>
                  </a:ln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7" name="isļídê"/>
            <p:cNvSpPr/>
            <p:nvPr/>
          </p:nvSpPr>
          <p:spPr bwMode="auto">
            <a:xfrm>
              <a:off x="3859364" y="4026743"/>
              <a:ext cx="778901" cy="175794"/>
            </a:xfrm>
            <a:custGeom>
              <a:avLst/>
              <a:gdLst>
                <a:gd name="T0" fmla="*/ 45 w 399"/>
                <a:gd name="T1" fmla="*/ 89 h 89"/>
                <a:gd name="T2" fmla="*/ 0 w 399"/>
                <a:gd name="T3" fmla="*/ 44 h 89"/>
                <a:gd name="T4" fmla="*/ 45 w 399"/>
                <a:gd name="T5" fmla="*/ 0 h 89"/>
                <a:gd name="T6" fmla="*/ 354 w 399"/>
                <a:gd name="T7" fmla="*/ 0 h 89"/>
                <a:gd name="T8" fmla="*/ 399 w 399"/>
                <a:gd name="T9" fmla="*/ 44 h 89"/>
                <a:gd name="T10" fmla="*/ 354 w 399"/>
                <a:gd name="T11" fmla="*/ 89 h 89"/>
                <a:gd name="T12" fmla="*/ 45 w 399"/>
                <a:gd name="T13" fmla="*/ 89 h 89"/>
              </a:gdLst>
              <a:ahLst/>
              <a:cxnLst>
                <a:cxn ang="0">
                  <a:pos x="T0" y="T1"/>
                </a:cxn>
                <a:cxn ang="0">
                  <a:pos x="T2" y="T3"/>
                </a:cxn>
                <a:cxn ang="0">
                  <a:pos x="T4" y="T5"/>
                </a:cxn>
                <a:cxn ang="0">
                  <a:pos x="T6" y="T7"/>
                </a:cxn>
                <a:cxn ang="0">
                  <a:pos x="T8" y="T9"/>
                </a:cxn>
                <a:cxn ang="0">
                  <a:pos x="T10" y="T11"/>
                </a:cxn>
                <a:cxn ang="0">
                  <a:pos x="T12" y="T13"/>
                </a:cxn>
              </a:cxnLst>
              <a:rect l="0" t="0" r="r" b="b"/>
              <a:pathLst>
                <a:path w="399" h="89">
                  <a:moveTo>
                    <a:pt x="45" y="89"/>
                  </a:moveTo>
                  <a:cubicBezTo>
                    <a:pt x="20" y="89"/>
                    <a:pt x="0" y="69"/>
                    <a:pt x="0" y="44"/>
                  </a:cubicBezTo>
                  <a:cubicBezTo>
                    <a:pt x="0" y="20"/>
                    <a:pt x="20" y="0"/>
                    <a:pt x="45" y="0"/>
                  </a:cubicBezTo>
                  <a:cubicBezTo>
                    <a:pt x="354" y="0"/>
                    <a:pt x="354" y="0"/>
                    <a:pt x="354" y="0"/>
                  </a:cubicBezTo>
                  <a:cubicBezTo>
                    <a:pt x="379" y="0"/>
                    <a:pt x="399" y="20"/>
                    <a:pt x="399" y="44"/>
                  </a:cubicBezTo>
                  <a:cubicBezTo>
                    <a:pt x="399" y="69"/>
                    <a:pt x="379" y="89"/>
                    <a:pt x="354" y="89"/>
                  </a:cubicBezTo>
                  <a:lnTo>
                    <a:pt x="45" y="89"/>
                  </a:ln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8" name="íṣliďé"/>
            <p:cNvSpPr/>
            <p:nvPr/>
          </p:nvSpPr>
          <p:spPr bwMode="auto">
            <a:xfrm>
              <a:off x="7018241" y="2401328"/>
              <a:ext cx="619335" cy="619335"/>
            </a:xfrm>
            <a:custGeom>
              <a:avLst/>
              <a:gdLst>
                <a:gd name="T0" fmla="*/ 81 w 317"/>
                <a:gd name="T1" fmla="*/ 300 h 318"/>
                <a:gd name="T2" fmla="*/ 17 w 317"/>
                <a:gd name="T3" fmla="*/ 300 h 318"/>
                <a:gd name="T4" fmla="*/ 17 w 317"/>
                <a:gd name="T5" fmla="*/ 237 h 318"/>
                <a:gd name="T6" fmla="*/ 236 w 317"/>
                <a:gd name="T7" fmla="*/ 18 h 318"/>
                <a:gd name="T8" fmla="*/ 300 w 317"/>
                <a:gd name="T9" fmla="*/ 18 h 318"/>
                <a:gd name="T10" fmla="*/ 300 w 317"/>
                <a:gd name="T11" fmla="*/ 81 h 318"/>
                <a:gd name="T12" fmla="*/ 81 w 317"/>
                <a:gd name="T13" fmla="*/ 300 h 318"/>
              </a:gdLst>
              <a:ahLst/>
              <a:cxnLst>
                <a:cxn ang="0">
                  <a:pos x="T0" y="T1"/>
                </a:cxn>
                <a:cxn ang="0">
                  <a:pos x="T2" y="T3"/>
                </a:cxn>
                <a:cxn ang="0">
                  <a:pos x="T4" y="T5"/>
                </a:cxn>
                <a:cxn ang="0">
                  <a:pos x="T6" y="T7"/>
                </a:cxn>
                <a:cxn ang="0">
                  <a:pos x="T8" y="T9"/>
                </a:cxn>
                <a:cxn ang="0">
                  <a:pos x="T10" y="T11"/>
                </a:cxn>
                <a:cxn ang="0">
                  <a:pos x="T12" y="T13"/>
                </a:cxn>
              </a:cxnLst>
              <a:rect l="0" t="0" r="r" b="b"/>
              <a:pathLst>
                <a:path w="317" h="318">
                  <a:moveTo>
                    <a:pt x="81" y="300"/>
                  </a:moveTo>
                  <a:cubicBezTo>
                    <a:pt x="63" y="318"/>
                    <a:pt x="35" y="318"/>
                    <a:pt x="17" y="300"/>
                  </a:cubicBezTo>
                  <a:cubicBezTo>
                    <a:pt x="0" y="283"/>
                    <a:pt x="0" y="254"/>
                    <a:pt x="17" y="237"/>
                  </a:cubicBezTo>
                  <a:cubicBezTo>
                    <a:pt x="236" y="18"/>
                    <a:pt x="236" y="18"/>
                    <a:pt x="236" y="18"/>
                  </a:cubicBezTo>
                  <a:cubicBezTo>
                    <a:pt x="254" y="0"/>
                    <a:pt x="282" y="0"/>
                    <a:pt x="300" y="18"/>
                  </a:cubicBezTo>
                  <a:cubicBezTo>
                    <a:pt x="317" y="35"/>
                    <a:pt x="317" y="64"/>
                    <a:pt x="300" y="81"/>
                  </a:cubicBezTo>
                  <a:lnTo>
                    <a:pt x="81" y="300"/>
                  </a:ln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9" name="iṡľíďê"/>
            <p:cNvSpPr/>
            <p:nvPr/>
          </p:nvSpPr>
          <p:spPr bwMode="auto">
            <a:xfrm>
              <a:off x="4559834" y="2401328"/>
              <a:ext cx="622039" cy="619335"/>
            </a:xfrm>
            <a:custGeom>
              <a:avLst/>
              <a:gdLst>
                <a:gd name="T0" fmla="*/ 237 w 318"/>
                <a:gd name="T1" fmla="*/ 300 h 318"/>
                <a:gd name="T2" fmla="*/ 301 w 318"/>
                <a:gd name="T3" fmla="*/ 300 h 318"/>
                <a:gd name="T4" fmla="*/ 301 w 318"/>
                <a:gd name="T5" fmla="*/ 237 h 318"/>
                <a:gd name="T6" fmla="*/ 81 w 318"/>
                <a:gd name="T7" fmla="*/ 18 h 318"/>
                <a:gd name="T8" fmla="*/ 18 w 318"/>
                <a:gd name="T9" fmla="*/ 18 h 318"/>
                <a:gd name="T10" fmla="*/ 18 w 318"/>
                <a:gd name="T11" fmla="*/ 81 h 318"/>
                <a:gd name="T12" fmla="*/ 237 w 318"/>
                <a:gd name="T13" fmla="*/ 300 h 318"/>
              </a:gdLst>
              <a:ahLst/>
              <a:cxnLst>
                <a:cxn ang="0">
                  <a:pos x="T0" y="T1"/>
                </a:cxn>
                <a:cxn ang="0">
                  <a:pos x="T2" y="T3"/>
                </a:cxn>
                <a:cxn ang="0">
                  <a:pos x="T4" y="T5"/>
                </a:cxn>
                <a:cxn ang="0">
                  <a:pos x="T6" y="T7"/>
                </a:cxn>
                <a:cxn ang="0">
                  <a:pos x="T8" y="T9"/>
                </a:cxn>
                <a:cxn ang="0">
                  <a:pos x="T10" y="T11"/>
                </a:cxn>
                <a:cxn ang="0">
                  <a:pos x="T12" y="T13"/>
                </a:cxn>
              </a:cxnLst>
              <a:rect l="0" t="0" r="r" b="b"/>
              <a:pathLst>
                <a:path w="318" h="318">
                  <a:moveTo>
                    <a:pt x="237" y="300"/>
                  </a:moveTo>
                  <a:cubicBezTo>
                    <a:pt x="255" y="318"/>
                    <a:pt x="283" y="318"/>
                    <a:pt x="301" y="300"/>
                  </a:cubicBezTo>
                  <a:cubicBezTo>
                    <a:pt x="318" y="283"/>
                    <a:pt x="318" y="254"/>
                    <a:pt x="301" y="237"/>
                  </a:cubicBezTo>
                  <a:cubicBezTo>
                    <a:pt x="81" y="18"/>
                    <a:pt x="81" y="18"/>
                    <a:pt x="81" y="18"/>
                  </a:cubicBezTo>
                  <a:cubicBezTo>
                    <a:pt x="64" y="0"/>
                    <a:pt x="36" y="0"/>
                    <a:pt x="18" y="18"/>
                  </a:cubicBezTo>
                  <a:cubicBezTo>
                    <a:pt x="0" y="35"/>
                    <a:pt x="0" y="64"/>
                    <a:pt x="18" y="81"/>
                  </a:cubicBezTo>
                  <a:lnTo>
                    <a:pt x="237" y="300"/>
                  </a:ln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0" name="işļîḑè"/>
            <p:cNvSpPr/>
            <p:nvPr/>
          </p:nvSpPr>
          <p:spPr bwMode="auto">
            <a:xfrm>
              <a:off x="5257600" y="1189704"/>
              <a:ext cx="338065" cy="375928"/>
            </a:xfrm>
            <a:custGeom>
              <a:avLst/>
              <a:gdLst>
                <a:gd name="T0" fmla="*/ 114 w 173"/>
                <a:gd name="T1" fmla="*/ 160 h 194"/>
                <a:gd name="T2" fmla="*/ 112 w 173"/>
                <a:gd name="T3" fmla="*/ 177 h 194"/>
                <a:gd name="T4" fmla="*/ 128 w 173"/>
                <a:gd name="T5" fmla="*/ 187 h 194"/>
                <a:gd name="T6" fmla="*/ 133 w 173"/>
                <a:gd name="T7" fmla="*/ 191 h 194"/>
                <a:gd name="T8" fmla="*/ 125 w 173"/>
                <a:gd name="T9" fmla="*/ 194 h 194"/>
                <a:gd name="T10" fmla="*/ 4 w 173"/>
                <a:gd name="T11" fmla="*/ 194 h 194"/>
                <a:gd name="T12" fmla="*/ 0 w 173"/>
                <a:gd name="T13" fmla="*/ 191 h 194"/>
                <a:gd name="T14" fmla="*/ 6 w 173"/>
                <a:gd name="T15" fmla="*/ 187 h 194"/>
                <a:gd name="T16" fmla="*/ 38 w 173"/>
                <a:gd name="T17" fmla="*/ 132 h 194"/>
                <a:gd name="T18" fmla="*/ 59 w 173"/>
                <a:gd name="T19" fmla="*/ 34 h 194"/>
                <a:gd name="T20" fmla="*/ 61 w 173"/>
                <a:gd name="T21" fmla="*/ 18 h 194"/>
                <a:gd name="T22" fmla="*/ 45 w 173"/>
                <a:gd name="T23" fmla="*/ 7 h 194"/>
                <a:gd name="T24" fmla="*/ 40 w 173"/>
                <a:gd name="T25" fmla="*/ 4 h 194"/>
                <a:gd name="T26" fmla="*/ 48 w 173"/>
                <a:gd name="T27" fmla="*/ 0 h 194"/>
                <a:gd name="T28" fmla="*/ 169 w 173"/>
                <a:gd name="T29" fmla="*/ 0 h 194"/>
                <a:gd name="T30" fmla="*/ 173 w 173"/>
                <a:gd name="T31" fmla="*/ 3 h 194"/>
                <a:gd name="T32" fmla="*/ 167 w 173"/>
                <a:gd name="T33" fmla="*/ 7 h 194"/>
                <a:gd name="T34" fmla="*/ 135 w 173"/>
                <a:gd name="T35" fmla="*/ 63 h 194"/>
                <a:gd name="T36" fmla="*/ 114 w 173"/>
                <a:gd name="T37" fmla="*/ 16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3" h="194">
                  <a:moveTo>
                    <a:pt x="114" y="160"/>
                  </a:moveTo>
                  <a:cubicBezTo>
                    <a:pt x="113" y="167"/>
                    <a:pt x="112" y="172"/>
                    <a:pt x="112" y="177"/>
                  </a:cubicBezTo>
                  <a:cubicBezTo>
                    <a:pt x="113" y="184"/>
                    <a:pt x="117" y="187"/>
                    <a:pt x="128" y="187"/>
                  </a:cubicBezTo>
                  <a:cubicBezTo>
                    <a:pt x="130" y="187"/>
                    <a:pt x="133" y="187"/>
                    <a:pt x="133" y="191"/>
                  </a:cubicBezTo>
                  <a:cubicBezTo>
                    <a:pt x="133" y="194"/>
                    <a:pt x="128" y="194"/>
                    <a:pt x="125" y="194"/>
                  </a:cubicBezTo>
                  <a:cubicBezTo>
                    <a:pt x="4" y="194"/>
                    <a:pt x="4" y="194"/>
                    <a:pt x="4" y="194"/>
                  </a:cubicBezTo>
                  <a:cubicBezTo>
                    <a:pt x="3" y="194"/>
                    <a:pt x="0" y="194"/>
                    <a:pt x="0" y="191"/>
                  </a:cubicBezTo>
                  <a:cubicBezTo>
                    <a:pt x="0" y="188"/>
                    <a:pt x="4" y="187"/>
                    <a:pt x="6" y="187"/>
                  </a:cubicBezTo>
                  <a:cubicBezTo>
                    <a:pt x="23" y="187"/>
                    <a:pt x="28" y="180"/>
                    <a:pt x="38" y="132"/>
                  </a:cubicBezTo>
                  <a:cubicBezTo>
                    <a:pt x="59" y="34"/>
                    <a:pt x="59" y="34"/>
                    <a:pt x="59" y="34"/>
                  </a:cubicBezTo>
                  <a:cubicBezTo>
                    <a:pt x="61" y="27"/>
                    <a:pt x="61" y="22"/>
                    <a:pt x="61" y="18"/>
                  </a:cubicBezTo>
                  <a:cubicBezTo>
                    <a:pt x="61" y="10"/>
                    <a:pt x="56" y="7"/>
                    <a:pt x="45" y="7"/>
                  </a:cubicBezTo>
                  <a:cubicBezTo>
                    <a:pt x="43" y="7"/>
                    <a:pt x="40" y="7"/>
                    <a:pt x="40" y="4"/>
                  </a:cubicBezTo>
                  <a:cubicBezTo>
                    <a:pt x="40" y="0"/>
                    <a:pt x="46" y="0"/>
                    <a:pt x="48" y="0"/>
                  </a:cubicBezTo>
                  <a:cubicBezTo>
                    <a:pt x="169" y="0"/>
                    <a:pt x="169" y="0"/>
                    <a:pt x="169" y="0"/>
                  </a:cubicBezTo>
                  <a:cubicBezTo>
                    <a:pt x="171" y="0"/>
                    <a:pt x="173" y="0"/>
                    <a:pt x="173" y="3"/>
                  </a:cubicBezTo>
                  <a:cubicBezTo>
                    <a:pt x="173" y="6"/>
                    <a:pt x="170" y="7"/>
                    <a:pt x="167" y="7"/>
                  </a:cubicBezTo>
                  <a:cubicBezTo>
                    <a:pt x="151" y="7"/>
                    <a:pt x="145" y="14"/>
                    <a:pt x="135" y="63"/>
                  </a:cubicBezTo>
                  <a:lnTo>
                    <a:pt x="114" y="160"/>
                  </a:ln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1" name="íS1íḍé"/>
            <p:cNvSpPr/>
            <p:nvPr/>
          </p:nvSpPr>
          <p:spPr bwMode="auto">
            <a:xfrm>
              <a:off x="5568619" y="1170772"/>
              <a:ext cx="378633" cy="400269"/>
            </a:xfrm>
            <a:custGeom>
              <a:avLst/>
              <a:gdLst>
                <a:gd name="T0" fmla="*/ 160 w 194"/>
                <a:gd name="T1" fmla="*/ 155 h 205"/>
                <a:gd name="T2" fmla="*/ 165 w 194"/>
                <a:gd name="T3" fmla="*/ 181 h 205"/>
                <a:gd name="T4" fmla="*/ 189 w 194"/>
                <a:gd name="T5" fmla="*/ 157 h 205"/>
                <a:gd name="T6" fmla="*/ 191 w 194"/>
                <a:gd name="T7" fmla="*/ 158 h 205"/>
                <a:gd name="T8" fmla="*/ 183 w 194"/>
                <a:gd name="T9" fmla="*/ 174 h 205"/>
                <a:gd name="T10" fmla="*/ 132 w 194"/>
                <a:gd name="T11" fmla="*/ 205 h 205"/>
                <a:gd name="T12" fmla="*/ 96 w 194"/>
                <a:gd name="T13" fmla="*/ 177 h 205"/>
                <a:gd name="T14" fmla="*/ 96 w 194"/>
                <a:gd name="T15" fmla="*/ 177 h 205"/>
                <a:gd name="T16" fmla="*/ 54 w 194"/>
                <a:gd name="T17" fmla="*/ 205 h 205"/>
                <a:gd name="T18" fmla="*/ 0 w 194"/>
                <a:gd name="T19" fmla="*/ 153 h 205"/>
                <a:gd name="T20" fmla="*/ 88 w 194"/>
                <a:gd name="T21" fmla="*/ 74 h 205"/>
                <a:gd name="T22" fmla="*/ 115 w 194"/>
                <a:gd name="T23" fmla="*/ 91 h 205"/>
                <a:gd name="T24" fmla="*/ 115 w 194"/>
                <a:gd name="T25" fmla="*/ 91 h 205"/>
                <a:gd name="T26" fmla="*/ 123 w 194"/>
                <a:gd name="T27" fmla="*/ 51 h 205"/>
                <a:gd name="T28" fmla="*/ 107 w 194"/>
                <a:gd name="T29" fmla="*/ 21 h 205"/>
                <a:gd name="T30" fmla="*/ 102 w 194"/>
                <a:gd name="T31" fmla="*/ 18 h 205"/>
                <a:gd name="T32" fmla="*/ 106 w 194"/>
                <a:gd name="T33" fmla="*/ 16 h 205"/>
                <a:gd name="T34" fmla="*/ 186 w 194"/>
                <a:gd name="T35" fmla="*/ 1 h 205"/>
                <a:gd name="T36" fmla="*/ 191 w 194"/>
                <a:gd name="T37" fmla="*/ 0 h 205"/>
                <a:gd name="T38" fmla="*/ 194 w 194"/>
                <a:gd name="T39" fmla="*/ 2 h 205"/>
                <a:gd name="T40" fmla="*/ 160 w 194"/>
                <a:gd name="T41" fmla="*/ 155 h 205"/>
                <a:gd name="T42" fmla="*/ 67 w 194"/>
                <a:gd name="T43" fmla="*/ 143 h 205"/>
                <a:gd name="T44" fmla="*/ 60 w 194"/>
                <a:gd name="T45" fmla="*/ 179 h 205"/>
                <a:gd name="T46" fmla="*/ 70 w 194"/>
                <a:gd name="T47" fmla="*/ 194 h 205"/>
                <a:gd name="T48" fmla="*/ 104 w 194"/>
                <a:gd name="T49" fmla="*/ 131 h 205"/>
                <a:gd name="T50" fmla="*/ 109 w 194"/>
                <a:gd name="T51" fmla="*/ 94 h 205"/>
                <a:gd name="T52" fmla="*/ 99 w 194"/>
                <a:gd name="T53" fmla="*/ 81 h 205"/>
                <a:gd name="T54" fmla="*/ 67 w 194"/>
                <a:gd name="T55" fmla="*/ 14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4" h="205">
                  <a:moveTo>
                    <a:pt x="160" y="155"/>
                  </a:moveTo>
                  <a:cubicBezTo>
                    <a:pt x="159" y="162"/>
                    <a:pt x="152" y="181"/>
                    <a:pt x="165" y="181"/>
                  </a:cubicBezTo>
                  <a:cubicBezTo>
                    <a:pt x="178" y="181"/>
                    <a:pt x="186" y="157"/>
                    <a:pt x="189" y="157"/>
                  </a:cubicBezTo>
                  <a:cubicBezTo>
                    <a:pt x="190" y="157"/>
                    <a:pt x="191" y="157"/>
                    <a:pt x="191" y="158"/>
                  </a:cubicBezTo>
                  <a:cubicBezTo>
                    <a:pt x="191" y="162"/>
                    <a:pt x="185" y="171"/>
                    <a:pt x="183" y="174"/>
                  </a:cubicBezTo>
                  <a:cubicBezTo>
                    <a:pt x="173" y="192"/>
                    <a:pt x="154" y="205"/>
                    <a:pt x="132" y="205"/>
                  </a:cubicBezTo>
                  <a:cubicBezTo>
                    <a:pt x="113" y="205"/>
                    <a:pt x="98" y="197"/>
                    <a:pt x="96" y="177"/>
                  </a:cubicBezTo>
                  <a:cubicBezTo>
                    <a:pt x="96" y="177"/>
                    <a:pt x="96" y="177"/>
                    <a:pt x="96" y="177"/>
                  </a:cubicBezTo>
                  <a:cubicBezTo>
                    <a:pt x="86" y="194"/>
                    <a:pt x="75" y="205"/>
                    <a:pt x="54" y="205"/>
                  </a:cubicBezTo>
                  <a:cubicBezTo>
                    <a:pt x="24" y="205"/>
                    <a:pt x="0" y="182"/>
                    <a:pt x="0" y="153"/>
                  </a:cubicBezTo>
                  <a:cubicBezTo>
                    <a:pt x="0" y="109"/>
                    <a:pt x="46" y="74"/>
                    <a:pt x="88" y="74"/>
                  </a:cubicBezTo>
                  <a:cubicBezTo>
                    <a:pt x="99" y="74"/>
                    <a:pt x="112" y="78"/>
                    <a:pt x="115" y="91"/>
                  </a:cubicBezTo>
                  <a:cubicBezTo>
                    <a:pt x="115" y="91"/>
                    <a:pt x="115" y="91"/>
                    <a:pt x="115" y="91"/>
                  </a:cubicBezTo>
                  <a:cubicBezTo>
                    <a:pt x="123" y="51"/>
                    <a:pt x="123" y="51"/>
                    <a:pt x="123" y="51"/>
                  </a:cubicBezTo>
                  <a:cubicBezTo>
                    <a:pt x="128" y="30"/>
                    <a:pt x="129" y="25"/>
                    <a:pt x="107" y="21"/>
                  </a:cubicBezTo>
                  <a:cubicBezTo>
                    <a:pt x="106" y="21"/>
                    <a:pt x="102" y="20"/>
                    <a:pt x="102" y="18"/>
                  </a:cubicBezTo>
                  <a:cubicBezTo>
                    <a:pt x="102" y="16"/>
                    <a:pt x="104" y="16"/>
                    <a:pt x="106" y="16"/>
                  </a:cubicBezTo>
                  <a:cubicBezTo>
                    <a:pt x="134" y="16"/>
                    <a:pt x="159" y="12"/>
                    <a:pt x="186" y="1"/>
                  </a:cubicBezTo>
                  <a:cubicBezTo>
                    <a:pt x="187" y="1"/>
                    <a:pt x="190" y="0"/>
                    <a:pt x="191" y="0"/>
                  </a:cubicBezTo>
                  <a:cubicBezTo>
                    <a:pt x="193" y="0"/>
                    <a:pt x="194" y="1"/>
                    <a:pt x="194" y="2"/>
                  </a:cubicBezTo>
                  <a:lnTo>
                    <a:pt x="160" y="155"/>
                  </a:lnTo>
                  <a:close/>
                  <a:moveTo>
                    <a:pt x="67" y="143"/>
                  </a:moveTo>
                  <a:cubicBezTo>
                    <a:pt x="66" y="148"/>
                    <a:pt x="60" y="166"/>
                    <a:pt x="60" y="179"/>
                  </a:cubicBezTo>
                  <a:cubicBezTo>
                    <a:pt x="60" y="187"/>
                    <a:pt x="63" y="194"/>
                    <a:pt x="70" y="194"/>
                  </a:cubicBezTo>
                  <a:cubicBezTo>
                    <a:pt x="88" y="194"/>
                    <a:pt x="98" y="165"/>
                    <a:pt x="104" y="131"/>
                  </a:cubicBezTo>
                  <a:cubicBezTo>
                    <a:pt x="108" y="115"/>
                    <a:pt x="110" y="103"/>
                    <a:pt x="109" y="94"/>
                  </a:cubicBezTo>
                  <a:cubicBezTo>
                    <a:pt x="109" y="85"/>
                    <a:pt x="106" y="81"/>
                    <a:pt x="99" y="81"/>
                  </a:cubicBezTo>
                  <a:cubicBezTo>
                    <a:pt x="81" y="81"/>
                    <a:pt x="70" y="133"/>
                    <a:pt x="67" y="143"/>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2" name="íṣļïḑe"/>
            <p:cNvSpPr/>
            <p:nvPr/>
          </p:nvSpPr>
          <p:spPr bwMode="auto">
            <a:xfrm>
              <a:off x="5966184" y="1314111"/>
              <a:ext cx="311020" cy="256929"/>
            </a:xfrm>
            <a:custGeom>
              <a:avLst/>
              <a:gdLst>
                <a:gd name="T0" fmla="*/ 152 w 159"/>
                <a:gd name="T1" fmla="*/ 78 h 131"/>
                <a:gd name="T2" fmla="*/ 127 w 159"/>
                <a:gd name="T3" fmla="*/ 106 h 131"/>
                <a:gd name="T4" fmla="*/ 63 w 159"/>
                <a:gd name="T5" fmla="*/ 131 h 131"/>
                <a:gd name="T6" fmla="*/ 0 w 159"/>
                <a:gd name="T7" fmla="*/ 74 h 131"/>
                <a:gd name="T8" fmla="*/ 101 w 159"/>
                <a:gd name="T9" fmla="*/ 0 h 131"/>
                <a:gd name="T10" fmla="*/ 159 w 159"/>
                <a:gd name="T11" fmla="*/ 30 h 131"/>
                <a:gd name="T12" fmla="*/ 62 w 159"/>
                <a:gd name="T13" fmla="*/ 61 h 131"/>
                <a:gd name="T14" fmla="*/ 104 w 159"/>
                <a:gd name="T15" fmla="*/ 102 h 131"/>
                <a:gd name="T16" fmla="*/ 150 w 159"/>
                <a:gd name="T17" fmla="*/ 76 h 131"/>
                <a:gd name="T18" fmla="*/ 152 w 159"/>
                <a:gd name="T19" fmla="*/ 78 h 131"/>
                <a:gd name="T20" fmla="*/ 113 w 159"/>
                <a:gd name="T21" fmla="*/ 17 h 131"/>
                <a:gd name="T22" fmla="*/ 103 w 159"/>
                <a:gd name="T23" fmla="*/ 7 h 131"/>
                <a:gd name="T24" fmla="*/ 62 w 159"/>
                <a:gd name="T25" fmla="*/ 55 h 131"/>
                <a:gd name="T26" fmla="*/ 113 w 159"/>
                <a:gd name="T27" fmla="*/ 1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9" h="131">
                  <a:moveTo>
                    <a:pt x="152" y="78"/>
                  </a:moveTo>
                  <a:cubicBezTo>
                    <a:pt x="152" y="84"/>
                    <a:pt x="132" y="102"/>
                    <a:pt x="127" y="106"/>
                  </a:cubicBezTo>
                  <a:cubicBezTo>
                    <a:pt x="110" y="121"/>
                    <a:pt x="86" y="131"/>
                    <a:pt x="63" y="131"/>
                  </a:cubicBezTo>
                  <a:cubicBezTo>
                    <a:pt x="30" y="131"/>
                    <a:pt x="0" y="110"/>
                    <a:pt x="0" y="74"/>
                  </a:cubicBezTo>
                  <a:cubicBezTo>
                    <a:pt x="0" y="21"/>
                    <a:pt x="57" y="0"/>
                    <a:pt x="101" y="0"/>
                  </a:cubicBezTo>
                  <a:cubicBezTo>
                    <a:pt x="119" y="0"/>
                    <a:pt x="159" y="5"/>
                    <a:pt x="159" y="30"/>
                  </a:cubicBezTo>
                  <a:cubicBezTo>
                    <a:pt x="159" y="64"/>
                    <a:pt x="81" y="61"/>
                    <a:pt x="62" y="61"/>
                  </a:cubicBezTo>
                  <a:cubicBezTo>
                    <a:pt x="60" y="86"/>
                    <a:pt x="80" y="102"/>
                    <a:pt x="104" y="102"/>
                  </a:cubicBezTo>
                  <a:cubicBezTo>
                    <a:pt x="134" y="102"/>
                    <a:pt x="145" y="76"/>
                    <a:pt x="150" y="76"/>
                  </a:cubicBezTo>
                  <a:cubicBezTo>
                    <a:pt x="151" y="76"/>
                    <a:pt x="152" y="77"/>
                    <a:pt x="152" y="78"/>
                  </a:cubicBezTo>
                  <a:close/>
                  <a:moveTo>
                    <a:pt x="113" y="17"/>
                  </a:moveTo>
                  <a:cubicBezTo>
                    <a:pt x="113" y="11"/>
                    <a:pt x="109" y="7"/>
                    <a:pt x="103" y="7"/>
                  </a:cubicBezTo>
                  <a:cubicBezTo>
                    <a:pt x="82" y="7"/>
                    <a:pt x="64" y="34"/>
                    <a:pt x="62" y="55"/>
                  </a:cubicBezTo>
                  <a:cubicBezTo>
                    <a:pt x="81" y="56"/>
                    <a:pt x="113" y="39"/>
                    <a:pt x="113" y="17"/>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3" name="íSļíde"/>
            <p:cNvSpPr/>
            <p:nvPr/>
          </p:nvSpPr>
          <p:spPr bwMode="auto">
            <a:xfrm>
              <a:off x="6290726" y="1314111"/>
              <a:ext cx="375928" cy="256929"/>
            </a:xfrm>
            <a:custGeom>
              <a:avLst/>
              <a:gdLst>
                <a:gd name="T0" fmla="*/ 117 w 192"/>
                <a:gd name="T1" fmla="*/ 6 h 131"/>
                <a:gd name="T2" fmla="*/ 121 w 192"/>
                <a:gd name="T3" fmla="*/ 2 h 131"/>
                <a:gd name="T4" fmla="*/ 173 w 192"/>
                <a:gd name="T5" fmla="*/ 2 h 131"/>
                <a:gd name="T6" fmla="*/ 178 w 192"/>
                <a:gd name="T7" fmla="*/ 5 h 131"/>
                <a:gd name="T8" fmla="*/ 160 w 192"/>
                <a:gd name="T9" fmla="*/ 84 h 131"/>
                <a:gd name="T10" fmla="*/ 158 w 192"/>
                <a:gd name="T11" fmla="*/ 97 h 131"/>
                <a:gd name="T12" fmla="*/ 166 w 192"/>
                <a:gd name="T13" fmla="*/ 105 h 131"/>
                <a:gd name="T14" fmla="*/ 190 w 192"/>
                <a:gd name="T15" fmla="*/ 80 h 131"/>
                <a:gd name="T16" fmla="*/ 192 w 192"/>
                <a:gd name="T17" fmla="*/ 83 h 131"/>
                <a:gd name="T18" fmla="*/ 184 w 192"/>
                <a:gd name="T19" fmla="*/ 100 h 131"/>
                <a:gd name="T20" fmla="*/ 131 w 192"/>
                <a:gd name="T21" fmla="*/ 131 h 131"/>
                <a:gd name="T22" fmla="*/ 97 w 192"/>
                <a:gd name="T23" fmla="*/ 102 h 131"/>
                <a:gd name="T24" fmla="*/ 97 w 192"/>
                <a:gd name="T25" fmla="*/ 102 h 131"/>
                <a:gd name="T26" fmla="*/ 54 w 192"/>
                <a:gd name="T27" fmla="*/ 131 h 131"/>
                <a:gd name="T28" fmla="*/ 0 w 192"/>
                <a:gd name="T29" fmla="*/ 82 h 131"/>
                <a:gd name="T30" fmla="*/ 88 w 192"/>
                <a:gd name="T31" fmla="*/ 0 h 131"/>
                <a:gd name="T32" fmla="*/ 115 w 192"/>
                <a:gd name="T33" fmla="*/ 15 h 131"/>
                <a:gd name="T34" fmla="*/ 115 w 192"/>
                <a:gd name="T35" fmla="*/ 15 h 131"/>
                <a:gd name="T36" fmla="*/ 117 w 192"/>
                <a:gd name="T37" fmla="*/ 6 h 131"/>
                <a:gd name="T38" fmla="*/ 102 w 192"/>
                <a:gd name="T39" fmla="*/ 71 h 131"/>
                <a:gd name="T40" fmla="*/ 109 w 192"/>
                <a:gd name="T41" fmla="*/ 24 h 131"/>
                <a:gd name="T42" fmla="*/ 99 w 192"/>
                <a:gd name="T43" fmla="*/ 7 h 131"/>
                <a:gd name="T44" fmla="*/ 75 w 192"/>
                <a:gd name="T45" fmla="*/ 40 h 131"/>
                <a:gd name="T46" fmla="*/ 60 w 192"/>
                <a:gd name="T47" fmla="*/ 106 h 131"/>
                <a:gd name="T48" fmla="*/ 70 w 192"/>
                <a:gd name="T49" fmla="*/ 120 h 131"/>
                <a:gd name="T50" fmla="*/ 102 w 192"/>
                <a:gd name="T51" fmla="*/ 7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2" h="131">
                  <a:moveTo>
                    <a:pt x="117" y="6"/>
                  </a:moveTo>
                  <a:cubicBezTo>
                    <a:pt x="118" y="3"/>
                    <a:pt x="119" y="2"/>
                    <a:pt x="121" y="2"/>
                  </a:cubicBezTo>
                  <a:cubicBezTo>
                    <a:pt x="173" y="2"/>
                    <a:pt x="173" y="2"/>
                    <a:pt x="173" y="2"/>
                  </a:cubicBezTo>
                  <a:cubicBezTo>
                    <a:pt x="175" y="2"/>
                    <a:pt x="179" y="2"/>
                    <a:pt x="178" y="5"/>
                  </a:cubicBezTo>
                  <a:cubicBezTo>
                    <a:pt x="160" y="84"/>
                    <a:pt x="160" y="84"/>
                    <a:pt x="160" y="84"/>
                  </a:cubicBezTo>
                  <a:cubicBezTo>
                    <a:pt x="160" y="87"/>
                    <a:pt x="158" y="94"/>
                    <a:pt x="158" y="97"/>
                  </a:cubicBezTo>
                  <a:cubicBezTo>
                    <a:pt x="158" y="102"/>
                    <a:pt x="161" y="105"/>
                    <a:pt x="166" y="105"/>
                  </a:cubicBezTo>
                  <a:cubicBezTo>
                    <a:pt x="179" y="105"/>
                    <a:pt x="186" y="80"/>
                    <a:pt x="190" y="80"/>
                  </a:cubicBezTo>
                  <a:cubicBezTo>
                    <a:pt x="191" y="80"/>
                    <a:pt x="192" y="81"/>
                    <a:pt x="192" y="83"/>
                  </a:cubicBezTo>
                  <a:cubicBezTo>
                    <a:pt x="192" y="87"/>
                    <a:pt x="186" y="96"/>
                    <a:pt x="184" y="100"/>
                  </a:cubicBezTo>
                  <a:cubicBezTo>
                    <a:pt x="171" y="118"/>
                    <a:pt x="154" y="131"/>
                    <a:pt x="131" y="131"/>
                  </a:cubicBezTo>
                  <a:cubicBezTo>
                    <a:pt x="113" y="131"/>
                    <a:pt x="99" y="121"/>
                    <a:pt x="97" y="102"/>
                  </a:cubicBezTo>
                  <a:cubicBezTo>
                    <a:pt x="97" y="102"/>
                    <a:pt x="97" y="102"/>
                    <a:pt x="97" y="102"/>
                  </a:cubicBezTo>
                  <a:cubicBezTo>
                    <a:pt x="88" y="121"/>
                    <a:pt x="75" y="131"/>
                    <a:pt x="54" y="131"/>
                  </a:cubicBezTo>
                  <a:cubicBezTo>
                    <a:pt x="25" y="131"/>
                    <a:pt x="0" y="113"/>
                    <a:pt x="0" y="82"/>
                  </a:cubicBezTo>
                  <a:cubicBezTo>
                    <a:pt x="0" y="34"/>
                    <a:pt x="44" y="0"/>
                    <a:pt x="88" y="0"/>
                  </a:cubicBezTo>
                  <a:cubicBezTo>
                    <a:pt x="99" y="0"/>
                    <a:pt x="113" y="3"/>
                    <a:pt x="115" y="15"/>
                  </a:cubicBezTo>
                  <a:cubicBezTo>
                    <a:pt x="115" y="15"/>
                    <a:pt x="115" y="15"/>
                    <a:pt x="115" y="15"/>
                  </a:cubicBezTo>
                  <a:lnTo>
                    <a:pt x="117" y="6"/>
                  </a:lnTo>
                  <a:close/>
                  <a:moveTo>
                    <a:pt x="102" y="71"/>
                  </a:moveTo>
                  <a:cubicBezTo>
                    <a:pt x="105" y="60"/>
                    <a:pt x="109" y="36"/>
                    <a:pt x="109" y="24"/>
                  </a:cubicBezTo>
                  <a:cubicBezTo>
                    <a:pt x="109" y="16"/>
                    <a:pt x="109" y="7"/>
                    <a:pt x="99" y="7"/>
                  </a:cubicBezTo>
                  <a:cubicBezTo>
                    <a:pt x="86" y="7"/>
                    <a:pt x="79" y="30"/>
                    <a:pt x="75" y="40"/>
                  </a:cubicBezTo>
                  <a:cubicBezTo>
                    <a:pt x="71" y="55"/>
                    <a:pt x="60" y="92"/>
                    <a:pt x="60" y="106"/>
                  </a:cubicBezTo>
                  <a:cubicBezTo>
                    <a:pt x="60" y="113"/>
                    <a:pt x="63" y="120"/>
                    <a:pt x="70" y="120"/>
                  </a:cubicBezTo>
                  <a:cubicBezTo>
                    <a:pt x="87" y="120"/>
                    <a:pt x="98" y="84"/>
                    <a:pt x="102" y="71"/>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4" name="ïṡ1ïḍê"/>
            <p:cNvSpPr/>
            <p:nvPr/>
          </p:nvSpPr>
          <p:spPr bwMode="auto">
            <a:xfrm>
              <a:off x="6728858" y="1178886"/>
              <a:ext cx="216361" cy="397564"/>
            </a:xfrm>
            <a:custGeom>
              <a:avLst/>
              <a:gdLst>
                <a:gd name="T0" fmla="*/ 0 w 111"/>
                <a:gd name="T1" fmla="*/ 177 h 204"/>
                <a:gd name="T2" fmla="*/ 40 w 111"/>
                <a:gd name="T3" fmla="*/ 143 h 204"/>
                <a:gd name="T4" fmla="*/ 76 w 111"/>
                <a:gd name="T5" fmla="*/ 171 h 204"/>
                <a:gd name="T6" fmla="*/ 34 w 111"/>
                <a:gd name="T7" fmla="*/ 204 h 204"/>
                <a:gd name="T8" fmla="*/ 0 w 111"/>
                <a:gd name="T9" fmla="*/ 177 h 204"/>
                <a:gd name="T10" fmla="*/ 46 w 111"/>
                <a:gd name="T11" fmla="*/ 127 h 204"/>
                <a:gd name="T12" fmla="*/ 44 w 111"/>
                <a:gd name="T13" fmla="*/ 114 h 204"/>
                <a:gd name="T14" fmla="*/ 17 w 111"/>
                <a:gd name="T15" fmla="*/ 55 h 204"/>
                <a:gd name="T16" fmla="*/ 72 w 111"/>
                <a:gd name="T17" fmla="*/ 0 h 204"/>
                <a:gd name="T18" fmla="*/ 111 w 111"/>
                <a:gd name="T19" fmla="*/ 39 h 204"/>
                <a:gd name="T20" fmla="*/ 51 w 111"/>
                <a:gd name="T21" fmla="*/ 120 h 204"/>
                <a:gd name="T22" fmla="*/ 46 w 111"/>
                <a:gd name="T23" fmla="*/ 127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1" h="204">
                  <a:moveTo>
                    <a:pt x="0" y="177"/>
                  </a:moveTo>
                  <a:cubicBezTo>
                    <a:pt x="0" y="156"/>
                    <a:pt x="21" y="143"/>
                    <a:pt x="40" y="143"/>
                  </a:cubicBezTo>
                  <a:cubicBezTo>
                    <a:pt x="58" y="143"/>
                    <a:pt x="76" y="151"/>
                    <a:pt x="76" y="171"/>
                  </a:cubicBezTo>
                  <a:cubicBezTo>
                    <a:pt x="76" y="193"/>
                    <a:pt x="54" y="204"/>
                    <a:pt x="34" y="204"/>
                  </a:cubicBezTo>
                  <a:cubicBezTo>
                    <a:pt x="19" y="204"/>
                    <a:pt x="0" y="196"/>
                    <a:pt x="0" y="177"/>
                  </a:cubicBezTo>
                  <a:close/>
                  <a:moveTo>
                    <a:pt x="46" y="127"/>
                  </a:moveTo>
                  <a:cubicBezTo>
                    <a:pt x="41" y="127"/>
                    <a:pt x="44" y="122"/>
                    <a:pt x="44" y="114"/>
                  </a:cubicBezTo>
                  <a:cubicBezTo>
                    <a:pt x="44" y="87"/>
                    <a:pt x="17" y="83"/>
                    <a:pt x="17" y="55"/>
                  </a:cubicBezTo>
                  <a:cubicBezTo>
                    <a:pt x="17" y="27"/>
                    <a:pt x="43" y="0"/>
                    <a:pt x="72" y="0"/>
                  </a:cubicBezTo>
                  <a:cubicBezTo>
                    <a:pt x="95" y="0"/>
                    <a:pt x="111" y="15"/>
                    <a:pt x="111" y="39"/>
                  </a:cubicBezTo>
                  <a:cubicBezTo>
                    <a:pt x="111" y="84"/>
                    <a:pt x="59" y="88"/>
                    <a:pt x="51" y="120"/>
                  </a:cubicBezTo>
                  <a:cubicBezTo>
                    <a:pt x="50" y="123"/>
                    <a:pt x="50" y="127"/>
                    <a:pt x="46" y="127"/>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5" name="işlïḋe"/>
            <p:cNvSpPr/>
            <p:nvPr/>
          </p:nvSpPr>
          <p:spPr bwMode="auto">
            <a:xfrm>
              <a:off x="6501678" y="4467580"/>
              <a:ext cx="286679" cy="243407"/>
            </a:xfrm>
            <a:custGeom>
              <a:avLst/>
              <a:gdLst>
                <a:gd name="T0" fmla="*/ 139 w 147"/>
                <a:gd name="T1" fmla="*/ 76 h 125"/>
                <a:gd name="T2" fmla="*/ 54 w 147"/>
                <a:gd name="T3" fmla="*/ 125 h 125"/>
                <a:gd name="T4" fmla="*/ 11 w 147"/>
                <a:gd name="T5" fmla="*/ 36 h 125"/>
                <a:gd name="T6" fmla="*/ 78 w 147"/>
                <a:gd name="T7" fmla="*/ 40 h 125"/>
                <a:gd name="T8" fmla="*/ 139 w 147"/>
                <a:gd name="T9" fmla="*/ 76 h 125"/>
              </a:gdLst>
              <a:ahLst/>
              <a:cxnLst>
                <a:cxn ang="0">
                  <a:pos x="T0" y="T1"/>
                </a:cxn>
                <a:cxn ang="0">
                  <a:pos x="T2" y="T3"/>
                </a:cxn>
                <a:cxn ang="0">
                  <a:pos x="T4" y="T5"/>
                </a:cxn>
                <a:cxn ang="0">
                  <a:pos x="T6" y="T7"/>
                </a:cxn>
                <a:cxn ang="0">
                  <a:pos x="T8" y="T9"/>
                </a:cxn>
              </a:cxnLst>
              <a:rect l="0" t="0" r="r" b="b"/>
              <a:pathLst>
                <a:path w="147" h="125">
                  <a:moveTo>
                    <a:pt x="139" y="76"/>
                  </a:moveTo>
                  <a:cubicBezTo>
                    <a:pt x="128" y="114"/>
                    <a:pt x="98" y="113"/>
                    <a:pt x="54" y="125"/>
                  </a:cubicBezTo>
                  <a:cubicBezTo>
                    <a:pt x="20" y="85"/>
                    <a:pt x="0" y="75"/>
                    <a:pt x="11" y="36"/>
                  </a:cubicBezTo>
                  <a:cubicBezTo>
                    <a:pt x="19" y="9"/>
                    <a:pt x="68" y="0"/>
                    <a:pt x="78" y="40"/>
                  </a:cubicBezTo>
                  <a:cubicBezTo>
                    <a:pt x="117" y="9"/>
                    <a:pt x="147" y="48"/>
                    <a:pt x="139" y="76"/>
                  </a:cubicBezTo>
                  <a:close/>
                </a:path>
              </a:pathLst>
            </a:custGeom>
            <a:solidFill>
              <a:srgbClr val="4ECDC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6" name="ïṥļíde"/>
            <p:cNvSpPr/>
            <p:nvPr/>
          </p:nvSpPr>
          <p:spPr bwMode="auto">
            <a:xfrm>
              <a:off x="6247454" y="2907073"/>
              <a:ext cx="283974" cy="256929"/>
            </a:xfrm>
            <a:custGeom>
              <a:avLst/>
              <a:gdLst>
                <a:gd name="T0" fmla="*/ 138 w 145"/>
                <a:gd name="T1" fmla="*/ 51 h 132"/>
                <a:gd name="T2" fmla="*/ 83 w 145"/>
                <a:gd name="T3" fmla="*/ 132 h 132"/>
                <a:gd name="T4" fmla="*/ 5 w 145"/>
                <a:gd name="T5" fmla="*/ 71 h 132"/>
                <a:gd name="T6" fmla="*/ 67 w 145"/>
                <a:gd name="T7" fmla="*/ 45 h 132"/>
                <a:gd name="T8" fmla="*/ 138 w 145"/>
                <a:gd name="T9" fmla="*/ 51 h 132"/>
              </a:gdLst>
              <a:ahLst/>
              <a:cxnLst>
                <a:cxn ang="0">
                  <a:pos x="T0" y="T1"/>
                </a:cxn>
                <a:cxn ang="0">
                  <a:pos x="T2" y="T3"/>
                </a:cxn>
                <a:cxn ang="0">
                  <a:pos x="T4" y="T5"/>
                </a:cxn>
                <a:cxn ang="0">
                  <a:pos x="T6" y="T7"/>
                </a:cxn>
                <a:cxn ang="0">
                  <a:pos x="T8" y="T9"/>
                </a:cxn>
              </a:cxnLst>
              <a:rect l="0" t="0" r="r" b="b"/>
              <a:pathLst>
                <a:path w="145" h="132">
                  <a:moveTo>
                    <a:pt x="138" y="51"/>
                  </a:moveTo>
                  <a:cubicBezTo>
                    <a:pt x="145" y="91"/>
                    <a:pt x="117" y="103"/>
                    <a:pt x="83" y="132"/>
                  </a:cubicBezTo>
                  <a:cubicBezTo>
                    <a:pt x="35" y="111"/>
                    <a:pt x="13" y="111"/>
                    <a:pt x="5" y="71"/>
                  </a:cubicBezTo>
                  <a:cubicBezTo>
                    <a:pt x="0" y="44"/>
                    <a:pt x="41" y="14"/>
                    <a:pt x="67" y="45"/>
                  </a:cubicBezTo>
                  <a:cubicBezTo>
                    <a:pt x="89" y="0"/>
                    <a:pt x="132" y="23"/>
                    <a:pt x="138" y="51"/>
                  </a:cubicBez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7" name="ïş1íḑe"/>
            <p:cNvSpPr/>
            <p:nvPr/>
          </p:nvSpPr>
          <p:spPr bwMode="auto">
            <a:xfrm>
              <a:off x="7020946" y="4064607"/>
              <a:ext cx="275861" cy="229884"/>
            </a:xfrm>
            <a:custGeom>
              <a:avLst/>
              <a:gdLst>
                <a:gd name="T0" fmla="*/ 53 w 141"/>
                <a:gd name="T1" fmla="*/ 0 h 117"/>
                <a:gd name="T2" fmla="*/ 29 w 141"/>
                <a:gd name="T3" fmla="*/ 64 h 117"/>
                <a:gd name="T4" fmla="*/ 27 w 141"/>
                <a:gd name="T5" fmla="*/ 63 h 117"/>
                <a:gd name="T6" fmla="*/ 4 w 141"/>
                <a:gd name="T7" fmla="*/ 74 h 117"/>
                <a:gd name="T8" fmla="*/ 15 w 141"/>
                <a:gd name="T9" fmla="*/ 98 h 117"/>
                <a:gd name="T10" fmla="*/ 38 w 141"/>
                <a:gd name="T11" fmla="*/ 87 h 117"/>
                <a:gd name="T12" fmla="*/ 54 w 141"/>
                <a:gd name="T13" fmla="*/ 42 h 117"/>
                <a:gd name="T14" fmla="*/ 111 w 141"/>
                <a:gd name="T15" fmla="*/ 55 h 117"/>
                <a:gd name="T16" fmla="*/ 102 w 141"/>
                <a:gd name="T17" fmla="*/ 80 h 117"/>
                <a:gd name="T18" fmla="*/ 100 w 141"/>
                <a:gd name="T19" fmla="*/ 79 h 117"/>
                <a:gd name="T20" fmla="*/ 76 w 141"/>
                <a:gd name="T21" fmla="*/ 90 h 117"/>
                <a:gd name="T22" fmla="*/ 87 w 141"/>
                <a:gd name="T23" fmla="*/ 113 h 117"/>
                <a:gd name="T24" fmla="*/ 111 w 141"/>
                <a:gd name="T25" fmla="*/ 103 h 117"/>
                <a:gd name="T26" fmla="*/ 111 w 141"/>
                <a:gd name="T27" fmla="*/ 103 h 117"/>
                <a:gd name="T28" fmla="*/ 141 w 141"/>
                <a:gd name="T29" fmla="*/ 19 h 117"/>
                <a:gd name="T30" fmla="*/ 53 w 141"/>
                <a:gd name="T31" fmla="*/ 0 h 117"/>
                <a:gd name="T32" fmla="*/ 60 w 141"/>
                <a:gd name="T33" fmla="*/ 27 h 117"/>
                <a:gd name="T34" fmla="*/ 63 w 141"/>
                <a:gd name="T35" fmla="*/ 18 h 117"/>
                <a:gd name="T36" fmla="*/ 120 w 141"/>
                <a:gd name="T37" fmla="*/ 31 h 117"/>
                <a:gd name="T38" fmla="*/ 117 w 141"/>
                <a:gd name="T39" fmla="*/ 39 h 117"/>
                <a:gd name="T40" fmla="*/ 60 w 141"/>
                <a:gd name="T41" fmla="*/ 2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1" h="117">
                  <a:moveTo>
                    <a:pt x="53" y="0"/>
                  </a:moveTo>
                  <a:cubicBezTo>
                    <a:pt x="29" y="64"/>
                    <a:pt x="29" y="64"/>
                    <a:pt x="29" y="64"/>
                  </a:cubicBezTo>
                  <a:cubicBezTo>
                    <a:pt x="29" y="64"/>
                    <a:pt x="28" y="64"/>
                    <a:pt x="27" y="63"/>
                  </a:cubicBezTo>
                  <a:cubicBezTo>
                    <a:pt x="18" y="60"/>
                    <a:pt x="7" y="65"/>
                    <a:pt x="4" y="74"/>
                  </a:cubicBezTo>
                  <a:cubicBezTo>
                    <a:pt x="0" y="84"/>
                    <a:pt x="5" y="94"/>
                    <a:pt x="15" y="98"/>
                  </a:cubicBezTo>
                  <a:cubicBezTo>
                    <a:pt x="24" y="101"/>
                    <a:pt x="35" y="96"/>
                    <a:pt x="38" y="87"/>
                  </a:cubicBezTo>
                  <a:cubicBezTo>
                    <a:pt x="54" y="42"/>
                    <a:pt x="54" y="42"/>
                    <a:pt x="54" y="42"/>
                  </a:cubicBezTo>
                  <a:cubicBezTo>
                    <a:pt x="111" y="55"/>
                    <a:pt x="111" y="55"/>
                    <a:pt x="111" y="55"/>
                  </a:cubicBezTo>
                  <a:cubicBezTo>
                    <a:pt x="102" y="80"/>
                    <a:pt x="102" y="80"/>
                    <a:pt x="102" y="80"/>
                  </a:cubicBezTo>
                  <a:cubicBezTo>
                    <a:pt x="101" y="80"/>
                    <a:pt x="101" y="79"/>
                    <a:pt x="100" y="79"/>
                  </a:cubicBezTo>
                  <a:cubicBezTo>
                    <a:pt x="90" y="75"/>
                    <a:pt x="80" y="80"/>
                    <a:pt x="76" y="90"/>
                  </a:cubicBezTo>
                  <a:cubicBezTo>
                    <a:pt x="73" y="99"/>
                    <a:pt x="78" y="110"/>
                    <a:pt x="87" y="113"/>
                  </a:cubicBezTo>
                  <a:cubicBezTo>
                    <a:pt x="97" y="117"/>
                    <a:pt x="107" y="112"/>
                    <a:pt x="111" y="103"/>
                  </a:cubicBezTo>
                  <a:cubicBezTo>
                    <a:pt x="111" y="103"/>
                    <a:pt x="111" y="103"/>
                    <a:pt x="111" y="103"/>
                  </a:cubicBezTo>
                  <a:cubicBezTo>
                    <a:pt x="141" y="19"/>
                    <a:pt x="141" y="19"/>
                    <a:pt x="141" y="19"/>
                  </a:cubicBezTo>
                  <a:lnTo>
                    <a:pt x="53" y="0"/>
                  </a:lnTo>
                  <a:close/>
                  <a:moveTo>
                    <a:pt x="60" y="27"/>
                  </a:moveTo>
                  <a:cubicBezTo>
                    <a:pt x="63" y="18"/>
                    <a:pt x="63" y="18"/>
                    <a:pt x="63" y="18"/>
                  </a:cubicBezTo>
                  <a:cubicBezTo>
                    <a:pt x="120" y="31"/>
                    <a:pt x="120" y="31"/>
                    <a:pt x="120" y="31"/>
                  </a:cubicBezTo>
                  <a:cubicBezTo>
                    <a:pt x="117" y="39"/>
                    <a:pt x="117" y="39"/>
                    <a:pt x="117" y="39"/>
                  </a:cubicBezTo>
                  <a:lnTo>
                    <a:pt x="60" y="27"/>
                  </a:ln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8" name="i$ḷíďê"/>
            <p:cNvSpPr/>
            <p:nvPr/>
          </p:nvSpPr>
          <p:spPr bwMode="auto">
            <a:xfrm>
              <a:off x="7191330" y="3796859"/>
              <a:ext cx="75727" cy="194725"/>
            </a:xfrm>
            <a:custGeom>
              <a:avLst/>
              <a:gdLst>
                <a:gd name="T0" fmla="*/ 23 w 39"/>
                <a:gd name="T1" fmla="*/ 100 h 101"/>
                <a:gd name="T2" fmla="*/ 37 w 39"/>
                <a:gd name="T3" fmla="*/ 78 h 101"/>
                <a:gd name="T4" fmla="*/ 24 w 39"/>
                <a:gd name="T5" fmla="*/ 0 h 101"/>
                <a:gd name="T6" fmla="*/ 8 w 39"/>
                <a:gd name="T7" fmla="*/ 3 h 101"/>
                <a:gd name="T8" fmla="*/ 18 w 39"/>
                <a:gd name="T9" fmla="*/ 63 h 101"/>
                <a:gd name="T10" fmla="*/ 16 w 39"/>
                <a:gd name="T11" fmla="*/ 63 h 101"/>
                <a:gd name="T12" fmla="*/ 1 w 39"/>
                <a:gd name="T13" fmla="*/ 85 h 101"/>
                <a:gd name="T14" fmla="*/ 23 w 39"/>
                <a:gd name="T15" fmla="*/ 100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101">
                  <a:moveTo>
                    <a:pt x="23" y="100"/>
                  </a:moveTo>
                  <a:cubicBezTo>
                    <a:pt x="32" y="98"/>
                    <a:pt x="39" y="88"/>
                    <a:pt x="37" y="78"/>
                  </a:cubicBezTo>
                  <a:cubicBezTo>
                    <a:pt x="24" y="0"/>
                    <a:pt x="24" y="0"/>
                    <a:pt x="24" y="0"/>
                  </a:cubicBezTo>
                  <a:cubicBezTo>
                    <a:pt x="8" y="3"/>
                    <a:pt x="8" y="3"/>
                    <a:pt x="8" y="3"/>
                  </a:cubicBezTo>
                  <a:cubicBezTo>
                    <a:pt x="18" y="63"/>
                    <a:pt x="18" y="63"/>
                    <a:pt x="18" y="63"/>
                  </a:cubicBezTo>
                  <a:cubicBezTo>
                    <a:pt x="18" y="63"/>
                    <a:pt x="17" y="63"/>
                    <a:pt x="16" y="63"/>
                  </a:cubicBezTo>
                  <a:cubicBezTo>
                    <a:pt x="6" y="65"/>
                    <a:pt x="0" y="75"/>
                    <a:pt x="1" y="85"/>
                  </a:cubicBezTo>
                  <a:cubicBezTo>
                    <a:pt x="3" y="95"/>
                    <a:pt x="13" y="101"/>
                    <a:pt x="23" y="100"/>
                  </a:cubicBezTo>
                  <a:close/>
                </a:path>
              </a:pathLst>
            </a:custGeom>
            <a:solidFill>
              <a:srgbClr val="4ECDC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9" name="išḷíḓe"/>
            <p:cNvSpPr/>
            <p:nvPr/>
          </p:nvSpPr>
          <p:spPr bwMode="auto">
            <a:xfrm>
              <a:off x="6463815" y="4935461"/>
              <a:ext cx="45977" cy="45977"/>
            </a:xfrm>
            <a:custGeom>
              <a:avLst/>
              <a:gdLst>
                <a:gd name="T0" fmla="*/ 23 w 23"/>
                <a:gd name="T1" fmla="*/ 12 h 23"/>
                <a:gd name="T2" fmla="*/ 11 w 23"/>
                <a:gd name="T3" fmla="*/ 22 h 23"/>
                <a:gd name="T4" fmla="*/ 1 w 23"/>
                <a:gd name="T5" fmla="*/ 11 h 23"/>
                <a:gd name="T6" fmla="*/ 13 w 23"/>
                <a:gd name="T7" fmla="*/ 0 h 23"/>
                <a:gd name="T8" fmla="*/ 23 w 23"/>
                <a:gd name="T9" fmla="*/ 12 h 23"/>
              </a:gdLst>
              <a:ahLst/>
              <a:cxnLst>
                <a:cxn ang="0">
                  <a:pos x="T0" y="T1"/>
                </a:cxn>
                <a:cxn ang="0">
                  <a:pos x="T2" y="T3"/>
                </a:cxn>
                <a:cxn ang="0">
                  <a:pos x="T4" y="T5"/>
                </a:cxn>
                <a:cxn ang="0">
                  <a:pos x="T6" y="T7"/>
                </a:cxn>
                <a:cxn ang="0">
                  <a:pos x="T8" y="T9"/>
                </a:cxn>
              </a:cxnLst>
              <a:rect l="0" t="0" r="r" b="b"/>
              <a:pathLst>
                <a:path w="23" h="23">
                  <a:moveTo>
                    <a:pt x="23" y="12"/>
                  </a:moveTo>
                  <a:cubicBezTo>
                    <a:pt x="23" y="18"/>
                    <a:pt x="18" y="23"/>
                    <a:pt x="11" y="22"/>
                  </a:cubicBezTo>
                  <a:cubicBezTo>
                    <a:pt x="5" y="22"/>
                    <a:pt x="0" y="17"/>
                    <a:pt x="1" y="11"/>
                  </a:cubicBezTo>
                  <a:cubicBezTo>
                    <a:pt x="1" y="4"/>
                    <a:pt x="6" y="0"/>
                    <a:pt x="13" y="0"/>
                  </a:cubicBezTo>
                  <a:cubicBezTo>
                    <a:pt x="19" y="0"/>
                    <a:pt x="23" y="6"/>
                    <a:pt x="23" y="12"/>
                  </a:cubicBezTo>
                  <a:close/>
                </a:path>
              </a:pathLst>
            </a:custGeom>
            <a:solidFill>
              <a:srgbClr val="C44D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0" name="iṥļídè"/>
            <p:cNvSpPr/>
            <p:nvPr/>
          </p:nvSpPr>
          <p:spPr bwMode="auto">
            <a:xfrm>
              <a:off x="6496269" y="4978734"/>
              <a:ext cx="29750" cy="32454"/>
            </a:xfrm>
            <a:custGeom>
              <a:avLst/>
              <a:gdLst>
                <a:gd name="T0" fmla="*/ 16 w 16"/>
                <a:gd name="T1" fmla="*/ 9 h 16"/>
                <a:gd name="T2" fmla="*/ 8 w 16"/>
                <a:gd name="T3" fmla="*/ 16 h 16"/>
                <a:gd name="T4" fmla="*/ 0 w 16"/>
                <a:gd name="T5" fmla="*/ 8 h 16"/>
                <a:gd name="T6" fmla="*/ 9 w 16"/>
                <a:gd name="T7" fmla="*/ 1 h 16"/>
                <a:gd name="T8" fmla="*/ 16 w 16"/>
                <a:gd name="T9" fmla="*/ 9 h 16"/>
              </a:gdLst>
              <a:ahLst/>
              <a:cxnLst>
                <a:cxn ang="0">
                  <a:pos x="T0" y="T1"/>
                </a:cxn>
                <a:cxn ang="0">
                  <a:pos x="T2" y="T3"/>
                </a:cxn>
                <a:cxn ang="0">
                  <a:pos x="T4" y="T5"/>
                </a:cxn>
                <a:cxn ang="0">
                  <a:pos x="T6" y="T7"/>
                </a:cxn>
                <a:cxn ang="0">
                  <a:pos x="T8" y="T9"/>
                </a:cxn>
              </a:cxnLst>
              <a:rect l="0" t="0" r="r" b="b"/>
              <a:pathLst>
                <a:path w="16" h="16">
                  <a:moveTo>
                    <a:pt x="16" y="9"/>
                  </a:moveTo>
                  <a:cubicBezTo>
                    <a:pt x="16" y="13"/>
                    <a:pt x="12" y="16"/>
                    <a:pt x="8" y="16"/>
                  </a:cubicBezTo>
                  <a:cubicBezTo>
                    <a:pt x="3" y="16"/>
                    <a:pt x="0" y="12"/>
                    <a:pt x="0" y="8"/>
                  </a:cubicBezTo>
                  <a:cubicBezTo>
                    <a:pt x="1" y="4"/>
                    <a:pt x="4" y="0"/>
                    <a:pt x="9" y="1"/>
                  </a:cubicBezTo>
                  <a:cubicBezTo>
                    <a:pt x="13" y="1"/>
                    <a:pt x="16" y="5"/>
                    <a:pt x="16" y="9"/>
                  </a:cubicBezTo>
                  <a:close/>
                </a:path>
              </a:pathLst>
            </a:custGeom>
            <a:solidFill>
              <a:srgbClr val="C44D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1" name="íṥľíde"/>
            <p:cNvSpPr/>
            <p:nvPr/>
          </p:nvSpPr>
          <p:spPr bwMode="auto">
            <a:xfrm>
              <a:off x="6266385" y="4713691"/>
              <a:ext cx="292088" cy="248816"/>
            </a:xfrm>
            <a:custGeom>
              <a:avLst/>
              <a:gdLst>
                <a:gd name="T0" fmla="*/ 43 w 108"/>
                <a:gd name="T1" fmla="*/ 1 h 92"/>
                <a:gd name="T2" fmla="*/ 57 w 108"/>
                <a:gd name="T3" fmla="*/ 11 h 92"/>
                <a:gd name="T4" fmla="*/ 71 w 108"/>
                <a:gd name="T5" fmla="*/ 0 h 92"/>
                <a:gd name="T6" fmla="*/ 77 w 108"/>
                <a:gd name="T7" fmla="*/ 15 h 92"/>
                <a:gd name="T8" fmla="*/ 95 w 108"/>
                <a:gd name="T9" fmla="*/ 12 h 92"/>
                <a:gd name="T10" fmla="*/ 91 w 108"/>
                <a:gd name="T11" fmla="*/ 28 h 92"/>
                <a:gd name="T12" fmla="*/ 108 w 108"/>
                <a:gd name="T13" fmla="*/ 33 h 92"/>
                <a:gd name="T14" fmla="*/ 95 w 108"/>
                <a:gd name="T15" fmla="*/ 46 h 92"/>
                <a:gd name="T16" fmla="*/ 106 w 108"/>
                <a:gd name="T17" fmla="*/ 57 h 92"/>
                <a:gd name="T18" fmla="*/ 88 w 108"/>
                <a:gd name="T19" fmla="*/ 63 h 92"/>
                <a:gd name="T20" fmla="*/ 91 w 108"/>
                <a:gd name="T21" fmla="*/ 79 h 92"/>
                <a:gd name="T22" fmla="*/ 72 w 108"/>
                <a:gd name="T23" fmla="*/ 76 h 92"/>
                <a:gd name="T24" fmla="*/ 65 w 108"/>
                <a:gd name="T25" fmla="*/ 91 h 92"/>
                <a:gd name="T26" fmla="*/ 52 w 108"/>
                <a:gd name="T27" fmla="*/ 82 h 92"/>
                <a:gd name="T28" fmla="*/ 37 w 108"/>
                <a:gd name="T29" fmla="*/ 92 h 92"/>
                <a:gd name="T30" fmla="*/ 31 w 108"/>
                <a:gd name="T31" fmla="*/ 77 h 92"/>
                <a:gd name="T32" fmla="*/ 13 w 108"/>
                <a:gd name="T33" fmla="*/ 80 h 92"/>
                <a:gd name="T34" fmla="*/ 18 w 108"/>
                <a:gd name="T35" fmla="*/ 64 h 92"/>
                <a:gd name="T36" fmla="*/ 0 w 108"/>
                <a:gd name="T37" fmla="*/ 59 h 92"/>
                <a:gd name="T38" fmla="*/ 13 w 108"/>
                <a:gd name="T39" fmla="*/ 47 h 92"/>
                <a:gd name="T40" fmla="*/ 2 w 108"/>
                <a:gd name="T41" fmla="*/ 35 h 92"/>
                <a:gd name="T42" fmla="*/ 20 w 108"/>
                <a:gd name="T43" fmla="*/ 29 h 92"/>
                <a:gd name="T44" fmla="*/ 18 w 108"/>
                <a:gd name="T45" fmla="*/ 14 h 92"/>
                <a:gd name="T46" fmla="*/ 36 w 108"/>
                <a:gd name="T47" fmla="*/ 16 h 92"/>
                <a:gd name="T48" fmla="*/ 43 w 108"/>
                <a:gd name="T49" fmla="*/ 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8" h="92">
                  <a:moveTo>
                    <a:pt x="43" y="1"/>
                  </a:moveTo>
                  <a:lnTo>
                    <a:pt x="57" y="11"/>
                  </a:lnTo>
                  <a:lnTo>
                    <a:pt x="71" y="0"/>
                  </a:lnTo>
                  <a:lnTo>
                    <a:pt x="77" y="15"/>
                  </a:lnTo>
                  <a:lnTo>
                    <a:pt x="95" y="12"/>
                  </a:lnTo>
                  <a:lnTo>
                    <a:pt x="91" y="28"/>
                  </a:lnTo>
                  <a:lnTo>
                    <a:pt x="108" y="33"/>
                  </a:lnTo>
                  <a:lnTo>
                    <a:pt x="95" y="46"/>
                  </a:lnTo>
                  <a:lnTo>
                    <a:pt x="106" y="57"/>
                  </a:lnTo>
                  <a:lnTo>
                    <a:pt x="88" y="63"/>
                  </a:lnTo>
                  <a:lnTo>
                    <a:pt x="91" y="79"/>
                  </a:lnTo>
                  <a:lnTo>
                    <a:pt x="72" y="76"/>
                  </a:lnTo>
                  <a:lnTo>
                    <a:pt x="65" y="91"/>
                  </a:lnTo>
                  <a:lnTo>
                    <a:pt x="52" y="82"/>
                  </a:lnTo>
                  <a:lnTo>
                    <a:pt x="37" y="92"/>
                  </a:lnTo>
                  <a:lnTo>
                    <a:pt x="31" y="77"/>
                  </a:lnTo>
                  <a:lnTo>
                    <a:pt x="13" y="80"/>
                  </a:lnTo>
                  <a:lnTo>
                    <a:pt x="18" y="64"/>
                  </a:lnTo>
                  <a:lnTo>
                    <a:pt x="0" y="59"/>
                  </a:lnTo>
                  <a:lnTo>
                    <a:pt x="13" y="47"/>
                  </a:lnTo>
                  <a:lnTo>
                    <a:pt x="2" y="35"/>
                  </a:lnTo>
                  <a:lnTo>
                    <a:pt x="20" y="29"/>
                  </a:lnTo>
                  <a:lnTo>
                    <a:pt x="18" y="14"/>
                  </a:lnTo>
                  <a:lnTo>
                    <a:pt x="36" y="16"/>
                  </a:lnTo>
                  <a:lnTo>
                    <a:pt x="43" y="1"/>
                  </a:lnTo>
                  <a:close/>
                </a:path>
              </a:pathLst>
            </a:custGeom>
            <a:solidFill>
              <a:srgbClr val="C44D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2" name="ísḻîḍe"/>
            <p:cNvSpPr/>
            <p:nvPr/>
          </p:nvSpPr>
          <p:spPr bwMode="auto">
            <a:xfrm>
              <a:off x="6718040" y="3266774"/>
              <a:ext cx="348883" cy="335360"/>
            </a:xfrm>
            <a:custGeom>
              <a:avLst/>
              <a:gdLst>
                <a:gd name="T0" fmla="*/ 20 w 178"/>
                <a:gd name="T1" fmla="*/ 52 h 171"/>
                <a:gd name="T2" fmla="*/ 9 w 178"/>
                <a:gd name="T3" fmla="*/ 46 h 171"/>
                <a:gd name="T4" fmla="*/ 18 w 178"/>
                <a:gd name="T5" fmla="*/ 28 h 171"/>
                <a:gd name="T6" fmla="*/ 39 w 178"/>
                <a:gd name="T7" fmla="*/ 21 h 171"/>
                <a:gd name="T8" fmla="*/ 43 w 178"/>
                <a:gd name="T9" fmla="*/ 32 h 171"/>
                <a:gd name="T10" fmla="*/ 46 w 178"/>
                <a:gd name="T11" fmla="*/ 39 h 171"/>
                <a:gd name="T12" fmla="*/ 88 w 178"/>
                <a:gd name="T13" fmla="*/ 0 h 171"/>
                <a:gd name="T14" fmla="*/ 120 w 178"/>
                <a:gd name="T15" fmla="*/ 23 h 171"/>
                <a:gd name="T16" fmla="*/ 111 w 178"/>
                <a:gd name="T17" fmla="*/ 28 h 171"/>
                <a:gd name="T18" fmla="*/ 96 w 178"/>
                <a:gd name="T19" fmla="*/ 39 h 171"/>
                <a:gd name="T20" fmla="*/ 104 w 178"/>
                <a:gd name="T21" fmla="*/ 59 h 171"/>
                <a:gd name="T22" fmla="*/ 127 w 178"/>
                <a:gd name="T23" fmla="*/ 67 h 171"/>
                <a:gd name="T24" fmla="*/ 133 w 178"/>
                <a:gd name="T25" fmla="*/ 53 h 171"/>
                <a:gd name="T26" fmla="*/ 139 w 178"/>
                <a:gd name="T27" fmla="*/ 42 h 171"/>
                <a:gd name="T28" fmla="*/ 178 w 178"/>
                <a:gd name="T29" fmla="*/ 82 h 171"/>
                <a:gd name="T30" fmla="*/ 140 w 178"/>
                <a:gd name="T31" fmla="*/ 119 h 171"/>
                <a:gd name="T32" fmla="*/ 148 w 178"/>
                <a:gd name="T33" fmla="*/ 125 h 171"/>
                <a:gd name="T34" fmla="*/ 159 w 178"/>
                <a:gd name="T35" fmla="*/ 130 h 171"/>
                <a:gd name="T36" fmla="*/ 148 w 178"/>
                <a:gd name="T37" fmla="*/ 153 h 171"/>
                <a:gd name="T38" fmla="*/ 130 w 178"/>
                <a:gd name="T39" fmla="*/ 160 h 171"/>
                <a:gd name="T40" fmla="*/ 123 w 178"/>
                <a:gd name="T41" fmla="*/ 150 h 171"/>
                <a:gd name="T42" fmla="*/ 115 w 178"/>
                <a:gd name="T43" fmla="*/ 142 h 171"/>
                <a:gd name="T44" fmla="*/ 86 w 178"/>
                <a:gd name="T45" fmla="*/ 171 h 171"/>
                <a:gd name="T46" fmla="*/ 0 w 178"/>
                <a:gd name="T47" fmla="*/ 86 h 171"/>
                <a:gd name="T48" fmla="*/ 27 w 178"/>
                <a:gd name="T49" fmla="*/ 59 h 171"/>
                <a:gd name="T50" fmla="*/ 20 w 178"/>
                <a:gd name="T51" fmla="*/ 5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8" h="171">
                  <a:moveTo>
                    <a:pt x="20" y="52"/>
                  </a:moveTo>
                  <a:cubicBezTo>
                    <a:pt x="13" y="50"/>
                    <a:pt x="9" y="49"/>
                    <a:pt x="9" y="46"/>
                  </a:cubicBezTo>
                  <a:cubicBezTo>
                    <a:pt x="8" y="41"/>
                    <a:pt x="10" y="34"/>
                    <a:pt x="18" y="28"/>
                  </a:cubicBezTo>
                  <a:cubicBezTo>
                    <a:pt x="27" y="20"/>
                    <a:pt x="34" y="18"/>
                    <a:pt x="39" y="21"/>
                  </a:cubicBezTo>
                  <a:cubicBezTo>
                    <a:pt x="42" y="23"/>
                    <a:pt x="42" y="27"/>
                    <a:pt x="43" y="32"/>
                  </a:cubicBezTo>
                  <a:cubicBezTo>
                    <a:pt x="43" y="36"/>
                    <a:pt x="43" y="37"/>
                    <a:pt x="46" y="39"/>
                  </a:cubicBezTo>
                  <a:cubicBezTo>
                    <a:pt x="52" y="43"/>
                    <a:pt x="71" y="24"/>
                    <a:pt x="88" y="0"/>
                  </a:cubicBezTo>
                  <a:cubicBezTo>
                    <a:pt x="102" y="1"/>
                    <a:pt x="121" y="18"/>
                    <a:pt x="120" y="23"/>
                  </a:cubicBezTo>
                  <a:cubicBezTo>
                    <a:pt x="120" y="26"/>
                    <a:pt x="115" y="27"/>
                    <a:pt x="111" y="28"/>
                  </a:cubicBezTo>
                  <a:cubicBezTo>
                    <a:pt x="103" y="30"/>
                    <a:pt x="97" y="34"/>
                    <a:pt x="96" y="39"/>
                  </a:cubicBezTo>
                  <a:cubicBezTo>
                    <a:pt x="95" y="43"/>
                    <a:pt x="95" y="50"/>
                    <a:pt x="104" y="59"/>
                  </a:cubicBezTo>
                  <a:cubicBezTo>
                    <a:pt x="113" y="67"/>
                    <a:pt x="122" y="70"/>
                    <a:pt x="127" y="67"/>
                  </a:cubicBezTo>
                  <a:cubicBezTo>
                    <a:pt x="132" y="64"/>
                    <a:pt x="135" y="61"/>
                    <a:pt x="133" y="53"/>
                  </a:cubicBezTo>
                  <a:cubicBezTo>
                    <a:pt x="132" y="50"/>
                    <a:pt x="131" y="43"/>
                    <a:pt x="139" y="42"/>
                  </a:cubicBezTo>
                  <a:cubicBezTo>
                    <a:pt x="146" y="40"/>
                    <a:pt x="170" y="62"/>
                    <a:pt x="178" y="82"/>
                  </a:cubicBezTo>
                  <a:cubicBezTo>
                    <a:pt x="157" y="92"/>
                    <a:pt x="139" y="113"/>
                    <a:pt x="140" y="119"/>
                  </a:cubicBezTo>
                  <a:cubicBezTo>
                    <a:pt x="140" y="121"/>
                    <a:pt x="142" y="125"/>
                    <a:pt x="148" y="125"/>
                  </a:cubicBezTo>
                  <a:cubicBezTo>
                    <a:pt x="153" y="125"/>
                    <a:pt x="157" y="127"/>
                    <a:pt x="159" y="130"/>
                  </a:cubicBezTo>
                  <a:cubicBezTo>
                    <a:pt x="161" y="134"/>
                    <a:pt x="160" y="141"/>
                    <a:pt x="148" y="153"/>
                  </a:cubicBezTo>
                  <a:cubicBezTo>
                    <a:pt x="141" y="160"/>
                    <a:pt x="134" y="161"/>
                    <a:pt x="130" y="160"/>
                  </a:cubicBezTo>
                  <a:cubicBezTo>
                    <a:pt x="126" y="159"/>
                    <a:pt x="125" y="155"/>
                    <a:pt x="123" y="150"/>
                  </a:cubicBezTo>
                  <a:cubicBezTo>
                    <a:pt x="122" y="144"/>
                    <a:pt x="120" y="142"/>
                    <a:pt x="115" y="142"/>
                  </a:cubicBezTo>
                  <a:cubicBezTo>
                    <a:pt x="105" y="143"/>
                    <a:pt x="94" y="155"/>
                    <a:pt x="86" y="171"/>
                  </a:cubicBezTo>
                  <a:cubicBezTo>
                    <a:pt x="0" y="86"/>
                    <a:pt x="0" y="86"/>
                    <a:pt x="0" y="86"/>
                  </a:cubicBezTo>
                  <a:cubicBezTo>
                    <a:pt x="18" y="72"/>
                    <a:pt x="28" y="65"/>
                    <a:pt x="27" y="59"/>
                  </a:cubicBezTo>
                  <a:cubicBezTo>
                    <a:pt x="27" y="56"/>
                    <a:pt x="27" y="53"/>
                    <a:pt x="20" y="52"/>
                  </a:cubicBezTo>
                  <a:close/>
                </a:path>
              </a:pathLst>
            </a:custGeom>
            <a:solidFill>
              <a:srgbClr val="B2D84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3" name="iṩḷïḑe"/>
            <p:cNvSpPr/>
            <p:nvPr/>
          </p:nvSpPr>
          <p:spPr bwMode="auto">
            <a:xfrm>
              <a:off x="4919535" y="3929381"/>
              <a:ext cx="289383" cy="289383"/>
            </a:xfrm>
            <a:custGeom>
              <a:avLst/>
              <a:gdLst>
                <a:gd name="T0" fmla="*/ 77 w 147"/>
                <a:gd name="T1" fmla="*/ 5 h 148"/>
                <a:gd name="T2" fmla="*/ 85 w 147"/>
                <a:gd name="T3" fmla="*/ 6 h 148"/>
                <a:gd name="T4" fmla="*/ 91 w 147"/>
                <a:gd name="T5" fmla="*/ 7 h 148"/>
                <a:gd name="T6" fmla="*/ 99 w 147"/>
                <a:gd name="T7" fmla="*/ 10 h 148"/>
                <a:gd name="T8" fmla="*/ 105 w 147"/>
                <a:gd name="T9" fmla="*/ 12 h 148"/>
                <a:gd name="T10" fmla="*/ 112 w 147"/>
                <a:gd name="T11" fmla="*/ 16 h 148"/>
                <a:gd name="T12" fmla="*/ 117 w 147"/>
                <a:gd name="T13" fmla="*/ 20 h 148"/>
                <a:gd name="T14" fmla="*/ 123 w 147"/>
                <a:gd name="T15" fmla="*/ 25 h 148"/>
                <a:gd name="T16" fmla="*/ 127 w 147"/>
                <a:gd name="T17" fmla="*/ 30 h 148"/>
                <a:gd name="T18" fmla="*/ 132 w 147"/>
                <a:gd name="T19" fmla="*/ 37 h 148"/>
                <a:gd name="T20" fmla="*/ 135 w 147"/>
                <a:gd name="T21" fmla="*/ 42 h 148"/>
                <a:gd name="T22" fmla="*/ 139 w 147"/>
                <a:gd name="T23" fmla="*/ 50 h 148"/>
                <a:gd name="T24" fmla="*/ 141 w 147"/>
                <a:gd name="T25" fmla="*/ 56 h 148"/>
                <a:gd name="T26" fmla="*/ 142 w 147"/>
                <a:gd name="T27" fmla="*/ 64 h 148"/>
                <a:gd name="T28" fmla="*/ 143 w 147"/>
                <a:gd name="T29" fmla="*/ 70 h 148"/>
                <a:gd name="T30" fmla="*/ 143 w 147"/>
                <a:gd name="T31" fmla="*/ 78 h 148"/>
                <a:gd name="T32" fmla="*/ 142 w 147"/>
                <a:gd name="T33" fmla="*/ 85 h 148"/>
                <a:gd name="T34" fmla="*/ 141 w 147"/>
                <a:gd name="T35" fmla="*/ 93 h 148"/>
                <a:gd name="T36" fmla="*/ 139 w 147"/>
                <a:gd name="T37" fmla="*/ 99 h 148"/>
                <a:gd name="T38" fmla="*/ 135 w 147"/>
                <a:gd name="T39" fmla="*/ 106 h 148"/>
                <a:gd name="T40" fmla="*/ 132 w 147"/>
                <a:gd name="T41" fmla="*/ 112 h 148"/>
                <a:gd name="T42" fmla="*/ 127 w 147"/>
                <a:gd name="T43" fmla="*/ 118 h 148"/>
                <a:gd name="T44" fmla="*/ 123 w 147"/>
                <a:gd name="T45" fmla="*/ 123 h 148"/>
                <a:gd name="T46" fmla="*/ 117 w 147"/>
                <a:gd name="T47" fmla="*/ 129 h 148"/>
                <a:gd name="T48" fmla="*/ 112 w 147"/>
                <a:gd name="T49" fmla="*/ 133 h 148"/>
                <a:gd name="T50" fmla="*/ 105 w 147"/>
                <a:gd name="T51" fmla="*/ 137 h 148"/>
                <a:gd name="T52" fmla="*/ 99 w 147"/>
                <a:gd name="T53" fmla="*/ 139 h 148"/>
                <a:gd name="T54" fmla="*/ 91 w 147"/>
                <a:gd name="T55" fmla="*/ 142 h 148"/>
                <a:gd name="T56" fmla="*/ 85 w 147"/>
                <a:gd name="T57" fmla="*/ 143 h 148"/>
                <a:gd name="T58" fmla="*/ 77 w 147"/>
                <a:gd name="T59" fmla="*/ 144 h 148"/>
                <a:gd name="T60" fmla="*/ 70 w 147"/>
                <a:gd name="T61" fmla="*/ 144 h 148"/>
                <a:gd name="T62" fmla="*/ 62 w 147"/>
                <a:gd name="T63" fmla="*/ 143 h 148"/>
                <a:gd name="T64" fmla="*/ 56 w 147"/>
                <a:gd name="T65" fmla="*/ 142 h 148"/>
                <a:gd name="T66" fmla="*/ 48 w 147"/>
                <a:gd name="T67" fmla="*/ 139 h 148"/>
                <a:gd name="T68" fmla="*/ 42 w 147"/>
                <a:gd name="T69" fmla="*/ 137 h 148"/>
                <a:gd name="T70" fmla="*/ 35 w 147"/>
                <a:gd name="T71" fmla="*/ 133 h 148"/>
                <a:gd name="T72" fmla="*/ 30 w 147"/>
                <a:gd name="T73" fmla="*/ 129 h 148"/>
                <a:gd name="T74" fmla="*/ 24 w 147"/>
                <a:gd name="T75" fmla="*/ 123 h 148"/>
                <a:gd name="T76" fmla="*/ 20 w 147"/>
                <a:gd name="T77" fmla="*/ 118 h 148"/>
                <a:gd name="T78" fmla="*/ 15 w 147"/>
                <a:gd name="T79" fmla="*/ 112 h 148"/>
                <a:gd name="T80" fmla="*/ 12 w 147"/>
                <a:gd name="T81" fmla="*/ 106 h 148"/>
                <a:gd name="T82" fmla="*/ 8 w 147"/>
                <a:gd name="T83" fmla="*/ 99 h 148"/>
                <a:gd name="T84" fmla="*/ 6 w 147"/>
                <a:gd name="T85" fmla="*/ 93 h 148"/>
                <a:gd name="T86" fmla="*/ 5 w 147"/>
                <a:gd name="T87" fmla="*/ 85 h 148"/>
                <a:gd name="T88" fmla="*/ 4 w 147"/>
                <a:gd name="T89" fmla="*/ 78 h 148"/>
                <a:gd name="T90" fmla="*/ 4 w 147"/>
                <a:gd name="T91" fmla="*/ 70 h 148"/>
                <a:gd name="T92" fmla="*/ 5 w 147"/>
                <a:gd name="T93" fmla="*/ 64 h 148"/>
                <a:gd name="T94" fmla="*/ 6 w 147"/>
                <a:gd name="T95" fmla="*/ 56 h 148"/>
                <a:gd name="T96" fmla="*/ 8 w 147"/>
                <a:gd name="T97" fmla="*/ 50 h 148"/>
                <a:gd name="T98" fmla="*/ 12 w 147"/>
                <a:gd name="T99" fmla="*/ 42 h 148"/>
                <a:gd name="T100" fmla="*/ 15 w 147"/>
                <a:gd name="T101" fmla="*/ 37 h 148"/>
                <a:gd name="T102" fmla="*/ 20 w 147"/>
                <a:gd name="T103" fmla="*/ 30 h 148"/>
                <a:gd name="T104" fmla="*/ 24 w 147"/>
                <a:gd name="T105" fmla="*/ 25 h 148"/>
                <a:gd name="T106" fmla="*/ 30 w 147"/>
                <a:gd name="T107" fmla="*/ 20 h 148"/>
                <a:gd name="T108" fmla="*/ 35 w 147"/>
                <a:gd name="T109" fmla="*/ 16 h 148"/>
                <a:gd name="T110" fmla="*/ 42 w 147"/>
                <a:gd name="T111" fmla="*/ 12 h 148"/>
                <a:gd name="T112" fmla="*/ 48 w 147"/>
                <a:gd name="T113" fmla="*/ 10 h 148"/>
                <a:gd name="T114" fmla="*/ 56 w 147"/>
                <a:gd name="T115" fmla="*/ 7 h 148"/>
                <a:gd name="T116" fmla="*/ 62 w 147"/>
                <a:gd name="T117" fmla="*/ 6 h 148"/>
                <a:gd name="T118" fmla="*/ 70 w 147"/>
                <a:gd name="T119" fmla="*/ 5 h 148"/>
                <a:gd name="T120" fmla="*/ 77 w 147"/>
                <a:gd name="T121" fmla="*/ 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7" h="148">
                  <a:moveTo>
                    <a:pt x="77" y="5"/>
                  </a:moveTo>
                  <a:cubicBezTo>
                    <a:pt x="78" y="9"/>
                    <a:pt x="82" y="10"/>
                    <a:pt x="85" y="6"/>
                  </a:cubicBezTo>
                  <a:cubicBezTo>
                    <a:pt x="87" y="2"/>
                    <a:pt x="90" y="2"/>
                    <a:pt x="91" y="7"/>
                  </a:cubicBezTo>
                  <a:cubicBezTo>
                    <a:pt x="92" y="12"/>
                    <a:pt x="95" y="13"/>
                    <a:pt x="99" y="10"/>
                  </a:cubicBezTo>
                  <a:cubicBezTo>
                    <a:pt x="102" y="6"/>
                    <a:pt x="105" y="7"/>
                    <a:pt x="105" y="12"/>
                  </a:cubicBezTo>
                  <a:cubicBezTo>
                    <a:pt x="105" y="17"/>
                    <a:pt x="108" y="19"/>
                    <a:pt x="112" y="16"/>
                  </a:cubicBezTo>
                  <a:cubicBezTo>
                    <a:pt x="116" y="14"/>
                    <a:pt x="118" y="15"/>
                    <a:pt x="117" y="20"/>
                  </a:cubicBezTo>
                  <a:cubicBezTo>
                    <a:pt x="116" y="25"/>
                    <a:pt x="118" y="27"/>
                    <a:pt x="123" y="25"/>
                  </a:cubicBezTo>
                  <a:cubicBezTo>
                    <a:pt x="128" y="24"/>
                    <a:pt x="129" y="26"/>
                    <a:pt x="127" y="30"/>
                  </a:cubicBezTo>
                  <a:cubicBezTo>
                    <a:pt x="125" y="35"/>
                    <a:pt x="127" y="37"/>
                    <a:pt x="132" y="37"/>
                  </a:cubicBezTo>
                  <a:cubicBezTo>
                    <a:pt x="137" y="36"/>
                    <a:pt x="138" y="39"/>
                    <a:pt x="135" y="42"/>
                  </a:cubicBezTo>
                  <a:cubicBezTo>
                    <a:pt x="132" y="46"/>
                    <a:pt x="134" y="49"/>
                    <a:pt x="139" y="50"/>
                  </a:cubicBezTo>
                  <a:cubicBezTo>
                    <a:pt x="143" y="50"/>
                    <a:pt x="144" y="53"/>
                    <a:pt x="141" y="56"/>
                  </a:cubicBezTo>
                  <a:cubicBezTo>
                    <a:pt x="137" y="59"/>
                    <a:pt x="138" y="63"/>
                    <a:pt x="142" y="64"/>
                  </a:cubicBezTo>
                  <a:cubicBezTo>
                    <a:pt x="147" y="65"/>
                    <a:pt x="147" y="68"/>
                    <a:pt x="143" y="70"/>
                  </a:cubicBezTo>
                  <a:cubicBezTo>
                    <a:pt x="139" y="73"/>
                    <a:pt x="139" y="76"/>
                    <a:pt x="143" y="78"/>
                  </a:cubicBezTo>
                  <a:cubicBezTo>
                    <a:pt x="147" y="81"/>
                    <a:pt x="147" y="84"/>
                    <a:pt x="142" y="85"/>
                  </a:cubicBezTo>
                  <a:cubicBezTo>
                    <a:pt x="138" y="86"/>
                    <a:pt x="137" y="90"/>
                    <a:pt x="141" y="93"/>
                  </a:cubicBezTo>
                  <a:cubicBezTo>
                    <a:pt x="144" y="96"/>
                    <a:pt x="143" y="99"/>
                    <a:pt x="139" y="99"/>
                  </a:cubicBezTo>
                  <a:cubicBezTo>
                    <a:pt x="134" y="99"/>
                    <a:pt x="132" y="103"/>
                    <a:pt x="135" y="106"/>
                  </a:cubicBezTo>
                  <a:cubicBezTo>
                    <a:pt x="138" y="110"/>
                    <a:pt x="137" y="113"/>
                    <a:pt x="132" y="112"/>
                  </a:cubicBezTo>
                  <a:cubicBezTo>
                    <a:pt x="127" y="111"/>
                    <a:pt x="125" y="114"/>
                    <a:pt x="127" y="118"/>
                  </a:cubicBezTo>
                  <a:cubicBezTo>
                    <a:pt x="129" y="123"/>
                    <a:pt x="128" y="125"/>
                    <a:pt x="123" y="123"/>
                  </a:cubicBezTo>
                  <a:cubicBezTo>
                    <a:pt x="118" y="122"/>
                    <a:pt x="116" y="124"/>
                    <a:pt x="117" y="129"/>
                  </a:cubicBezTo>
                  <a:cubicBezTo>
                    <a:pt x="118" y="133"/>
                    <a:pt x="116" y="135"/>
                    <a:pt x="112" y="133"/>
                  </a:cubicBezTo>
                  <a:cubicBezTo>
                    <a:pt x="108" y="130"/>
                    <a:pt x="105" y="132"/>
                    <a:pt x="105" y="137"/>
                  </a:cubicBezTo>
                  <a:cubicBezTo>
                    <a:pt x="105" y="141"/>
                    <a:pt x="102" y="143"/>
                    <a:pt x="99" y="139"/>
                  </a:cubicBezTo>
                  <a:cubicBezTo>
                    <a:pt x="95" y="136"/>
                    <a:pt x="92" y="137"/>
                    <a:pt x="91" y="142"/>
                  </a:cubicBezTo>
                  <a:cubicBezTo>
                    <a:pt x="90" y="146"/>
                    <a:pt x="87" y="147"/>
                    <a:pt x="85" y="143"/>
                  </a:cubicBezTo>
                  <a:cubicBezTo>
                    <a:pt x="82" y="139"/>
                    <a:pt x="78" y="139"/>
                    <a:pt x="77" y="144"/>
                  </a:cubicBezTo>
                  <a:cubicBezTo>
                    <a:pt x="75" y="148"/>
                    <a:pt x="72" y="148"/>
                    <a:pt x="70" y="144"/>
                  </a:cubicBezTo>
                  <a:cubicBezTo>
                    <a:pt x="68" y="139"/>
                    <a:pt x="65" y="139"/>
                    <a:pt x="62" y="143"/>
                  </a:cubicBezTo>
                  <a:cubicBezTo>
                    <a:pt x="60" y="147"/>
                    <a:pt x="57" y="146"/>
                    <a:pt x="56" y="142"/>
                  </a:cubicBezTo>
                  <a:cubicBezTo>
                    <a:pt x="55" y="137"/>
                    <a:pt x="52" y="136"/>
                    <a:pt x="48" y="139"/>
                  </a:cubicBezTo>
                  <a:cubicBezTo>
                    <a:pt x="45" y="143"/>
                    <a:pt x="42" y="141"/>
                    <a:pt x="42" y="137"/>
                  </a:cubicBezTo>
                  <a:cubicBezTo>
                    <a:pt x="42" y="132"/>
                    <a:pt x="39" y="130"/>
                    <a:pt x="35" y="133"/>
                  </a:cubicBezTo>
                  <a:cubicBezTo>
                    <a:pt x="31" y="135"/>
                    <a:pt x="29" y="133"/>
                    <a:pt x="30" y="129"/>
                  </a:cubicBezTo>
                  <a:cubicBezTo>
                    <a:pt x="31" y="124"/>
                    <a:pt x="28" y="122"/>
                    <a:pt x="24" y="123"/>
                  </a:cubicBezTo>
                  <a:cubicBezTo>
                    <a:pt x="19" y="125"/>
                    <a:pt x="18" y="123"/>
                    <a:pt x="20" y="118"/>
                  </a:cubicBezTo>
                  <a:cubicBezTo>
                    <a:pt x="22" y="114"/>
                    <a:pt x="20" y="111"/>
                    <a:pt x="15" y="112"/>
                  </a:cubicBezTo>
                  <a:cubicBezTo>
                    <a:pt x="10" y="113"/>
                    <a:pt x="9" y="110"/>
                    <a:pt x="12" y="106"/>
                  </a:cubicBezTo>
                  <a:cubicBezTo>
                    <a:pt x="15" y="103"/>
                    <a:pt x="13" y="99"/>
                    <a:pt x="8" y="99"/>
                  </a:cubicBezTo>
                  <a:cubicBezTo>
                    <a:pt x="4" y="99"/>
                    <a:pt x="3" y="96"/>
                    <a:pt x="6" y="93"/>
                  </a:cubicBezTo>
                  <a:cubicBezTo>
                    <a:pt x="10" y="90"/>
                    <a:pt x="9" y="86"/>
                    <a:pt x="5" y="85"/>
                  </a:cubicBezTo>
                  <a:cubicBezTo>
                    <a:pt x="0" y="84"/>
                    <a:pt x="0" y="81"/>
                    <a:pt x="4" y="78"/>
                  </a:cubicBezTo>
                  <a:cubicBezTo>
                    <a:pt x="8" y="76"/>
                    <a:pt x="8" y="73"/>
                    <a:pt x="4" y="70"/>
                  </a:cubicBezTo>
                  <a:cubicBezTo>
                    <a:pt x="0" y="68"/>
                    <a:pt x="0" y="65"/>
                    <a:pt x="5" y="64"/>
                  </a:cubicBezTo>
                  <a:cubicBezTo>
                    <a:pt x="9" y="63"/>
                    <a:pt x="10" y="59"/>
                    <a:pt x="6" y="56"/>
                  </a:cubicBezTo>
                  <a:cubicBezTo>
                    <a:pt x="3" y="53"/>
                    <a:pt x="4" y="50"/>
                    <a:pt x="8" y="50"/>
                  </a:cubicBezTo>
                  <a:cubicBezTo>
                    <a:pt x="13" y="49"/>
                    <a:pt x="15" y="46"/>
                    <a:pt x="12" y="42"/>
                  </a:cubicBezTo>
                  <a:cubicBezTo>
                    <a:pt x="9" y="39"/>
                    <a:pt x="10" y="36"/>
                    <a:pt x="15" y="37"/>
                  </a:cubicBezTo>
                  <a:cubicBezTo>
                    <a:pt x="20" y="37"/>
                    <a:pt x="22" y="35"/>
                    <a:pt x="20" y="30"/>
                  </a:cubicBezTo>
                  <a:cubicBezTo>
                    <a:pt x="18" y="26"/>
                    <a:pt x="19" y="24"/>
                    <a:pt x="24" y="25"/>
                  </a:cubicBezTo>
                  <a:cubicBezTo>
                    <a:pt x="28" y="27"/>
                    <a:pt x="31" y="25"/>
                    <a:pt x="30" y="20"/>
                  </a:cubicBezTo>
                  <a:cubicBezTo>
                    <a:pt x="29" y="15"/>
                    <a:pt x="31" y="14"/>
                    <a:pt x="35" y="16"/>
                  </a:cubicBezTo>
                  <a:cubicBezTo>
                    <a:pt x="39" y="19"/>
                    <a:pt x="42" y="17"/>
                    <a:pt x="42" y="12"/>
                  </a:cubicBezTo>
                  <a:cubicBezTo>
                    <a:pt x="42" y="7"/>
                    <a:pt x="45" y="6"/>
                    <a:pt x="48" y="10"/>
                  </a:cubicBezTo>
                  <a:cubicBezTo>
                    <a:pt x="52" y="13"/>
                    <a:pt x="55" y="12"/>
                    <a:pt x="56" y="7"/>
                  </a:cubicBezTo>
                  <a:cubicBezTo>
                    <a:pt x="57" y="2"/>
                    <a:pt x="60" y="2"/>
                    <a:pt x="62" y="6"/>
                  </a:cubicBezTo>
                  <a:cubicBezTo>
                    <a:pt x="65" y="10"/>
                    <a:pt x="68" y="9"/>
                    <a:pt x="70" y="5"/>
                  </a:cubicBezTo>
                  <a:cubicBezTo>
                    <a:pt x="72" y="0"/>
                    <a:pt x="75" y="0"/>
                    <a:pt x="77" y="5"/>
                  </a:cubicBezTo>
                  <a:close/>
                </a:path>
              </a:pathLst>
            </a:custGeom>
            <a:solidFill>
              <a:srgbClr val="B2D84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4" name="iṧḻíḓè"/>
            <p:cNvSpPr/>
            <p:nvPr/>
          </p:nvSpPr>
          <p:spPr bwMode="auto">
            <a:xfrm>
              <a:off x="4962807" y="3975357"/>
              <a:ext cx="202839" cy="200134"/>
            </a:xfrm>
            <a:prstGeom prst="ellipse">
              <a:avLst/>
            </a:pr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5" name="íṩḷídé"/>
            <p:cNvSpPr/>
            <p:nvPr/>
          </p:nvSpPr>
          <p:spPr bwMode="auto">
            <a:xfrm>
              <a:off x="6266385" y="4015925"/>
              <a:ext cx="248816" cy="286679"/>
            </a:xfrm>
            <a:custGeom>
              <a:avLst/>
              <a:gdLst>
                <a:gd name="T0" fmla="*/ 95 w 127"/>
                <a:gd name="T1" fmla="*/ 15 h 147"/>
                <a:gd name="T2" fmla="*/ 23 w 127"/>
                <a:gd name="T3" fmla="*/ 32 h 147"/>
                <a:gd name="T4" fmla="*/ 14 w 127"/>
                <a:gd name="T5" fmla="*/ 58 h 147"/>
                <a:gd name="T6" fmla="*/ 4 w 127"/>
                <a:gd name="T7" fmla="*/ 109 h 147"/>
                <a:gd name="T8" fmla="*/ 7 w 127"/>
                <a:gd name="T9" fmla="*/ 127 h 147"/>
                <a:gd name="T10" fmla="*/ 20 w 127"/>
                <a:gd name="T11" fmla="*/ 134 h 147"/>
                <a:gd name="T12" fmla="*/ 33 w 127"/>
                <a:gd name="T13" fmla="*/ 142 h 147"/>
                <a:gd name="T14" fmla="*/ 50 w 127"/>
                <a:gd name="T15" fmla="*/ 138 h 147"/>
                <a:gd name="T16" fmla="*/ 92 w 127"/>
                <a:gd name="T17" fmla="*/ 106 h 147"/>
                <a:gd name="T18" fmla="*/ 111 w 127"/>
                <a:gd name="T19" fmla="*/ 88 h 147"/>
                <a:gd name="T20" fmla="*/ 95 w 127"/>
                <a:gd name="T21" fmla="*/ 1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7" h="147">
                  <a:moveTo>
                    <a:pt x="95" y="15"/>
                  </a:moveTo>
                  <a:cubicBezTo>
                    <a:pt x="71" y="0"/>
                    <a:pt x="38" y="7"/>
                    <a:pt x="23" y="32"/>
                  </a:cubicBezTo>
                  <a:cubicBezTo>
                    <a:pt x="17" y="40"/>
                    <a:pt x="15" y="49"/>
                    <a:pt x="14" y="58"/>
                  </a:cubicBezTo>
                  <a:cubicBezTo>
                    <a:pt x="13" y="84"/>
                    <a:pt x="9" y="97"/>
                    <a:pt x="4" y="109"/>
                  </a:cubicBezTo>
                  <a:cubicBezTo>
                    <a:pt x="0" y="119"/>
                    <a:pt x="1" y="122"/>
                    <a:pt x="7" y="127"/>
                  </a:cubicBezTo>
                  <a:cubicBezTo>
                    <a:pt x="10" y="128"/>
                    <a:pt x="15" y="131"/>
                    <a:pt x="20" y="134"/>
                  </a:cubicBezTo>
                  <a:cubicBezTo>
                    <a:pt x="25" y="138"/>
                    <a:pt x="30" y="141"/>
                    <a:pt x="33" y="142"/>
                  </a:cubicBezTo>
                  <a:cubicBezTo>
                    <a:pt x="39" y="147"/>
                    <a:pt x="43" y="146"/>
                    <a:pt x="50" y="138"/>
                  </a:cubicBezTo>
                  <a:cubicBezTo>
                    <a:pt x="58" y="128"/>
                    <a:pt x="68" y="119"/>
                    <a:pt x="92" y="106"/>
                  </a:cubicBezTo>
                  <a:cubicBezTo>
                    <a:pt x="99" y="102"/>
                    <a:pt x="106" y="96"/>
                    <a:pt x="111" y="88"/>
                  </a:cubicBezTo>
                  <a:cubicBezTo>
                    <a:pt x="127" y="63"/>
                    <a:pt x="120" y="31"/>
                    <a:pt x="95" y="15"/>
                  </a:cubicBez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6" name="íṥḻîde"/>
            <p:cNvSpPr/>
            <p:nvPr/>
          </p:nvSpPr>
          <p:spPr bwMode="auto">
            <a:xfrm>
              <a:off x="6258272" y="4264741"/>
              <a:ext cx="78431" cy="54090"/>
            </a:xfrm>
            <a:custGeom>
              <a:avLst/>
              <a:gdLst>
                <a:gd name="T0" fmla="*/ 38 w 39"/>
                <a:gd name="T1" fmla="*/ 21 h 28"/>
                <a:gd name="T2" fmla="*/ 6 w 39"/>
                <a:gd name="T3" fmla="*/ 1 h 28"/>
                <a:gd name="T4" fmla="*/ 2 w 39"/>
                <a:gd name="T5" fmla="*/ 2 h 28"/>
                <a:gd name="T6" fmla="*/ 1 w 39"/>
                <a:gd name="T7" fmla="*/ 3 h 28"/>
                <a:gd name="T8" fmla="*/ 2 w 39"/>
                <a:gd name="T9" fmla="*/ 7 h 28"/>
                <a:gd name="T10" fmla="*/ 34 w 39"/>
                <a:gd name="T11" fmla="*/ 27 h 28"/>
                <a:gd name="T12" fmla="*/ 38 w 39"/>
                <a:gd name="T13" fmla="*/ 26 h 28"/>
                <a:gd name="T14" fmla="*/ 39 w 39"/>
                <a:gd name="T15" fmla="*/ 25 h 28"/>
                <a:gd name="T16" fmla="*/ 38 w 39"/>
                <a:gd name="T1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8">
                  <a:moveTo>
                    <a:pt x="38" y="21"/>
                  </a:moveTo>
                  <a:cubicBezTo>
                    <a:pt x="6" y="1"/>
                    <a:pt x="6" y="1"/>
                    <a:pt x="6" y="1"/>
                  </a:cubicBezTo>
                  <a:cubicBezTo>
                    <a:pt x="5" y="0"/>
                    <a:pt x="3" y="0"/>
                    <a:pt x="2" y="2"/>
                  </a:cubicBezTo>
                  <a:cubicBezTo>
                    <a:pt x="1" y="3"/>
                    <a:pt x="1" y="3"/>
                    <a:pt x="1" y="3"/>
                  </a:cubicBezTo>
                  <a:cubicBezTo>
                    <a:pt x="0" y="4"/>
                    <a:pt x="1" y="6"/>
                    <a:pt x="2" y="7"/>
                  </a:cubicBezTo>
                  <a:cubicBezTo>
                    <a:pt x="34" y="27"/>
                    <a:pt x="34" y="27"/>
                    <a:pt x="34" y="27"/>
                  </a:cubicBezTo>
                  <a:cubicBezTo>
                    <a:pt x="35" y="28"/>
                    <a:pt x="37" y="27"/>
                    <a:pt x="38" y="26"/>
                  </a:cubicBezTo>
                  <a:cubicBezTo>
                    <a:pt x="39" y="25"/>
                    <a:pt x="39" y="25"/>
                    <a:pt x="39" y="25"/>
                  </a:cubicBezTo>
                  <a:cubicBezTo>
                    <a:pt x="39" y="23"/>
                    <a:pt x="39" y="22"/>
                    <a:pt x="38" y="21"/>
                  </a:cubicBez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7" name="ïṧ1îďê"/>
            <p:cNvSpPr/>
            <p:nvPr/>
          </p:nvSpPr>
          <p:spPr bwMode="auto">
            <a:xfrm>
              <a:off x="6247454" y="4280968"/>
              <a:ext cx="75727" cy="54090"/>
            </a:xfrm>
            <a:custGeom>
              <a:avLst/>
              <a:gdLst>
                <a:gd name="T0" fmla="*/ 38 w 39"/>
                <a:gd name="T1" fmla="*/ 21 h 28"/>
                <a:gd name="T2" fmla="*/ 6 w 39"/>
                <a:gd name="T3" fmla="*/ 1 h 28"/>
                <a:gd name="T4" fmla="*/ 2 w 39"/>
                <a:gd name="T5" fmla="*/ 2 h 28"/>
                <a:gd name="T6" fmla="*/ 1 w 39"/>
                <a:gd name="T7" fmla="*/ 4 h 28"/>
                <a:gd name="T8" fmla="*/ 2 w 39"/>
                <a:gd name="T9" fmla="*/ 8 h 28"/>
                <a:gd name="T10" fmla="*/ 34 w 39"/>
                <a:gd name="T11" fmla="*/ 28 h 28"/>
                <a:gd name="T12" fmla="*/ 38 w 39"/>
                <a:gd name="T13" fmla="*/ 27 h 28"/>
                <a:gd name="T14" fmla="*/ 39 w 39"/>
                <a:gd name="T15" fmla="*/ 25 h 28"/>
                <a:gd name="T16" fmla="*/ 38 w 39"/>
                <a:gd name="T1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8">
                  <a:moveTo>
                    <a:pt x="38" y="21"/>
                  </a:moveTo>
                  <a:cubicBezTo>
                    <a:pt x="6" y="1"/>
                    <a:pt x="6" y="1"/>
                    <a:pt x="6" y="1"/>
                  </a:cubicBezTo>
                  <a:cubicBezTo>
                    <a:pt x="5" y="0"/>
                    <a:pt x="3" y="1"/>
                    <a:pt x="2" y="2"/>
                  </a:cubicBezTo>
                  <a:cubicBezTo>
                    <a:pt x="1" y="4"/>
                    <a:pt x="1" y="4"/>
                    <a:pt x="1" y="4"/>
                  </a:cubicBezTo>
                  <a:cubicBezTo>
                    <a:pt x="0" y="5"/>
                    <a:pt x="1" y="7"/>
                    <a:pt x="2" y="8"/>
                  </a:cubicBezTo>
                  <a:cubicBezTo>
                    <a:pt x="34" y="28"/>
                    <a:pt x="34" y="28"/>
                    <a:pt x="34" y="28"/>
                  </a:cubicBezTo>
                  <a:cubicBezTo>
                    <a:pt x="35" y="28"/>
                    <a:pt x="37" y="28"/>
                    <a:pt x="38" y="27"/>
                  </a:cubicBezTo>
                  <a:cubicBezTo>
                    <a:pt x="39" y="25"/>
                    <a:pt x="39" y="25"/>
                    <a:pt x="39" y="25"/>
                  </a:cubicBezTo>
                  <a:cubicBezTo>
                    <a:pt x="39" y="24"/>
                    <a:pt x="39" y="22"/>
                    <a:pt x="38" y="21"/>
                  </a:cubicBez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8" name="ïŝľîḋè"/>
            <p:cNvSpPr/>
            <p:nvPr/>
          </p:nvSpPr>
          <p:spPr bwMode="auto">
            <a:xfrm>
              <a:off x="6236635" y="4299900"/>
              <a:ext cx="75727" cy="56795"/>
            </a:xfrm>
            <a:custGeom>
              <a:avLst/>
              <a:gdLst>
                <a:gd name="T0" fmla="*/ 38 w 39"/>
                <a:gd name="T1" fmla="*/ 21 h 28"/>
                <a:gd name="T2" fmla="*/ 6 w 39"/>
                <a:gd name="T3" fmla="*/ 1 h 28"/>
                <a:gd name="T4" fmla="*/ 2 w 39"/>
                <a:gd name="T5" fmla="*/ 2 h 28"/>
                <a:gd name="T6" fmla="*/ 1 w 39"/>
                <a:gd name="T7" fmla="*/ 3 h 28"/>
                <a:gd name="T8" fmla="*/ 2 w 39"/>
                <a:gd name="T9" fmla="*/ 7 h 28"/>
                <a:gd name="T10" fmla="*/ 34 w 39"/>
                <a:gd name="T11" fmla="*/ 27 h 28"/>
                <a:gd name="T12" fmla="*/ 38 w 39"/>
                <a:gd name="T13" fmla="*/ 26 h 28"/>
                <a:gd name="T14" fmla="*/ 39 w 39"/>
                <a:gd name="T15" fmla="*/ 25 h 28"/>
                <a:gd name="T16" fmla="*/ 38 w 39"/>
                <a:gd name="T1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8">
                  <a:moveTo>
                    <a:pt x="38" y="21"/>
                  </a:moveTo>
                  <a:cubicBezTo>
                    <a:pt x="6" y="1"/>
                    <a:pt x="6" y="1"/>
                    <a:pt x="6" y="1"/>
                  </a:cubicBezTo>
                  <a:cubicBezTo>
                    <a:pt x="5" y="0"/>
                    <a:pt x="3" y="0"/>
                    <a:pt x="2" y="2"/>
                  </a:cubicBezTo>
                  <a:cubicBezTo>
                    <a:pt x="1" y="3"/>
                    <a:pt x="1" y="3"/>
                    <a:pt x="1" y="3"/>
                  </a:cubicBezTo>
                  <a:cubicBezTo>
                    <a:pt x="0" y="4"/>
                    <a:pt x="1" y="6"/>
                    <a:pt x="2" y="7"/>
                  </a:cubicBezTo>
                  <a:cubicBezTo>
                    <a:pt x="34" y="27"/>
                    <a:pt x="34" y="27"/>
                    <a:pt x="34" y="27"/>
                  </a:cubicBezTo>
                  <a:cubicBezTo>
                    <a:pt x="35" y="28"/>
                    <a:pt x="37" y="28"/>
                    <a:pt x="38" y="26"/>
                  </a:cubicBezTo>
                  <a:cubicBezTo>
                    <a:pt x="39" y="25"/>
                    <a:pt x="39" y="25"/>
                    <a:pt x="39" y="25"/>
                  </a:cubicBezTo>
                  <a:cubicBezTo>
                    <a:pt x="39" y="23"/>
                    <a:pt x="39" y="22"/>
                    <a:pt x="38" y="21"/>
                  </a:cubicBez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9" name="íśḻíḋè"/>
            <p:cNvSpPr/>
            <p:nvPr/>
          </p:nvSpPr>
          <p:spPr bwMode="auto">
            <a:xfrm>
              <a:off x="6236635" y="4326945"/>
              <a:ext cx="54090" cy="37863"/>
            </a:xfrm>
            <a:custGeom>
              <a:avLst/>
              <a:gdLst>
                <a:gd name="T0" fmla="*/ 3 w 27"/>
                <a:gd name="T1" fmla="*/ 0 h 20"/>
                <a:gd name="T2" fmla="*/ 27 w 27"/>
                <a:gd name="T3" fmla="*/ 15 h 20"/>
                <a:gd name="T4" fmla="*/ 10 w 27"/>
                <a:gd name="T5" fmla="*/ 15 h 20"/>
                <a:gd name="T6" fmla="*/ 3 w 27"/>
                <a:gd name="T7" fmla="*/ 0 h 20"/>
              </a:gdLst>
              <a:ahLst/>
              <a:cxnLst>
                <a:cxn ang="0">
                  <a:pos x="T0" y="T1"/>
                </a:cxn>
                <a:cxn ang="0">
                  <a:pos x="T2" y="T3"/>
                </a:cxn>
                <a:cxn ang="0">
                  <a:pos x="T4" y="T5"/>
                </a:cxn>
                <a:cxn ang="0">
                  <a:pos x="T6" y="T7"/>
                </a:cxn>
              </a:cxnLst>
              <a:rect l="0" t="0" r="r" b="b"/>
              <a:pathLst>
                <a:path w="27" h="20">
                  <a:moveTo>
                    <a:pt x="3" y="0"/>
                  </a:moveTo>
                  <a:cubicBezTo>
                    <a:pt x="27" y="15"/>
                    <a:pt x="27" y="15"/>
                    <a:pt x="27" y="15"/>
                  </a:cubicBezTo>
                  <a:cubicBezTo>
                    <a:pt x="24" y="20"/>
                    <a:pt x="15" y="19"/>
                    <a:pt x="10" y="15"/>
                  </a:cubicBezTo>
                  <a:cubicBezTo>
                    <a:pt x="4" y="12"/>
                    <a:pt x="0" y="5"/>
                    <a:pt x="3" y="0"/>
                  </a:cubicBez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0" name="ísḻiďé"/>
            <p:cNvSpPr/>
            <p:nvPr/>
          </p:nvSpPr>
          <p:spPr bwMode="auto">
            <a:xfrm>
              <a:off x="6847857" y="3961835"/>
              <a:ext cx="121703" cy="105476"/>
            </a:xfrm>
            <a:custGeom>
              <a:avLst/>
              <a:gdLst>
                <a:gd name="T0" fmla="*/ 42 w 62"/>
                <a:gd name="T1" fmla="*/ 0 h 54"/>
                <a:gd name="T2" fmla="*/ 28 w 62"/>
                <a:gd name="T3" fmla="*/ 38 h 54"/>
                <a:gd name="T4" fmla="*/ 20 w 62"/>
                <a:gd name="T5" fmla="*/ 32 h 54"/>
                <a:gd name="T6" fmla="*/ 14 w 62"/>
                <a:gd name="T7" fmla="*/ 31 h 54"/>
                <a:gd name="T8" fmla="*/ 2 w 62"/>
                <a:gd name="T9" fmla="*/ 38 h 54"/>
                <a:gd name="T10" fmla="*/ 12 w 62"/>
                <a:gd name="T11" fmla="*/ 53 h 54"/>
                <a:gd name="T12" fmla="*/ 18 w 62"/>
                <a:gd name="T13" fmla="*/ 54 h 54"/>
                <a:gd name="T14" fmla="*/ 30 w 62"/>
                <a:gd name="T15" fmla="*/ 47 h 54"/>
                <a:gd name="T16" fmla="*/ 30 w 62"/>
                <a:gd name="T17" fmla="*/ 47 h 54"/>
                <a:gd name="T18" fmla="*/ 30 w 62"/>
                <a:gd name="T19" fmla="*/ 47 h 54"/>
                <a:gd name="T20" fmla="*/ 42 w 62"/>
                <a:gd name="T21" fmla="*/ 15 h 54"/>
                <a:gd name="T22" fmla="*/ 53 w 62"/>
                <a:gd name="T23" fmla="*/ 19 h 54"/>
                <a:gd name="T24" fmla="*/ 62 w 62"/>
                <a:gd name="T25" fmla="*/ 18 h 54"/>
                <a:gd name="T26" fmla="*/ 42 w 62"/>
                <a:gd name="T2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54">
                  <a:moveTo>
                    <a:pt x="42" y="0"/>
                  </a:moveTo>
                  <a:cubicBezTo>
                    <a:pt x="28" y="38"/>
                    <a:pt x="28" y="38"/>
                    <a:pt x="28" y="38"/>
                  </a:cubicBezTo>
                  <a:cubicBezTo>
                    <a:pt x="26" y="35"/>
                    <a:pt x="24" y="33"/>
                    <a:pt x="20" y="32"/>
                  </a:cubicBezTo>
                  <a:cubicBezTo>
                    <a:pt x="18" y="31"/>
                    <a:pt x="16" y="31"/>
                    <a:pt x="14" y="31"/>
                  </a:cubicBezTo>
                  <a:cubicBezTo>
                    <a:pt x="9" y="31"/>
                    <a:pt x="4" y="34"/>
                    <a:pt x="2" y="38"/>
                  </a:cubicBezTo>
                  <a:cubicBezTo>
                    <a:pt x="0" y="44"/>
                    <a:pt x="5" y="51"/>
                    <a:pt x="12" y="53"/>
                  </a:cubicBezTo>
                  <a:cubicBezTo>
                    <a:pt x="14" y="54"/>
                    <a:pt x="16" y="54"/>
                    <a:pt x="18" y="54"/>
                  </a:cubicBezTo>
                  <a:cubicBezTo>
                    <a:pt x="23" y="54"/>
                    <a:pt x="28" y="52"/>
                    <a:pt x="30" y="47"/>
                  </a:cubicBezTo>
                  <a:cubicBezTo>
                    <a:pt x="30" y="47"/>
                    <a:pt x="30" y="47"/>
                    <a:pt x="30" y="47"/>
                  </a:cubicBezTo>
                  <a:cubicBezTo>
                    <a:pt x="30" y="47"/>
                    <a:pt x="30" y="47"/>
                    <a:pt x="30" y="47"/>
                  </a:cubicBezTo>
                  <a:cubicBezTo>
                    <a:pt x="42" y="15"/>
                    <a:pt x="42" y="15"/>
                    <a:pt x="42" y="15"/>
                  </a:cubicBezTo>
                  <a:cubicBezTo>
                    <a:pt x="46" y="18"/>
                    <a:pt x="50" y="19"/>
                    <a:pt x="53" y="19"/>
                  </a:cubicBezTo>
                  <a:cubicBezTo>
                    <a:pt x="58" y="19"/>
                    <a:pt x="62" y="18"/>
                    <a:pt x="62" y="18"/>
                  </a:cubicBezTo>
                  <a:cubicBezTo>
                    <a:pt x="49" y="16"/>
                    <a:pt x="43" y="3"/>
                    <a:pt x="42" y="0"/>
                  </a:cubicBezTo>
                </a:path>
              </a:pathLst>
            </a:custGeom>
            <a:solidFill>
              <a:srgbClr val="D2788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1" name="í$1ídê"/>
            <p:cNvSpPr/>
            <p:nvPr/>
          </p:nvSpPr>
          <p:spPr bwMode="auto">
            <a:xfrm>
              <a:off x="6812698" y="4013221"/>
              <a:ext cx="216361" cy="194725"/>
            </a:xfrm>
            <a:custGeom>
              <a:avLst/>
              <a:gdLst>
                <a:gd name="T0" fmla="*/ 75 w 111"/>
                <a:gd name="T1" fmla="*/ 0 h 100"/>
                <a:gd name="T2" fmla="*/ 50 w 111"/>
                <a:gd name="T3" fmla="*/ 68 h 100"/>
                <a:gd name="T4" fmla="*/ 35 w 111"/>
                <a:gd name="T5" fmla="*/ 57 h 100"/>
                <a:gd name="T6" fmla="*/ 4 w 111"/>
                <a:gd name="T7" fmla="*/ 68 h 100"/>
                <a:gd name="T8" fmla="*/ 21 w 111"/>
                <a:gd name="T9" fmla="*/ 96 h 100"/>
                <a:gd name="T10" fmla="*/ 52 w 111"/>
                <a:gd name="T11" fmla="*/ 85 h 100"/>
                <a:gd name="T12" fmla="*/ 53 w 111"/>
                <a:gd name="T13" fmla="*/ 84 h 100"/>
                <a:gd name="T14" fmla="*/ 53 w 111"/>
                <a:gd name="T15" fmla="*/ 83 h 100"/>
                <a:gd name="T16" fmla="*/ 74 w 111"/>
                <a:gd name="T17" fmla="*/ 27 h 100"/>
                <a:gd name="T18" fmla="*/ 111 w 111"/>
                <a:gd name="T19" fmla="*/ 31 h 100"/>
                <a:gd name="T20" fmla="*/ 75 w 111"/>
                <a:gd name="T2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00">
                  <a:moveTo>
                    <a:pt x="75" y="0"/>
                  </a:moveTo>
                  <a:cubicBezTo>
                    <a:pt x="50" y="68"/>
                    <a:pt x="50" y="68"/>
                    <a:pt x="50" y="68"/>
                  </a:cubicBezTo>
                  <a:cubicBezTo>
                    <a:pt x="47" y="63"/>
                    <a:pt x="42" y="59"/>
                    <a:pt x="35" y="57"/>
                  </a:cubicBezTo>
                  <a:cubicBezTo>
                    <a:pt x="22" y="52"/>
                    <a:pt x="8" y="57"/>
                    <a:pt x="4" y="68"/>
                  </a:cubicBezTo>
                  <a:cubicBezTo>
                    <a:pt x="0" y="78"/>
                    <a:pt x="7" y="91"/>
                    <a:pt x="21" y="96"/>
                  </a:cubicBezTo>
                  <a:cubicBezTo>
                    <a:pt x="34" y="100"/>
                    <a:pt x="48" y="96"/>
                    <a:pt x="52" y="85"/>
                  </a:cubicBezTo>
                  <a:cubicBezTo>
                    <a:pt x="53" y="84"/>
                    <a:pt x="53" y="84"/>
                    <a:pt x="53" y="84"/>
                  </a:cubicBezTo>
                  <a:cubicBezTo>
                    <a:pt x="53" y="83"/>
                    <a:pt x="53" y="83"/>
                    <a:pt x="53" y="83"/>
                  </a:cubicBezTo>
                  <a:cubicBezTo>
                    <a:pt x="74" y="27"/>
                    <a:pt x="74" y="27"/>
                    <a:pt x="74" y="27"/>
                  </a:cubicBezTo>
                  <a:cubicBezTo>
                    <a:pt x="90" y="41"/>
                    <a:pt x="111" y="31"/>
                    <a:pt x="111" y="31"/>
                  </a:cubicBezTo>
                  <a:cubicBezTo>
                    <a:pt x="87" y="29"/>
                    <a:pt x="76" y="5"/>
                    <a:pt x="75" y="0"/>
                  </a:cubicBezTo>
                  <a:close/>
                </a:path>
              </a:pathLst>
            </a:custGeom>
            <a:solidFill>
              <a:srgbClr val="C44D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2" name="íṩľïdê"/>
            <p:cNvSpPr/>
            <p:nvPr/>
          </p:nvSpPr>
          <p:spPr bwMode="auto">
            <a:xfrm>
              <a:off x="6999310" y="4467580"/>
              <a:ext cx="89249" cy="118999"/>
            </a:xfrm>
            <a:custGeom>
              <a:avLst/>
              <a:gdLst>
                <a:gd name="T0" fmla="*/ 19 w 45"/>
                <a:gd name="T1" fmla="*/ 0 h 61"/>
                <a:gd name="T2" fmla="*/ 24 w 45"/>
                <a:gd name="T3" fmla="*/ 40 h 61"/>
                <a:gd name="T4" fmla="*/ 16 w 45"/>
                <a:gd name="T5" fmla="*/ 38 h 61"/>
                <a:gd name="T6" fmla="*/ 14 w 45"/>
                <a:gd name="T7" fmla="*/ 38 h 61"/>
                <a:gd name="T8" fmla="*/ 1 w 45"/>
                <a:gd name="T9" fmla="*/ 51 h 61"/>
                <a:gd name="T10" fmla="*/ 14 w 45"/>
                <a:gd name="T11" fmla="*/ 61 h 61"/>
                <a:gd name="T12" fmla="*/ 17 w 45"/>
                <a:gd name="T13" fmla="*/ 61 h 61"/>
                <a:gd name="T14" fmla="*/ 30 w 45"/>
                <a:gd name="T15" fmla="*/ 47 h 61"/>
                <a:gd name="T16" fmla="*/ 29 w 45"/>
                <a:gd name="T17" fmla="*/ 47 h 61"/>
                <a:gd name="T18" fmla="*/ 29 w 45"/>
                <a:gd name="T19" fmla="*/ 47 h 61"/>
                <a:gd name="T20" fmla="*/ 25 w 45"/>
                <a:gd name="T21" fmla="*/ 13 h 61"/>
                <a:gd name="T22" fmla="*/ 30 w 45"/>
                <a:gd name="T23" fmla="*/ 14 h 61"/>
                <a:gd name="T24" fmla="*/ 45 w 45"/>
                <a:gd name="T25" fmla="*/ 6 h 61"/>
                <a:gd name="T26" fmla="*/ 37 w 45"/>
                <a:gd name="T27" fmla="*/ 7 h 61"/>
                <a:gd name="T28" fmla="*/ 19 w 45"/>
                <a:gd name="T2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61">
                  <a:moveTo>
                    <a:pt x="19" y="0"/>
                  </a:moveTo>
                  <a:cubicBezTo>
                    <a:pt x="24" y="40"/>
                    <a:pt x="24" y="40"/>
                    <a:pt x="24" y="40"/>
                  </a:cubicBezTo>
                  <a:cubicBezTo>
                    <a:pt x="22" y="39"/>
                    <a:pt x="19" y="38"/>
                    <a:pt x="16" y="38"/>
                  </a:cubicBezTo>
                  <a:cubicBezTo>
                    <a:pt x="16" y="38"/>
                    <a:pt x="15" y="38"/>
                    <a:pt x="14" y="38"/>
                  </a:cubicBezTo>
                  <a:cubicBezTo>
                    <a:pt x="6" y="39"/>
                    <a:pt x="0" y="45"/>
                    <a:pt x="1" y="51"/>
                  </a:cubicBezTo>
                  <a:cubicBezTo>
                    <a:pt x="2" y="57"/>
                    <a:pt x="7" y="61"/>
                    <a:pt x="14" y="61"/>
                  </a:cubicBezTo>
                  <a:cubicBezTo>
                    <a:pt x="15" y="61"/>
                    <a:pt x="16" y="61"/>
                    <a:pt x="17" y="61"/>
                  </a:cubicBezTo>
                  <a:cubicBezTo>
                    <a:pt x="25" y="60"/>
                    <a:pt x="30" y="54"/>
                    <a:pt x="30" y="47"/>
                  </a:cubicBezTo>
                  <a:cubicBezTo>
                    <a:pt x="29" y="47"/>
                    <a:pt x="29" y="47"/>
                    <a:pt x="29" y="47"/>
                  </a:cubicBezTo>
                  <a:cubicBezTo>
                    <a:pt x="29" y="47"/>
                    <a:pt x="29" y="47"/>
                    <a:pt x="29" y="47"/>
                  </a:cubicBezTo>
                  <a:cubicBezTo>
                    <a:pt x="25" y="13"/>
                    <a:pt x="25" y="13"/>
                    <a:pt x="25" y="13"/>
                  </a:cubicBezTo>
                  <a:cubicBezTo>
                    <a:pt x="27" y="13"/>
                    <a:pt x="28" y="14"/>
                    <a:pt x="30" y="14"/>
                  </a:cubicBezTo>
                  <a:cubicBezTo>
                    <a:pt x="39" y="14"/>
                    <a:pt x="45" y="6"/>
                    <a:pt x="45" y="6"/>
                  </a:cubicBezTo>
                  <a:cubicBezTo>
                    <a:pt x="42" y="7"/>
                    <a:pt x="40" y="7"/>
                    <a:pt x="37" y="7"/>
                  </a:cubicBezTo>
                  <a:cubicBezTo>
                    <a:pt x="28" y="7"/>
                    <a:pt x="20" y="1"/>
                    <a:pt x="19" y="0"/>
                  </a:cubicBezTo>
                </a:path>
              </a:pathLst>
            </a:custGeom>
            <a:solidFill>
              <a:srgbClr val="FE8F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3" name="iṡḻiḍe"/>
            <p:cNvSpPr/>
            <p:nvPr/>
          </p:nvSpPr>
          <p:spPr bwMode="auto">
            <a:xfrm>
              <a:off x="7020946" y="4500034"/>
              <a:ext cx="156862" cy="216361"/>
            </a:xfrm>
            <a:custGeom>
              <a:avLst/>
              <a:gdLst>
                <a:gd name="T0" fmla="*/ 34 w 80"/>
                <a:gd name="T1" fmla="*/ 0 h 111"/>
                <a:gd name="T2" fmla="*/ 43 w 80"/>
                <a:gd name="T3" fmla="*/ 72 h 111"/>
                <a:gd name="T4" fmla="*/ 25 w 80"/>
                <a:gd name="T5" fmla="*/ 69 h 111"/>
                <a:gd name="T6" fmla="*/ 1 w 80"/>
                <a:gd name="T7" fmla="*/ 93 h 111"/>
                <a:gd name="T8" fmla="*/ 29 w 80"/>
                <a:gd name="T9" fmla="*/ 109 h 111"/>
                <a:gd name="T10" fmla="*/ 53 w 80"/>
                <a:gd name="T11" fmla="*/ 85 h 111"/>
                <a:gd name="T12" fmla="*/ 52 w 80"/>
                <a:gd name="T13" fmla="*/ 85 h 111"/>
                <a:gd name="T14" fmla="*/ 52 w 80"/>
                <a:gd name="T15" fmla="*/ 84 h 111"/>
                <a:gd name="T16" fmla="*/ 45 w 80"/>
                <a:gd name="T17" fmla="*/ 24 h 111"/>
                <a:gd name="T18" fmla="*/ 80 w 80"/>
                <a:gd name="T19" fmla="*/ 11 h 111"/>
                <a:gd name="T20" fmla="*/ 34 w 80"/>
                <a:gd name="T21"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111">
                  <a:moveTo>
                    <a:pt x="34" y="0"/>
                  </a:moveTo>
                  <a:cubicBezTo>
                    <a:pt x="43" y="72"/>
                    <a:pt x="43" y="72"/>
                    <a:pt x="43" y="72"/>
                  </a:cubicBezTo>
                  <a:cubicBezTo>
                    <a:pt x="38" y="69"/>
                    <a:pt x="31" y="68"/>
                    <a:pt x="25" y="69"/>
                  </a:cubicBezTo>
                  <a:cubicBezTo>
                    <a:pt x="10" y="71"/>
                    <a:pt x="0" y="81"/>
                    <a:pt x="1" y="93"/>
                  </a:cubicBezTo>
                  <a:cubicBezTo>
                    <a:pt x="3" y="104"/>
                    <a:pt x="15" y="111"/>
                    <a:pt x="29" y="109"/>
                  </a:cubicBezTo>
                  <a:cubicBezTo>
                    <a:pt x="44" y="107"/>
                    <a:pt x="54" y="97"/>
                    <a:pt x="53" y="85"/>
                  </a:cubicBezTo>
                  <a:cubicBezTo>
                    <a:pt x="52" y="85"/>
                    <a:pt x="52" y="85"/>
                    <a:pt x="52" y="85"/>
                  </a:cubicBezTo>
                  <a:cubicBezTo>
                    <a:pt x="52" y="84"/>
                    <a:pt x="52" y="84"/>
                    <a:pt x="52" y="84"/>
                  </a:cubicBezTo>
                  <a:cubicBezTo>
                    <a:pt x="45" y="24"/>
                    <a:pt x="45" y="24"/>
                    <a:pt x="45" y="24"/>
                  </a:cubicBezTo>
                  <a:cubicBezTo>
                    <a:pt x="66" y="29"/>
                    <a:pt x="80" y="11"/>
                    <a:pt x="80" y="11"/>
                  </a:cubicBezTo>
                  <a:cubicBezTo>
                    <a:pt x="58" y="20"/>
                    <a:pt x="36" y="4"/>
                    <a:pt x="34" y="0"/>
                  </a:cubicBez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4" name="ïŝ1íḓé"/>
            <p:cNvSpPr/>
            <p:nvPr/>
          </p:nvSpPr>
          <p:spPr bwMode="auto">
            <a:xfrm>
              <a:off x="6301544" y="3453385"/>
              <a:ext cx="402973" cy="351587"/>
            </a:xfrm>
            <a:custGeom>
              <a:avLst/>
              <a:gdLst>
                <a:gd name="T0" fmla="*/ 119 w 207"/>
                <a:gd name="T1" fmla="*/ 118 h 180"/>
                <a:gd name="T2" fmla="*/ 95 w 207"/>
                <a:gd name="T3" fmla="*/ 141 h 180"/>
                <a:gd name="T4" fmla="*/ 75 w 207"/>
                <a:gd name="T5" fmla="*/ 168 h 180"/>
                <a:gd name="T6" fmla="*/ 58 w 207"/>
                <a:gd name="T7" fmla="*/ 172 h 180"/>
                <a:gd name="T8" fmla="*/ 71 w 207"/>
                <a:gd name="T9" fmla="*/ 153 h 180"/>
                <a:gd name="T10" fmla="*/ 81 w 207"/>
                <a:gd name="T11" fmla="*/ 128 h 180"/>
                <a:gd name="T12" fmla="*/ 78 w 207"/>
                <a:gd name="T13" fmla="*/ 106 h 180"/>
                <a:gd name="T14" fmla="*/ 47 w 207"/>
                <a:gd name="T15" fmla="*/ 105 h 180"/>
                <a:gd name="T16" fmla="*/ 22 w 207"/>
                <a:gd name="T17" fmla="*/ 92 h 180"/>
                <a:gd name="T18" fmla="*/ 51 w 207"/>
                <a:gd name="T19" fmla="*/ 85 h 180"/>
                <a:gd name="T20" fmla="*/ 80 w 207"/>
                <a:gd name="T21" fmla="*/ 75 h 180"/>
                <a:gd name="T22" fmla="*/ 82 w 207"/>
                <a:gd name="T23" fmla="*/ 53 h 180"/>
                <a:gd name="T24" fmla="*/ 75 w 207"/>
                <a:gd name="T25" fmla="*/ 27 h 180"/>
                <a:gd name="T26" fmla="*/ 65 w 207"/>
                <a:gd name="T27" fmla="*/ 10 h 180"/>
                <a:gd name="T28" fmla="*/ 77 w 207"/>
                <a:gd name="T29" fmla="*/ 8 h 180"/>
                <a:gd name="T30" fmla="*/ 104 w 207"/>
                <a:gd name="T31" fmla="*/ 48 h 180"/>
                <a:gd name="T32" fmla="*/ 117 w 207"/>
                <a:gd name="T33" fmla="*/ 70 h 180"/>
                <a:gd name="T34" fmla="*/ 151 w 207"/>
                <a:gd name="T35" fmla="*/ 56 h 180"/>
                <a:gd name="T36" fmla="*/ 175 w 207"/>
                <a:gd name="T37" fmla="*/ 44 h 180"/>
                <a:gd name="T38" fmla="*/ 163 w 207"/>
                <a:gd name="T39" fmla="*/ 71 h 180"/>
                <a:gd name="T40" fmla="*/ 138 w 207"/>
                <a:gd name="T41" fmla="*/ 95 h 180"/>
                <a:gd name="T42" fmla="*/ 143 w 207"/>
                <a:gd name="T43" fmla="*/ 113 h 180"/>
                <a:gd name="T44" fmla="*/ 161 w 207"/>
                <a:gd name="T45" fmla="*/ 141 h 180"/>
                <a:gd name="T46" fmla="*/ 163 w 207"/>
                <a:gd name="T47" fmla="*/ 160 h 180"/>
                <a:gd name="T48" fmla="*/ 150 w 207"/>
                <a:gd name="T49" fmla="*/ 157 h 180"/>
                <a:gd name="T50" fmla="*/ 139 w 207"/>
                <a:gd name="T51" fmla="*/ 136 h 180"/>
                <a:gd name="T52" fmla="*/ 130 w 207"/>
                <a:gd name="T53" fmla="*/ 126 h 180"/>
                <a:gd name="T54" fmla="*/ 119 w 207"/>
                <a:gd name="T55" fmla="*/ 11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7" h="180">
                  <a:moveTo>
                    <a:pt x="119" y="118"/>
                  </a:moveTo>
                  <a:cubicBezTo>
                    <a:pt x="104" y="108"/>
                    <a:pt x="99" y="130"/>
                    <a:pt x="95" y="141"/>
                  </a:cubicBezTo>
                  <a:cubicBezTo>
                    <a:pt x="91" y="152"/>
                    <a:pt x="81" y="162"/>
                    <a:pt x="75" y="168"/>
                  </a:cubicBezTo>
                  <a:cubicBezTo>
                    <a:pt x="70" y="173"/>
                    <a:pt x="57" y="180"/>
                    <a:pt x="58" y="172"/>
                  </a:cubicBezTo>
                  <a:cubicBezTo>
                    <a:pt x="60" y="165"/>
                    <a:pt x="68" y="159"/>
                    <a:pt x="71" y="153"/>
                  </a:cubicBezTo>
                  <a:cubicBezTo>
                    <a:pt x="76" y="145"/>
                    <a:pt x="79" y="137"/>
                    <a:pt x="81" y="128"/>
                  </a:cubicBezTo>
                  <a:cubicBezTo>
                    <a:pt x="82" y="124"/>
                    <a:pt x="87" y="109"/>
                    <a:pt x="78" y="106"/>
                  </a:cubicBezTo>
                  <a:cubicBezTo>
                    <a:pt x="68" y="104"/>
                    <a:pt x="58" y="105"/>
                    <a:pt x="47" y="105"/>
                  </a:cubicBezTo>
                  <a:cubicBezTo>
                    <a:pt x="39" y="105"/>
                    <a:pt x="0" y="104"/>
                    <a:pt x="22" y="92"/>
                  </a:cubicBezTo>
                  <a:cubicBezTo>
                    <a:pt x="31" y="87"/>
                    <a:pt x="42" y="87"/>
                    <a:pt x="51" y="85"/>
                  </a:cubicBezTo>
                  <a:cubicBezTo>
                    <a:pt x="58" y="85"/>
                    <a:pt x="76" y="83"/>
                    <a:pt x="80" y="75"/>
                  </a:cubicBezTo>
                  <a:cubicBezTo>
                    <a:pt x="83" y="69"/>
                    <a:pt x="83" y="60"/>
                    <a:pt x="82" y="53"/>
                  </a:cubicBezTo>
                  <a:cubicBezTo>
                    <a:pt x="80" y="44"/>
                    <a:pt x="79" y="35"/>
                    <a:pt x="75" y="27"/>
                  </a:cubicBezTo>
                  <a:cubicBezTo>
                    <a:pt x="73" y="21"/>
                    <a:pt x="69" y="14"/>
                    <a:pt x="65" y="10"/>
                  </a:cubicBezTo>
                  <a:cubicBezTo>
                    <a:pt x="56" y="0"/>
                    <a:pt x="72" y="5"/>
                    <a:pt x="77" y="8"/>
                  </a:cubicBezTo>
                  <a:cubicBezTo>
                    <a:pt x="94" y="20"/>
                    <a:pt x="100" y="32"/>
                    <a:pt x="104" y="48"/>
                  </a:cubicBezTo>
                  <a:cubicBezTo>
                    <a:pt x="106" y="54"/>
                    <a:pt x="111" y="67"/>
                    <a:pt x="117" y="70"/>
                  </a:cubicBezTo>
                  <a:cubicBezTo>
                    <a:pt x="126" y="74"/>
                    <a:pt x="143" y="61"/>
                    <a:pt x="151" y="56"/>
                  </a:cubicBezTo>
                  <a:cubicBezTo>
                    <a:pt x="159" y="52"/>
                    <a:pt x="166" y="48"/>
                    <a:pt x="175" y="44"/>
                  </a:cubicBezTo>
                  <a:cubicBezTo>
                    <a:pt x="207" y="33"/>
                    <a:pt x="177" y="61"/>
                    <a:pt x="163" y="71"/>
                  </a:cubicBezTo>
                  <a:cubicBezTo>
                    <a:pt x="152" y="80"/>
                    <a:pt x="141" y="83"/>
                    <a:pt x="138" y="95"/>
                  </a:cubicBezTo>
                  <a:cubicBezTo>
                    <a:pt x="136" y="102"/>
                    <a:pt x="139" y="108"/>
                    <a:pt x="143" y="113"/>
                  </a:cubicBezTo>
                  <a:cubicBezTo>
                    <a:pt x="150" y="121"/>
                    <a:pt x="157" y="131"/>
                    <a:pt x="161" y="141"/>
                  </a:cubicBezTo>
                  <a:cubicBezTo>
                    <a:pt x="162" y="145"/>
                    <a:pt x="165" y="158"/>
                    <a:pt x="163" y="160"/>
                  </a:cubicBezTo>
                  <a:cubicBezTo>
                    <a:pt x="160" y="167"/>
                    <a:pt x="153" y="163"/>
                    <a:pt x="150" y="157"/>
                  </a:cubicBezTo>
                  <a:cubicBezTo>
                    <a:pt x="147" y="149"/>
                    <a:pt x="144" y="142"/>
                    <a:pt x="139" y="136"/>
                  </a:cubicBezTo>
                  <a:cubicBezTo>
                    <a:pt x="136" y="133"/>
                    <a:pt x="133" y="129"/>
                    <a:pt x="130" y="126"/>
                  </a:cubicBezTo>
                  <a:cubicBezTo>
                    <a:pt x="127" y="122"/>
                    <a:pt x="123" y="120"/>
                    <a:pt x="119" y="118"/>
                  </a:cubicBez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5" name="îslîdê"/>
            <p:cNvSpPr/>
            <p:nvPr/>
          </p:nvSpPr>
          <p:spPr bwMode="auto">
            <a:xfrm>
              <a:off x="6301544" y="3453385"/>
              <a:ext cx="402973" cy="351587"/>
            </a:xfrm>
            <a:custGeom>
              <a:avLst/>
              <a:gdLst>
                <a:gd name="T0" fmla="*/ 119 w 207"/>
                <a:gd name="T1" fmla="*/ 118 h 180"/>
                <a:gd name="T2" fmla="*/ 95 w 207"/>
                <a:gd name="T3" fmla="*/ 141 h 180"/>
                <a:gd name="T4" fmla="*/ 75 w 207"/>
                <a:gd name="T5" fmla="*/ 168 h 180"/>
                <a:gd name="T6" fmla="*/ 58 w 207"/>
                <a:gd name="T7" fmla="*/ 172 h 180"/>
                <a:gd name="T8" fmla="*/ 71 w 207"/>
                <a:gd name="T9" fmla="*/ 153 h 180"/>
                <a:gd name="T10" fmla="*/ 81 w 207"/>
                <a:gd name="T11" fmla="*/ 128 h 180"/>
                <a:gd name="T12" fmla="*/ 78 w 207"/>
                <a:gd name="T13" fmla="*/ 106 h 180"/>
                <a:gd name="T14" fmla="*/ 47 w 207"/>
                <a:gd name="T15" fmla="*/ 105 h 180"/>
                <a:gd name="T16" fmla="*/ 22 w 207"/>
                <a:gd name="T17" fmla="*/ 92 h 180"/>
                <a:gd name="T18" fmla="*/ 51 w 207"/>
                <a:gd name="T19" fmla="*/ 85 h 180"/>
                <a:gd name="T20" fmla="*/ 80 w 207"/>
                <a:gd name="T21" fmla="*/ 75 h 180"/>
                <a:gd name="T22" fmla="*/ 82 w 207"/>
                <a:gd name="T23" fmla="*/ 53 h 180"/>
                <a:gd name="T24" fmla="*/ 75 w 207"/>
                <a:gd name="T25" fmla="*/ 27 h 180"/>
                <a:gd name="T26" fmla="*/ 65 w 207"/>
                <a:gd name="T27" fmla="*/ 10 h 180"/>
                <a:gd name="T28" fmla="*/ 77 w 207"/>
                <a:gd name="T29" fmla="*/ 8 h 180"/>
                <a:gd name="T30" fmla="*/ 104 w 207"/>
                <a:gd name="T31" fmla="*/ 48 h 180"/>
                <a:gd name="T32" fmla="*/ 117 w 207"/>
                <a:gd name="T33" fmla="*/ 70 h 180"/>
                <a:gd name="T34" fmla="*/ 151 w 207"/>
                <a:gd name="T35" fmla="*/ 56 h 180"/>
                <a:gd name="T36" fmla="*/ 175 w 207"/>
                <a:gd name="T37" fmla="*/ 44 h 180"/>
                <a:gd name="T38" fmla="*/ 163 w 207"/>
                <a:gd name="T39" fmla="*/ 71 h 180"/>
                <a:gd name="T40" fmla="*/ 138 w 207"/>
                <a:gd name="T41" fmla="*/ 95 h 180"/>
                <a:gd name="T42" fmla="*/ 143 w 207"/>
                <a:gd name="T43" fmla="*/ 113 h 180"/>
                <a:gd name="T44" fmla="*/ 161 w 207"/>
                <a:gd name="T45" fmla="*/ 141 h 180"/>
                <a:gd name="T46" fmla="*/ 163 w 207"/>
                <a:gd name="T47" fmla="*/ 160 h 180"/>
                <a:gd name="T48" fmla="*/ 150 w 207"/>
                <a:gd name="T49" fmla="*/ 157 h 180"/>
                <a:gd name="T50" fmla="*/ 139 w 207"/>
                <a:gd name="T51" fmla="*/ 136 h 180"/>
                <a:gd name="T52" fmla="*/ 130 w 207"/>
                <a:gd name="T53" fmla="*/ 126 h 180"/>
                <a:gd name="T54" fmla="*/ 119 w 207"/>
                <a:gd name="T55" fmla="*/ 11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7" h="180">
                  <a:moveTo>
                    <a:pt x="119" y="118"/>
                  </a:moveTo>
                  <a:cubicBezTo>
                    <a:pt x="104" y="108"/>
                    <a:pt x="99" y="130"/>
                    <a:pt x="95" y="141"/>
                  </a:cubicBezTo>
                  <a:cubicBezTo>
                    <a:pt x="91" y="152"/>
                    <a:pt x="81" y="162"/>
                    <a:pt x="75" y="168"/>
                  </a:cubicBezTo>
                  <a:cubicBezTo>
                    <a:pt x="70" y="173"/>
                    <a:pt x="57" y="180"/>
                    <a:pt x="58" y="172"/>
                  </a:cubicBezTo>
                  <a:cubicBezTo>
                    <a:pt x="60" y="165"/>
                    <a:pt x="68" y="159"/>
                    <a:pt x="71" y="153"/>
                  </a:cubicBezTo>
                  <a:cubicBezTo>
                    <a:pt x="76" y="145"/>
                    <a:pt x="79" y="137"/>
                    <a:pt x="81" y="128"/>
                  </a:cubicBezTo>
                  <a:cubicBezTo>
                    <a:pt x="82" y="124"/>
                    <a:pt x="87" y="109"/>
                    <a:pt x="78" y="106"/>
                  </a:cubicBezTo>
                  <a:cubicBezTo>
                    <a:pt x="68" y="104"/>
                    <a:pt x="58" y="105"/>
                    <a:pt x="47" y="105"/>
                  </a:cubicBezTo>
                  <a:cubicBezTo>
                    <a:pt x="39" y="105"/>
                    <a:pt x="0" y="104"/>
                    <a:pt x="22" y="92"/>
                  </a:cubicBezTo>
                  <a:cubicBezTo>
                    <a:pt x="31" y="87"/>
                    <a:pt x="42" y="87"/>
                    <a:pt x="51" y="85"/>
                  </a:cubicBezTo>
                  <a:cubicBezTo>
                    <a:pt x="58" y="85"/>
                    <a:pt x="76" y="83"/>
                    <a:pt x="80" y="75"/>
                  </a:cubicBezTo>
                  <a:cubicBezTo>
                    <a:pt x="83" y="69"/>
                    <a:pt x="83" y="60"/>
                    <a:pt x="82" y="53"/>
                  </a:cubicBezTo>
                  <a:cubicBezTo>
                    <a:pt x="80" y="44"/>
                    <a:pt x="79" y="35"/>
                    <a:pt x="75" y="27"/>
                  </a:cubicBezTo>
                  <a:cubicBezTo>
                    <a:pt x="73" y="21"/>
                    <a:pt x="69" y="14"/>
                    <a:pt x="65" y="10"/>
                  </a:cubicBezTo>
                  <a:cubicBezTo>
                    <a:pt x="56" y="0"/>
                    <a:pt x="72" y="5"/>
                    <a:pt x="77" y="8"/>
                  </a:cubicBezTo>
                  <a:cubicBezTo>
                    <a:pt x="94" y="20"/>
                    <a:pt x="100" y="32"/>
                    <a:pt x="104" y="48"/>
                  </a:cubicBezTo>
                  <a:cubicBezTo>
                    <a:pt x="106" y="54"/>
                    <a:pt x="111" y="67"/>
                    <a:pt x="117" y="70"/>
                  </a:cubicBezTo>
                  <a:cubicBezTo>
                    <a:pt x="126" y="74"/>
                    <a:pt x="143" y="61"/>
                    <a:pt x="151" y="56"/>
                  </a:cubicBezTo>
                  <a:cubicBezTo>
                    <a:pt x="159" y="52"/>
                    <a:pt x="166" y="48"/>
                    <a:pt x="175" y="44"/>
                  </a:cubicBezTo>
                  <a:cubicBezTo>
                    <a:pt x="207" y="33"/>
                    <a:pt x="177" y="61"/>
                    <a:pt x="163" y="71"/>
                  </a:cubicBezTo>
                  <a:cubicBezTo>
                    <a:pt x="152" y="80"/>
                    <a:pt x="141" y="83"/>
                    <a:pt x="138" y="95"/>
                  </a:cubicBezTo>
                  <a:cubicBezTo>
                    <a:pt x="136" y="102"/>
                    <a:pt x="139" y="108"/>
                    <a:pt x="143" y="113"/>
                  </a:cubicBezTo>
                  <a:cubicBezTo>
                    <a:pt x="150" y="121"/>
                    <a:pt x="157" y="131"/>
                    <a:pt x="161" y="141"/>
                  </a:cubicBezTo>
                  <a:cubicBezTo>
                    <a:pt x="162" y="145"/>
                    <a:pt x="165" y="158"/>
                    <a:pt x="163" y="160"/>
                  </a:cubicBezTo>
                  <a:cubicBezTo>
                    <a:pt x="160" y="167"/>
                    <a:pt x="153" y="163"/>
                    <a:pt x="150" y="157"/>
                  </a:cubicBezTo>
                  <a:cubicBezTo>
                    <a:pt x="147" y="149"/>
                    <a:pt x="144" y="142"/>
                    <a:pt x="139" y="136"/>
                  </a:cubicBezTo>
                  <a:cubicBezTo>
                    <a:pt x="136" y="133"/>
                    <a:pt x="133" y="129"/>
                    <a:pt x="130" y="126"/>
                  </a:cubicBezTo>
                  <a:cubicBezTo>
                    <a:pt x="127" y="122"/>
                    <a:pt x="123" y="120"/>
                    <a:pt x="119" y="118"/>
                  </a:cubicBezTo>
                  <a:close/>
                </a:path>
              </a:pathLst>
            </a:custGeom>
            <a:solidFill>
              <a:srgbClr val="4ECDC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6" name="iŝḻíḋé"/>
            <p:cNvSpPr/>
            <p:nvPr/>
          </p:nvSpPr>
          <p:spPr bwMode="auto">
            <a:xfrm>
              <a:off x="5414462" y="4564942"/>
              <a:ext cx="110885" cy="159567"/>
            </a:xfrm>
            <a:custGeom>
              <a:avLst/>
              <a:gdLst>
                <a:gd name="T0" fmla="*/ 16 w 41"/>
                <a:gd name="T1" fmla="*/ 16 h 59"/>
                <a:gd name="T2" fmla="*/ 18 w 41"/>
                <a:gd name="T3" fmla="*/ 24 h 59"/>
                <a:gd name="T4" fmla="*/ 33 w 41"/>
                <a:gd name="T5" fmla="*/ 21 h 59"/>
                <a:gd name="T6" fmla="*/ 36 w 41"/>
                <a:gd name="T7" fmla="*/ 32 h 59"/>
                <a:gd name="T8" fmla="*/ 20 w 41"/>
                <a:gd name="T9" fmla="*/ 35 h 59"/>
                <a:gd name="T10" fmla="*/ 23 w 41"/>
                <a:gd name="T11" fmla="*/ 44 h 59"/>
                <a:gd name="T12" fmla="*/ 38 w 41"/>
                <a:gd name="T13" fmla="*/ 41 h 59"/>
                <a:gd name="T14" fmla="*/ 41 w 41"/>
                <a:gd name="T15" fmla="*/ 52 h 59"/>
                <a:gd name="T16" fmla="*/ 12 w 41"/>
                <a:gd name="T17" fmla="*/ 59 h 59"/>
                <a:gd name="T18" fmla="*/ 0 w 41"/>
                <a:gd name="T19" fmla="*/ 7 h 59"/>
                <a:gd name="T20" fmla="*/ 30 w 41"/>
                <a:gd name="T21" fmla="*/ 0 h 59"/>
                <a:gd name="T22" fmla="*/ 32 w 41"/>
                <a:gd name="T23" fmla="*/ 12 h 59"/>
                <a:gd name="T24" fmla="*/ 16 w 41"/>
                <a:gd name="T25" fmla="*/ 1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9">
                  <a:moveTo>
                    <a:pt x="16" y="16"/>
                  </a:moveTo>
                  <a:lnTo>
                    <a:pt x="18" y="24"/>
                  </a:lnTo>
                  <a:lnTo>
                    <a:pt x="33" y="21"/>
                  </a:lnTo>
                  <a:lnTo>
                    <a:pt x="36" y="32"/>
                  </a:lnTo>
                  <a:lnTo>
                    <a:pt x="20" y="35"/>
                  </a:lnTo>
                  <a:lnTo>
                    <a:pt x="23" y="44"/>
                  </a:lnTo>
                  <a:lnTo>
                    <a:pt x="38" y="41"/>
                  </a:lnTo>
                  <a:lnTo>
                    <a:pt x="41" y="52"/>
                  </a:lnTo>
                  <a:lnTo>
                    <a:pt x="12" y="59"/>
                  </a:lnTo>
                  <a:lnTo>
                    <a:pt x="0" y="7"/>
                  </a:lnTo>
                  <a:lnTo>
                    <a:pt x="30" y="0"/>
                  </a:lnTo>
                  <a:lnTo>
                    <a:pt x="32" y="12"/>
                  </a:lnTo>
                  <a:lnTo>
                    <a:pt x="16" y="16"/>
                  </a:lnTo>
                  <a:close/>
                </a:path>
              </a:pathLst>
            </a:custGeom>
            <a:solidFill>
              <a:srgbClr val="4ECDC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3" name="ïṥļîḍê"/>
            <p:cNvSpPr/>
            <p:nvPr/>
          </p:nvSpPr>
          <p:spPr bwMode="auto">
            <a:xfrm>
              <a:off x="5533461" y="4594692"/>
              <a:ext cx="110885" cy="94658"/>
            </a:xfrm>
            <a:custGeom>
              <a:avLst/>
              <a:gdLst>
                <a:gd name="T0" fmla="*/ 35 w 41"/>
                <a:gd name="T1" fmla="*/ 0 h 35"/>
                <a:gd name="T2" fmla="*/ 37 w 41"/>
                <a:gd name="T3" fmla="*/ 10 h 35"/>
                <a:gd name="T4" fmla="*/ 2 w 41"/>
                <a:gd name="T5" fmla="*/ 18 h 35"/>
                <a:gd name="T6" fmla="*/ 0 w 41"/>
                <a:gd name="T7" fmla="*/ 8 h 35"/>
                <a:gd name="T8" fmla="*/ 35 w 41"/>
                <a:gd name="T9" fmla="*/ 0 h 35"/>
                <a:gd name="T10" fmla="*/ 39 w 41"/>
                <a:gd name="T11" fmla="*/ 17 h 35"/>
                <a:gd name="T12" fmla="*/ 41 w 41"/>
                <a:gd name="T13" fmla="*/ 27 h 35"/>
                <a:gd name="T14" fmla="*/ 6 w 41"/>
                <a:gd name="T15" fmla="*/ 35 h 35"/>
                <a:gd name="T16" fmla="*/ 4 w 41"/>
                <a:gd name="T17" fmla="*/ 25 h 35"/>
                <a:gd name="T18" fmla="*/ 39 w 41"/>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35">
                  <a:moveTo>
                    <a:pt x="35" y="0"/>
                  </a:moveTo>
                  <a:lnTo>
                    <a:pt x="37" y="10"/>
                  </a:lnTo>
                  <a:lnTo>
                    <a:pt x="2" y="18"/>
                  </a:lnTo>
                  <a:lnTo>
                    <a:pt x="0" y="8"/>
                  </a:lnTo>
                  <a:lnTo>
                    <a:pt x="35" y="0"/>
                  </a:lnTo>
                  <a:close/>
                  <a:moveTo>
                    <a:pt x="39" y="17"/>
                  </a:moveTo>
                  <a:lnTo>
                    <a:pt x="41" y="27"/>
                  </a:lnTo>
                  <a:lnTo>
                    <a:pt x="6" y="35"/>
                  </a:lnTo>
                  <a:lnTo>
                    <a:pt x="4" y="25"/>
                  </a:lnTo>
                  <a:lnTo>
                    <a:pt x="39" y="17"/>
                  </a:lnTo>
                  <a:close/>
                </a:path>
              </a:pathLst>
            </a:custGeom>
            <a:solidFill>
              <a:srgbClr val="4ECDC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4" name="ïṣliḋê"/>
            <p:cNvSpPr/>
            <p:nvPr/>
          </p:nvSpPr>
          <p:spPr bwMode="auto">
            <a:xfrm>
              <a:off x="5652460" y="4543306"/>
              <a:ext cx="183907" cy="129817"/>
            </a:xfrm>
            <a:custGeom>
              <a:avLst/>
              <a:gdLst>
                <a:gd name="T0" fmla="*/ 19 w 93"/>
                <a:gd name="T1" fmla="*/ 21 h 67"/>
                <a:gd name="T2" fmla="*/ 19 w 93"/>
                <a:gd name="T3" fmla="*/ 21 h 67"/>
                <a:gd name="T4" fmla="*/ 32 w 93"/>
                <a:gd name="T5" fmla="*/ 10 h 67"/>
                <a:gd name="T6" fmla="*/ 51 w 93"/>
                <a:gd name="T7" fmla="*/ 15 h 67"/>
                <a:gd name="T8" fmla="*/ 66 w 93"/>
                <a:gd name="T9" fmla="*/ 2 h 67"/>
                <a:gd name="T10" fmla="*/ 86 w 93"/>
                <a:gd name="T11" fmla="*/ 18 h 67"/>
                <a:gd name="T12" fmla="*/ 93 w 93"/>
                <a:gd name="T13" fmla="*/ 49 h 67"/>
                <a:gd name="T14" fmla="*/ 76 w 93"/>
                <a:gd name="T15" fmla="*/ 53 h 67"/>
                <a:gd name="T16" fmla="*/ 71 w 93"/>
                <a:gd name="T17" fmla="*/ 29 h 67"/>
                <a:gd name="T18" fmla="*/ 61 w 93"/>
                <a:gd name="T19" fmla="*/ 18 h 67"/>
                <a:gd name="T20" fmla="*/ 55 w 93"/>
                <a:gd name="T21" fmla="*/ 33 h 67"/>
                <a:gd name="T22" fmla="*/ 60 w 93"/>
                <a:gd name="T23" fmla="*/ 56 h 67"/>
                <a:gd name="T24" fmla="*/ 43 w 93"/>
                <a:gd name="T25" fmla="*/ 60 h 67"/>
                <a:gd name="T26" fmla="*/ 38 w 93"/>
                <a:gd name="T27" fmla="*/ 37 h 67"/>
                <a:gd name="T28" fmla="*/ 27 w 93"/>
                <a:gd name="T29" fmla="*/ 25 h 67"/>
                <a:gd name="T30" fmla="*/ 23 w 93"/>
                <a:gd name="T31" fmla="*/ 40 h 67"/>
                <a:gd name="T32" fmla="*/ 28 w 93"/>
                <a:gd name="T33" fmla="*/ 63 h 67"/>
                <a:gd name="T34" fmla="*/ 11 w 93"/>
                <a:gd name="T35" fmla="*/ 67 h 67"/>
                <a:gd name="T36" fmla="*/ 0 w 93"/>
                <a:gd name="T37" fmla="*/ 18 h 67"/>
                <a:gd name="T38" fmla="*/ 17 w 93"/>
                <a:gd name="T39" fmla="*/ 15 h 67"/>
                <a:gd name="T40" fmla="*/ 19 w 93"/>
                <a:gd name="T41" fmla="*/ 2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 h="67">
                  <a:moveTo>
                    <a:pt x="19" y="21"/>
                  </a:moveTo>
                  <a:cubicBezTo>
                    <a:pt x="19" y="21"/>
                    <a:pt x="19" y="21"/>
                    <a:pt x="19" y="21"/>
                  </a:cubicBezTo>
                  <a:cubicBezTo>
                    <a:pt x="22" y="14"/>
                    <a:pt x="26" y="11"/>
                    <a:pt x="32" y="10"/>
                  </a:cubicBezTo>
                  <a:cubicBezTo>
                    <a:pt x="39" y="8"/>
                    <a:pt x="46" y="9"/>
                    <a:pt x="51" y="15"/>
                  </a:cubicBezTo>
                  <a:cubicBezTo>
                    <a:pt x="53" y="8"/>
                    <a:pt x="59" y="4"/>
                    <a:pt x="66" y="2"/>
                  </a:cubicBezTo>
                  <a:cubicBezTo>
                    <a:pt x="78" y="0"/>
                    <a:pt x="84" y="7"/>
                    <a:pt x="86" y="18"/>
                  </a:cubicBezTo>
                  <a:cubicBezTo>
                    <a:pt x="93" y="49"/>
                    <a:pt x="93" y="49"/>
                    <a:pt x="93" y="49"/>
                  </a:cubicBezTo>
                  <a:cubicBezTo>
                    <a:pt x="76" y="53"/>
                    <a:pt x="76" y="53"/>
                    <a:pt x="76" y="53"/>
                  </a:cubicBezTo>
                  <a:cubicBezTo>
                    <a:pt x="71" y="29"/>
                    <a:pt x="71" y="29"/>
                    <a:pt x="71" y="29"/>
                  </a:cubicBezTo>
                  <a:cubicBezTo>
                    <a:pt x="70" y="24"/>
                    <a:pt x="68" y="16"/>
                    <a:pt x="61" y="18"/>
                  </a:cubicBezTo>
                  <a:cubicBezTo>
                    <a:pt x="53" y="19"/>
                    <a:pt x="54" y="27"/>
                    <a:pt x="55" y="33"/>
                  </a:cubicBezTo>
                  <a:cubicBezTo>
                    <a:pt x="60" y="56"/>
                    <a:pt x="60" y="56"/>
                    <a:pt x="60" y="56"/>
                  </a:cubicBezTo>
                  <a:cubicBezTo>
                    <a:pt x="43" y="60"/>
                    <a:pt x="43" y="60"/>
                    <a:pt x="43" y="60"/>
                  </a:cubicBezTo>
                  <a:cubicBezTo>
                    <a:pt x="38" y="37"/>
                    <a:pt x="38" y="37"/>
                    <a:pt x="38" y="37"/>
                  </a:cubicBezTo>
                  <a:cubicBezTo>
                    <a:pt x="37" y="31"/>
                    <a:pt x="35" y="23"/>
                    <a:pt x="27" y="25"/>
                  </a:cubicBezTo>
                  <a:cubicBezTo>
                    <a:pt x="20" y="26"/>
                    <a:pt x="22" y="35"/>
                    <a:pt x="23" y="40"/>
                  </a:cubicBezTo>
                  <a:cubicBezTo>
                    <a:pt x="28" y="63"/>
                    <a:pt x="28" y="63"/>
                    <a:pt x="28" y="63"/>
                  </a:cubicBezTo>
                  <a:cubicBezTo>
                    <a:pt x="11" y="67"/>
                    <a:pt x="11" y="67"/>
                    <a:pt x="11" y="67"/>
                  </a:cubicBezTo>
                  <a:cubicBezTo>
                    <a:pt x="0" y="18"/>
                    <a:pt x="0" y="18"/>
                    <a:pt x="0" y="18"/>
                  </a:cubicBezTo>
                  <a:cubicBezTo>
                    <a:pt x="17" y="15"/>
                    <a:pt x="17" y="15"/>
                    <a:pt x="17" y="15"/>
                  </a:cubicBezTo>
                  <a:lnTo>
                    <a:pt x="19" y="21"/>
                  </a:lnTo>
                  <a:close/>
                </a:path>
              </a:pathLst>
            </a:custGeom>
            <a:solidFill>
              <a:srgbClr val="4ECDC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5" name="íṡḷïḋe"/>
            <p:cNvSpPr/>
            <p:nvPr/>
          </p:nvSpPr>
          <p:spPr bwMode="auto">
            <a:xfrm>
              <a:off x="5833662" y="4524375"/>
              <a:ext cx="91954" cy="108181"/>
            </a:xfrm>
            <a:custGeom>
              <a:avLst/>
              <a:gdLst>
                <a:gd name="T0" fmla="*/ 40 w 47"/>
                <a:gd name="T1" fmla="*/ 16 h 56"/>
                <a:gd name="T2" fmla="*/ 31 w 47"/>
                <a:gd name="T3" fmla="*/ 14 h 56"/>
                <a:gd name="T4" fmla="*/ 21 w 47"/>
                <a:gd name="T5" fmla="*/ 29 h 56"/>
                <a:gd name="T6" fmla="*/ 36 w 47"/>
                <a:gd name="T7" fmla="*/ 38 h 56"/>
                <a:gd name="T8" fmla="*/ 44 w 47"/>
                <a:gd name="T9" fmla="*/ 33 h 56"/>
                <a:gd name="T10" fmla="*/ 47 w 47"/>
                <a:gd name="T11" fmla="*/ 48 h 56"/>
                <a:gd name="T12" fmla="*/ 36 w 47"/>
                <a:gd name="T13" fmla="*/ 53 h 56"/>
                <a:gd name="T14" fmla="*/ 4 w 47"/>
                <a:gd name="T15" fmla="*/ 33 h 56"/>
                <a:gd name="T16" fmla="*/ 25 w 47"/>
                <a:gd name="T17" fmla="*/ 1 h 56"/>
                <a:gd name="T18" fmla="*/ 37 w 47"/>
                <a:gd name="T19" fmla="*/ 1 h 56"/>
                <a:gd name="T20" fmla="*/ 40 w 47"/>
                <a:gd name="T21" fmla="*/ 1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 h="56">
                  <a:moveTo>
                    <a:pt x="40" y="16"/>
                  </a:moveTo>
                  <a:cubicBezTo>
                    <a:pt x="37" y="15"/>
                    <a:pt x="34" y="14"/>
                    <a:pt x="31" y="14"/>
                  </a:cubicBezTo>
                  <a:cubicBezTo>
                    <a:pt x="24" y="16"/>
                    <a:pt x="20" y="22"/>
                    <a:pt x="21" y="29"/>
                  </a:cubicBezTo>
                  <a:cubicBezTo>
                    <a:pt x="23" y="36"/>
                    <a:pt x="29" y="40"/>
                    <a:pt x="36" y="38"/>
                  </a:cubicBezTo>
                  <a:cubicBezTo>
                    <a:pt x="39" y="38"/>
                    <a:pt x="42" y="36"/>
                    <a:pt x="44" y="33"/>
                  </a:cubicBezTo>
                  <a:cubicBezTo>
                    <a:pt x="47" y="48"/>
                    <a:pt x="47" y="48"/>
                    <a:pt x="47" y="48"/>
                  </a:cubicBezTo>
                  <a:cubicBezTo>
                    <a:pt x="44" y="50"/>
                    <a:pt x="40" y="52"/>
                    <a:pt x="36" y="53"/>
                  </a:cubicBezTo>
                  <a:cubicBezTo>
                    <a:pt x="21" y="56"/>
                    <a:pt x="7" y="48"/>
                    <a:pt x="4" y="33"/>
                  </a:cubicBezTo>
                  <a:cubicBezTo>
                    <a:pt x="0" y="18"/>
                    <a:pt x="10" y="4"/>
                    <a:pt x="25" y="1"/>
                  </a:cubicBezTo>
                  <a:cubicBezTo>
                    <a:pt x="29" y="0"/>
                    <a:pt x="33" y="0"/>
                    <a:pt x="37" y="1"/>
                  </a:cubicBezTo>
                  <a:lnTo>
                    <a:pt x="40" y="16"/>
                  </a:lnTo>
                  <a:close/>
                </a:path>
              </a:pathLst>
            </a:custGeom>
            <a:solidFill>
              <a:srgbClr val="4ECDC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6" name="íSľíḓê"/>
            <p:cNvSpPr/>
            <p:nvPr/>
          </p:nvSpPr>
          <p:spPr bwMode="auto">
            <a:xfrm>
              <a:off x="5630823" y="4762372"/>
              <a:ext cx="189316" cy="216361"/>
            </a:xfrm>
            <a:custGeom>
              <a:avLst/>
              <a:gdLst>
                <a:gd name="T0" fmla="*/ 49 w 98"/>
                <a:gd name="T1" fmla="*/ 31 h 111"/>
                <a:gd name="T2" fmla="*/ 20 w 98"/>
                <a:gd name="T3" fmla="*/ 44 h 111"/>
                <a:gd name="T4" fmla="*/ 4 w 98"/>
                <a:gd name="T5" fmla="*/ 17 h 111"/>
                <a:gd name="T6" fmla="*/ 33 w 98"/>
                <a:gd name="T7" fmla="*/ 4 h 111"/>
                <a:gd name="T8" fmla="*/ 49 w 98"/>
                <a:gd name="T9" fmla="*/ 31 h 111"/>
                <a:gd name="T10" fmla="*/ 91 w 98"/>
                <a:gd name="T11" fmla="*/ 23 h 111"/>
                <a:gd name="T12" fmla="*/ 17 w 98"/>
                <a:gd name="T13" fmla="*/ 91 h 111"/>
                <a:gd name="T14" fmla="*/ 6 w 98"/>
                <a:gd name="T15" fmla="*/ 88 h 111"/>
                <a:gd name="T16" fmla="*/ 80 w 98"/>
                <a:gd name="T17" fmla="*/ 19 h 111"/>
                <a:gd name="T18" fmla="*/ 91 w 98"/>
                <a:gd name="T19" fmla="*/ 23 h 111"/>
                <a:gd name="T20" fmla="*/ 17 w 98"/>
                <a:gd name="T21" fmla="*/ 21 h 111"/>
                <a:gd name="T22" fmla="*/ 24 w 98"/>
                <a:gd name="T23" fmla="*/ 33 h 111"/>
                <a:gd name="T24" fmla="*/ 36 w 98"/>
                <a:gd name="T25" fmla="*/ 27 h 111"/>
                <a:gd name="T26" fmla="*/ 29 w 98"/>
                <a:gd name="T27" fmla="*/ 15 h 111"/>
                <a:gd name="T28" fmla="*/ 17 w 98"/>
                <a:gd name="T29" fmla="*/ 21 h 111"/>
                <a:gd name="T30" fmla="*/ 93 w 98"/>
                <a:gd name="T31" fmla="*/ 94 h 111"/>
                <a:gd name="T32" fmla="*/ 64 w 98"/>
                <a:gd name="T33" fmla="*/ 107 h 111"/>
                <a:gd name="T34" fmla="*/ 48 w 98"/>
                <a:gd name="T35" fmla="*/ 79 h 111"/>
                <a:gd name="T36" fmla="*/ 77 w 98"/>
                <a:gd name="T37" fmla="*/ 66 h 111"/>
                <a:gd name="T38" fmla="*/ 93 w 98"/>
                <a:gd name="T39" fmla="*/ 94 h 111"/>
                <a:gd name="T40" fmla="*/ 61 w 98"/>
                <a:gd name="T41" fmla="*/ 84 h 111"/>
                <a:gd name="T42" fmla="*/ 68 w 98"/>
                <a:gd name="T43" fmla="*/ 96 h 111"/>
                <a:gd name="T44" fmla="*/ 80 w 98"/>
                <a:gd name="T45" fmla="*/ 90 h 111"/>
                <a:gd name="T46" fmla="*/ 73 w 98"/>
                <a:gd name="T47" fmla="*/ 77 h 111"/>
                <a:gd name="T48" fmla="*/ 61 w 98"/>
                <a:gd name="T49" fmla="*/ 8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8" h="111">
                  <a:moveTo>
                    <a:pt x="49" y="31"/>
                  </a:moveTo>
                  <a:cubicBezTo>
                    <a:pt x="45" y="44"/>
                    <a:pt x="33" y="48"/>
                    <a:pt x="20" y="44"/>
                  </a:cubicBezTo>
                  <a:cubicBezTo>
                    <a:pt x="7" y="40"/>
                    <a:pt x="0" y="30"/>
                    <a:pt x="4" y="17"/>
                  </a:cubicBezTo>
                  <a:cubicBezTo>
                    <a:pt x="8" y="3"/>
                    <a:pt x="20" y="0"/>
                    <a:pt x="33" y="4"/>
                  </a:cubicBezTo>
                  <a:cubicBezTo>
                    <a:pt x="45" y="7"/>
                    <a:pt x="53" y="18"/>
                    <a:pt x="49" y="31"/>
                  </a:cubicBezTo>
                  <a:close/>
                  <a:moveTo>
                    <a:pt x="91" y="23"/>
                  </a:moveTo>
                  <a:cubicBezTo>
                    <a:pt x="17" y="91"/>
                    <a:pt x="17" y="91"/>
                    <a:pt x="17" y="91"/>
                  </a:cubicBezTo>
                  <a:cubicBezTo>
                    <a:pt x="6" y="88"/>
                    <a:pt x="6" y="88"/>
                    <a:pt x="6" y="88"/>
                  </a:cubicBezTo>
                  <a:cubicBezTo>
                    <a:pt x="80" y="19"/>
                    <a:pt x="80" y="19"/>
                    <a:pt x="80" y="19"/>
                  </a:cubicBezTo>
                  <a:lnTo>
                    <a:pt x="91" y="23"/>
                  </a:lnTo>
                  <a:close/>
                  <a:moveTo>
                    <a:pt x="17" y="21"/>
                  </a:moveTo>
                  <a:cubicBezTo>
                    <a:pt x="15" y="26"/>
                    <a:pt x="18" y="32"/>
                    <a:pt x="24" y="33"/>
                  </a:cubicBezTo>
                  <a:cubicBezTo>
                    <a:pt x="29" y="35"/>
                    <a:pt x="34" y="32"/>
                    <a:pt x="36" y="27"/>
                  </a:cubicBezTo>
                  <a:cubicBezTo>
                    <a:pt x="37" y="22"/>
                    <a:pt x="35" y="16"/>
                    <a:pt x="29" y="15"/>
                  </a:cubicBezTo>
                  <a:cubicBezTo>
                    <a:pt x="24" y="13"/>
                    <a:pt x="19" y="16"/>
                    <a:pt x="17" y="21"/>
                  </a:cubicBezTo>
                  <a:close/>
                  <a:moveTo>
                    <a:pt x="93" y="94"/>
                  </a:moveTo>
                  <a:cubicBezTo>
                    <a:pt x="89" y="107"/>
                    <a:pt x="77" y="111"/>
                    <a:pt x="64" y="107"/>
                  </a:cubicBezTo>
                  <a:cubicBezTo>
                    <a:pt x="52" y="103"/>
                    <a:pt x="44" y="93"/>
                    <a:pt x="48" y="79"/>
                  </a:cubicBezTo>
                  <a:cubicBezTo>
                    <a:pt x="52" y="66"/>
                    <a:pt x="65" y="62"/>
                    <a:pt x="77" y="66"/>
                  </a:cubicBezTo>
                  <a:cubicBezTo>
                    <a:pt x="89" y="70"/>
                    <a:pt x="98" y="80"/>
                    <a:pt x="93" y="94"/>
                  </a:cubicBezTo>
                  <a:close/>
                  <a:moveTo>
                    <a:pt x="61" y="84"/>
                  </a:moveTo>
                  <a:cubicBezTo>
                    <a:pt x="60" y="89"/>
                    <a:pt x="62" y="94"/>
                    <a:pt x="68" y="96"/>
                  </a:cubicBezTo>
                  <a:cubicBezTo>
                    <a:pt x="73" y="98"/>
                    <a:pt x="78" y="95"/>
                    <a:pt x="80" y="90"/>
                  </a:cubicBezTo>
                  <a:cubicBezTo>
                    <a:pt x="82" y="84"/>
                    <a:pt x="79" y="79"/>
                    <a:pt x="73" y="77"/>
                  </a:cubicBezTo>
                  <a:cubicBezTo>
                    <a:pt x="68" y="76"/>
                    <a:pt x="63" y="79"/>
                    <a:pt x="61" y="84"/>
                  </a:cubicBez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7" name="îṣlíḑè"/>
            <p:cNvSpPr/>
            <p:nvPr/>
          </p:nvSpPr>
          <p:spPr bwMode="auto">
            <a:xfrm>
              <a:off x="5714663" y="2985504"/>
              <a:ext cx="221770" cy="162271"/>
            </a:xfrm>
            <a:custGeom>
              <a:avLst/>
              <a:gdLst>
                <a:gd name="T0" fmla="*/ 20 w 82"/>
                <a:gd name="T1" fmla="*/ 31 h 60"/>
                <a:gd name="T2" fmla="*/ 37 w 82"/>
                <a:gd name="T3" fmla="*/ 12 h 60"/>
                <a:gd name="T4" fmla="*/ 45 w 82"/>
                <a:gd name="T5" fmla="*/ 15 h 60"/>
                <a:gd name="T6" fmla="*/ 49 w 82"/>
                <a:gd name="T7" fmla="*/ 40 h 60"/>
                <a:gd name="T8" fmla="*/ 66 w 82"/>
                <a:gd name="T9" fmla="*/ 21 h 60"/>
                <a:gd name="T10" fmla="*/ 82 w 82"/>
                <a:gd name="T11" fmla="*/ 26 h 60"/>
                <a:gd name="T12" fmla="*/ 48 w 82"/>
                <a:gd name="T13" fmla="*/ 60 h 60"/>
                <a:gd name="T14" fmla="*/ 39 w 82"/>
                <a:gd name="T15" fmla="*/ 57 h 60"/>
                <a:gd name="T16" fmla="*/ 35 w 82"/>
                <a:gd name="T17" fmla="*/ 32 h 60"/>
                <a:gd name="T18" fmla="*/ 19 w 82"/>
                <a:gd name="T19" fmla="*/ 51 h 60"/>
                <a:gd name="T20" fmla="*/ 9 w 82"/>
                <a:gd name="T21" fmla="*/ 48 h 60"/>
                <a:gd name="T22" fmla="*/ 0 w 82"/>
                <a:gd name="T23" fmla="*/ 0 h 60"/>
                <a:gd name="T24" fmla="*/ 16 w 82"/>
                <a:gd name="T25" fmla="*/ 5 h 60"/>
                <a:gd name="T26" fmla="*/ 20 w 82"/>
                <a:gd name="T27" fmla="*/ 3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2" h="60">
                  <a:moveTo>
                    <a:pt x="20" y="31"/>
                  </a:moveTo>
                  <a:lnTo>
                    <a:pt x="37" y="12"/>
                  </a:lnTo>
                  <a:lnTo>
                    <a:pt x="45" y="15"/>
                  </a:lnTo>
                  <a:lnTo>
                    <a:pt x="49" y="40"/>
                  </a:lnTo>
                  <a:lnTo>
                    <a:pt x="66" y="21"/>
                  </a:lnTo>
                  <a:lnTo>
                    <a:pt x="82" y="26"/>
                  </a:lnTo>
                  <a:lnTo>
                    <a:pt x="48" y="60"/>
                  </a:lnTo>
                  <a:lnTo>
                    <a:pt x="39" y="57"/>
                  </a:lnTo>
                  <a:lnTo>
                    <a:pt x="35" y="32"/>
                  </a:lnTo>
                  <a:lnTo>
                    <a:pt x="19" y="51"/>
                  </a:lnTo>
                  <a:lnTo>
                    <a:pt x="9" y="48"/>
                  </a:lnTo>
                  <a:lnTo>
                    <a:pt x="0" y="0"/>
                  </a:lnTo>
                  <a:lnTo>
                    <a:pt x="16" y="5"/>
                  </a:lnTo>
                  <a:lnTo>
                    <a:pt x="20" y="31"/>
                  </a:lnTo>
                  <a:close/>
                </a:path>
              </a:pathLst>
            </a:custGeom>
            <a:solidFill>
              <a:srgbClr val="4ECDC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8" name="ïṥ1iḋê"/>
            <p:cNvSpPr/>
            <p:nvPr/>
          </p:nvSpPr>
          <p:spPr bwMode="auto">
            <a:xfrm>
              <a:off x="5490188" y="3439863"/>
              <a:ext cx="67613" cy="186612"/>
            </a:xfrm>
            <a:custGeom>
              <a:avLst/>
              <a:gdLst>
                <a:gd name="T0" fmla="*/ 21 w 35"/>
                <a:gd name="T1" fmla="*/ 95 h 95"/>
                <a:gd name="T2" fmla="*/ 0 w 35"/>
                <a:gd name="T3" fmla="*/ 92 h 95"/>
                <a:gd name="T4" fmla="*/ 9 w 35"/>
                <a:gd name="T5" fmla="*/ 33 h 95"/>
                <a:gd name="T6" fmla="*/ 30 w 35"/>
                <a:gd name="T7" fmla="*/ 36 h 95"/>
                <a:gd name="T8" fmla="*/ 21 w 35"/>
                <a:gd name="T9" fmla="*/ 95 h 95"/>
                <a:gd name="T10" fmla="*/ 34 w 35"/>
                <a:gd name="T11" fmla="*/ 14 h 95"/>
                <a:gd name="T12" fmla="*/ 21 w 35"/>
                <a:gd name="T13" fmla="*/ 24 h 95"/>
                <a:gd name="T14" fmla="*/ 11 w 35"/>
                <a:gd name="T15" fmla="*/ 11 h 95"/>
                <a:gd name="T16" fmla="*/ 24 w 35"/>
                <a:gd name="T17" fmla="*/ 1 h 95"/>
                <a:gd name="T18" fmla="*/ 34 w 35"/>
                <a:gd name="T19" fmla="*/ 1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95">
                  <a:moveTo>
                    <a:pt x="21" y="95"/>
                  </a:moveTo>
                  <a:cubicBezTo>
                    <a:pt x="0" y="92"/>
                    <a:pt x="0" y="92"/>
                    <a:pt x="0" y="92"/>
                  </a:cubicBezTo>
                  <a:cubicBezTo>
                    <a:pt x="9" y="33"/>
                    <a:pt x="9" y="33"/>
                    <a:pt x="9" y="33"/>
                  </a:cubicBezTo>
                  <a:cubicBezTo>
                    <a:pt x="30" y="36"/>
                    <a:pt x="30" y="36"/>
                    <a:pt x="30" y="36"/>
                  </a:cubicBezTo>
                  <a:lnTo>
                    <a:pt x="21" y="95"/>
                  </a:lnTo>
                  <a:close/>
                  <a:moveTo>
                    <a:pt x="34" y="14"/>
                  </a:moveTo>
                  <a:cubicBezTo>
                    <a:pt x="33" y="20"/>
                    <a:pt x="27" y="25"/>
                    <a:pt x="21" y="24"/>
                  </a:cubicBezTo>
                  <a:cubicBezTo>
                    <a:pt x="14" y="23"/>
                    <a:pt x="10" y="17"/>
                    <a:pt x="11" y="11"/>
                  </a:cubicBezTo>
                  <a:cubicBezTo>
                    <a:pt x="11" y="4"/>
                    <a:pt x="18" y="0"/>
                    <a:pt x="24" y="1"/>
                  </a:cubicBezTo>
                  <a:cubicBezTo>
                    <a:pt x="30" y="2"/>
                    <a:pt x="35" y="8"/>
                    <a:pt x="34" y="14"/>
                  </a:cubicBezTo>
                  <a:close/>
                </a:path>
              </a:pathLst>
            </a:custGeom>
            <a:solidFill>
              <a:srgbClr val="B2D84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9" name="íṡľíḍe"/>
            <p:cNvSpPr/>
            <p:nvPr/>
          </p:nvSpPr>
          <p:spPr bwMode="auto">
            <a:xfrm>
              <a:off x="5568619" y="3523703"/>
              <a:ext cx="118999" cy="118999"/>
            </a:xfrm>
            <a:custGeom>
              <a:avLst/>
              <a:gdLst>
                <a:gd name="T0" fmla="*/ 19 w 44"/>
                <a:gd name="T1" fmla="*/ 0 h 44"/>
                <a:gd name="T2" fmla="*/ 31 w 44"/>
                <a:gd name="T3" fmla="*/ 1 h 44"/>
                <a:gd name="T4" fmla="*/ 29 w 44"/>
                <a:gd name="T5" fmla="*/ 16 h 44"/>
                <a:gd name="T6" fmla="*/ 44 w 44"/>
                <a:gd name="T7" fmla="*/ 18 h 44"/>
                <a:gd name="T8" fmla="*/ 43 w 44"/>
                <a:gd name="T9" fmla="*/ 31 h 44"/>
                <a:gd name="T10" fmla="*/ 28 w 44"/>
                <a:gd name="T11" fmla="*/ 29 h 44"/>
                <a:gd name="T12" fmla="*/ 26 w 44"/>
                <a:gd name="T13" fmla="*/ 44 h 44"/>
                <a:gd name="T14" fmla="*/ 13 w 44"/>
                <a:gd name="T15" fmla="*/ 41 h 44"/>
                <a:gd name="T16" fmla="*/ 15 w 44"/>
                <a:gd name="T17" fmla="*/ 27 h 44"/>
                <a:gd name="T18" fmla="*/ 0 w 44"/>
                <a:gd name="T19" fmla="*/ 25 h 44"/>
                <a:gd name="T20" fmla="*/ 2 w 44"/>
                <a:gd name="T21" fmla="*/ 12 h 44"/>
                <a:gd name="T22" fmla="*/ 17 w 44"/>
                <a:gd name="T23" fmla="*/ 14 h 44"/>
                <a:gd name="T24" fmla="*/ 19 w 44"/>
                <a:gd name="T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4">
                  <a:moveTo>
                    <a:pt x="19" y="0"/>
                  </a:moveTo>
                  <a:lnTo>
                    <a:pt x="31" y="1"/>
                  </a:lnTo>
                  <a:lnTo>
                    <a:pt x="29" y="16"/>
                  </a:lnTo>
                  <a:lnTo>
                    <a:pt x="44" y="18"/>
                  </a:lnTo>
                  <a:lnTo>
                    <a:pt x="43" y="31"/>
                  </a:lnTo>
                  <a:lnTo>
                    <a:pt x="28" y="29"/>
                  </a:lnTo>
                  <a:lnTo>
                    <a:pt x="26" y="44"/>
                  </a:lnTo>
                  <a:lnTo>
                    <a:pt x="13" y="41"/>
                  </a:lnTo>
                  <a:lnTo>
                    <a:pt x="15" y="27"/>
                  </a:lnTo>
                  <a:lnTo>
                    <a:pt x="0" y="25"/>
                  </a:lnTo>
                  <a:lnTo>
                    <a:pt x="2" y="12"/>
                  </a:lnTo>
                  <a:lnTo>
                    <a:pt x="17" y="14"/>
                  </a:lnTo>
                  <a:lnTo>
                    <a:pt x="19" y="0"/>
                  </a:lnTo>
                  <a:close/>
                </a:path>
              </a:pathLst>
            </a:custGeom>
            <a:solidFill>
              <a:srgbClr val="B2D84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0" name="íṥḷíḋê"/>
            <p:cNvSpPr/>
            <p:nvPr/>
          </p:nvSpPr>
          <p:spPr bwMode="auto">
            <a:xfrm>
              <a:off x="5709254" y="3477726"/>
              <a:ext cx="154158" cy="192021"/>
            </a:xfrm>
            <a:custGeom>
              <a:avLst/>
              <a:gdLst>
                <a:gd name="T0" fmla="*/ 47 w 80"/>
                <a:gd name="T1" fmla="*/ 89 h 98"/>
                <a:gd name="T2" fmla="*/ 46 w 80"/>
                <a:gd name="T3" fmla="*/ 89 h 98"/>
                <a:gd name="T4" fmla="*/ 28 w 80"/>
                <a:gd name="T5" fmla="*/ 95 h 98"/>
                <a:gd name="T6" fmla="*/ 2 w 80"/>
                <a:gd name="T7" fmla="*/ 59 h 98"/>
                <a:gd name="T8" fmla="*/ 36 w 80"/>
                <a:gd name="T9" fmla="*/ 32 h 98"/>
                <a:gd name="T10" fmla="*/ 53 w 80"/>
                <a:gd name="T11" fmla="*/ 42 h 98"/>
                <a:gd name="T12" fmla="*/ 59 w 80"/>
                <a:gd name="T13" fmla="*/ 0 h 98"/>
                <a:gd name="T14" fmla="*/ 80 w 80"/>
                <a:gd name="T15" fmla="*/ 3 h 98"/>
                <a:gd name="T16" fmla="*/ 67 w 80"/>
                <a:gd name="T17" fmla="*/ 98 h 98"/>
                <a:gd name="T18" fmla="*/ 46 w 80"/>
                <a:gd name="T19" fmla="*/ 95 h 98"/>
                <a:gd name="T20" fmla="*/ 47 w 80"/>
                <a:gd name="T21" fmla="*/ 89 h 98"/>
                <a:gd name="T22" fmla="*/ 24 w 80"/>
                <a:gd name="T23" fmla="*/ 62 h 98"/>
                <a:gd name="T24" fmla="*/ 35 w 80"/>
                <a:gd name="T25" fmla="*/ 77 h 98"/>
                <a:gd name="T26" fmla="*/ 51 w 80"/>
                <a:gd name="T27" fmla="*/ 66 h 98"/>
                <a:gd name="T28" fmla="*/ 39 w 80"/>
                <a:gd name="T29" fmla="*/ 51 h 98"/>
                <a:gd name="T30" fmla="*/ 24 w 80"/>
                <a:gd name="T31" fmla="*/ 6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98">
                  <a:moveTo>
                    <a:pt x="47" y="89"/>
                  </a:moveTo>
                  <a:cubicBezTo>
                    <a:pt x="46" y="89"/>
                    <a:pt x="46" y="89"/>
                    <a:pt x="46" y="89"/>
                  </a:cubicBezTo>
                  <a:cubicBezTo>
                    <a:pt x="42" y="94"/>
                    <a:pt x="34" y="96"/>
                    <a:pt x="28" y="95"/>
                  </a:cubicBezTo>
                  <a:cubicBezTo>
                    <a:pt x="10" y="92"/>
                    <a:pt x="0" y="76"/>
                    <a:pt x="2" y="59"/>
                  </a:cubicBezTo>
                  <a:cubicBezTo>
                    <a:pt x="5" y="42"/>
                    <a:pt x="19" y="30"/>
                    <a:pt x="36" y="32"/>
                  </a:cubicBezTo>
                  <a:cubicBezTo>
                    <a:pt x="43" y="33"/>
                    <a:pt x="50" y="37"/>
                    <a:pt x="53" y="42"/>
                  </a:cubicBezTo>
                  <a:cubicBezTo>
                    <a:pt x="59" y="0"/>
                    <a:pt x="59" y="0"/>
                    <a:pt x="59" y="0"/>
                  </a:cubicBezTo>
                  <a:cubicBezTo>
                    <a:pt x="80" y="3"/>
                    <a:pt x="80" y="3"/>
                    <a:pt x="80" y="3"/>
                  </a:cubicBezTo>
                  <a:cubicBezTo>
                    <a:pt x="67" y="98"/>
                    <a:pt x="67" y="98"/>
                    <a:pt x="67" y="98"/>
                  </a:cubicBezTo>
                  <a:cubicBezTo>
                    <a:pt x="46" y="95"/>
                    <a:pt x="46" y="95"/>
                    <a:pt x="46" y="95"/>
                  </a:cubicBezTo>
                  <a:lnTo>
                    <a:pt x="47" y="89"/>
                  </a:lnTo>
                  <a:close/>
                  <a:moveTo>
                    <a:pt x="24" y="62"/>
                  </a:moveTo>
                  <a:cubicBezTo>
                    <a:pt x="23" y="70"/>
                    <a:pt x="27" y="76"/>
                    <a:pt x="35" y="77"/>
                  </a:cubicBezTo>
                  <a:cubicBezTo>
                    <a:pt x="44" y="79"/>
                    <a:pt x="50" y="74"/>
                    <a:pt x="51" y="66"/>
                  </a:cubicBezTo>
                  <a:cubicBezTo>
                    <a:pt x="52" y="59"/>
                    <a:pt x="48" y="52"/>
                    <a:pt x="39" y="51"/>
                  </a:cubicBezTo>
                  <a:cubicBezTo>
                    <a:pt x="31" y="50"/>
                    <a:pt x="25" y="55"/>
                    <a:pt x="24" y="62"/>
                  </a:cubicBezTo>
                  <a:close/>
                </a:path>
              </a:pathLst>
            </a:custGeom>
            <a:solidFill>
              <a:srgbClr val="B2D84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1" name="íṡļîde"/>
            <p:cNvSpPr/>
            <p:nvPr/>
          </p:nvSpPr>
          <p:spPr bwMode="auto">
            <a:xfrm>
              <a:off x="5160237" y="3315455"/>
              <a:ext cx="189316" cy="229884"/>
            </a:xfrm>
            <a:custGeom>
              <a:avLst/>
              <a:gdLst>
                <a:gd name="T0" fmla="*/ 14 w 70"/>
                <a:gd name="T1" fmla="*/ 62 h 85"/>
                <a:gd name="T2" fmla="*/ 10 w 70"/>
                <a:gd name="T3" fmla="*/ 82 h 85"/>
                <a:gd name="T4" fmla="*/ 0 w 70"/>
                <a:gd name="T5" fmla="*/ 85 h 85"/>
                <a:gd name="T6" fmla="*/ 17 w 70"/>
                <a:gd name="T7" fmla="*/ 0 h 85"/>
                <a:gd name="T8" fmla="*/ 70 w 70"/>
                <a:gd name="T9" fmla="*/ 68 h 85"/>
                <a:gd name="T10" fmla="*/ 61 w 70"/>
                <a:gd name="T11" fmla="*/ 70 h 85"/>
                <a:gd name="T12" fmla="*/ 48 w 70"/>
                <a:gd name="T13" fmla="*/ 54 h 85"/>
                <a:gd name="T14" fmla="*/ 14 w 70"/>
                <a:gd name="T15" fmla="*/ 62 h 85"/>
                <a:gd name="T16" fmla="*/ 22 w 70"/>
                <a:gd name="T17" fmla="*/ 20 h 85"/>
                <a:gd name="T18" fmla="*/ 16 w 70"/>
                <a:gd name="T19" fmla="*/ 52 h 85"/>
                <a:gd name="T20" fmla="*/ 42 w 70"/>
                <a:gd name="T21" fmla="*/ 46 h 85"/>
                <a:gd name="T22" fmla="*/ 22 w 70"/>
                <a:gd name="T23" fmla="*/ 2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85">
                  <a:moveTo>
                    <a:pt x="14" y="62"/>
                  </a:moveTo>
                  <a:lnTo>
                    <a:pt x="10" y="82"/>
                  </a:lnTo>
                  <a:lnTo>
                    <a:pt x="0" y="85"/>
                  </a:lnTo>
                  <a:lnTo>
                    <a:pt x="17" y="0"/>
                  </a:lnTo>
                  <a:lnTo>
                    <a:pt x="70" y="68"/>
                  </a:lnTo>
                  <a:lnTo>
                    <a:pt x="61" y="70"/>
                  </a:lnTo>
                  <a:lnTo>
                    <a:pt x="48" y="54"/>
                  </a:lnTo>
                  <a:lnTo>
                    <a:pt x="14" y="62"/>
                  </a:lnTo>
                  <a:close/>
                  <a:moveTo>
                    <a:pt x="22" y="20"/>
                  </a:moveTo>
                  <a:lnTo>
                    <a:pt x="16" y="52"/>
                  </a:lnTo>
                  <a:lnTo>
                    <a:pt x="42" y="46"/>
                  </a:lnTo>
                  <a:lnTo>
                    <a:pt x="22" y="20"/>
                  </a:lnTo>
                  <a:close/>
                </a:path>
              </a:pathLst>
            </a:custGeom>
            <a:solidFill>
              <a:srgbClr val="FF6B6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2" name="íṥḷîďé"/>
            <p:cNvSpPr/>
            <p:nvPr/>
          </p:nvSpPr>
          <p:spPr bwMode="auto">
            <a:xfrm>
              <a:off x="5760640" y="4034857"/>
              <a:ext cx="154158" cy="224475"/>
            </a:xfrm>
            <a:custGeom>
              <a:avLst/>
              <a:gdLst>
                <a:gd name="T0" fmla="*/ 33 w 79"/>
                <a:gd name="T1" fmla="*/ 49 h 114"/>
                <a:gd name="T2" fmla="*/ 49 w 79"/>
                <a:gd name="T3" fmla="*/ 28 h 114"/>
                <a:gd name="T4" fmla="*/ 28 w 79"/>
                <a:gd name="T5" fmla="*/ 15 h 114"/>
                <a:gd name="T6" fmla="*/ 14 w 79"/>
                <a:gd name="T7" fmla="*/ 33 h 114"/>
                <a:gd name="T8" fmla="*/ 1 w 79"/>
                <a:gd name="T9" fmla="*/ 36 h 114"/>
                <a:gd name="T10" fmla="*/ 25 w 79"/>
                <a:gd name="T11" fmla="*/ 4 h 114"/>
                <a:gd name="T12" fmla="*/ 61 w 79"/>
                <a:gd name="T13" fmla="*/ 24 h 114"/>
                <a:gd name="T14" fmla="*/ 54 w 79"/>
                <a:gd name="T15" fmla="*/ 50 h 114"/>
                <a:gd name="T16" fmla="*/ 74 w 79"/>
                <a:gd name="T17" fmla="*/ 72 h 114"/>
                <a:gd name="T18" fmla="*/ 49 w 79"/>
                <a:gd name="T19" fmla="*/ 110 h 114"/>
                <a:gd name="T20" fmla="*/ 11 w 79"/>
                <a:gd name="T21" fmla="*/ 90 h 114"/>
                <a:gd name="T22" fmla="*/ 23 w 79"/>
                <a:gd name="T23" fmla="*/ 88 h 114"/>
                <a:gd name="T24" fmla="*/ 47 w 79"/>
                <a:gd name="T25" fmla="*/ 99 h 114"/>
                <a:gd name="T26" fmla="*/ 62 w 79"/>
                <a:gd name="T27" fmla="*/ 74 h 114"/>
                <a:gd name="T28" fmla="*/ 36 w 79"/>
                <a:gd name="T29" fmla="*/ 60 h 114"/>
                <a:gd name="T30" fmla="*/ 33 w 79"/>
                <a:gd name="T31" fmla="*/ 4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9" h="114">
                  <a:moveTo>
                    <a:pt x="33" y="49"/>
                  </a:moveTo>
                  <a:cubicBezTo>
                    <a:pt x="44" y="47"/>
                    <a:pt x="52" y="40"/>
                    <a:pt x="49" y="28"/>
                  </a:cubicBezTo>
                  <a:cubicBezTo>
                    <a:pt x="47" y="18"/>
                    <a:pt x="38" y="12"/>
                    <a:pt x="28" y="15"/>
                  </a:cubicBezTo>
                  <a:cubicBezTo>
                    <a:pt x="18" y="17"/>
                    <a:pt x="13" y="24"/>
                    <a:pt x="14" y="33"/>
                  </a:cubicBezTo>
                  <a:cubicBezTo>
                    <a:pt x="1" y="36"/>
                    <a:pt x="1" y="36"/>
                    <a:pt x="1" y="36"/>
                  </a:cubicBezTo>
                  <a:cubicBezTo>
                    <a:pt x="0" y="19"/>
                    <a:pt x="9" y="8"/>
                    <a:pt x="25" y="4"/>
                  </a:cubicBezTo>
                  <a:cubicBezTo>
                    <a:pt x="42" y="0"/>
                    <a:pt x="57" y="7"/>
                    <a:pt x="61" y="24"/>
                  </a:cubicBezTo>
                  <a:cubicBezTo>
                    <a:pt x="64" y="34"/>
                    <a:pt x="61" y="43"/>
                    <a:pt x="54" y="50"/>
                  </a:cubicBezTo>
                  <a:cubicBezTo>
                    <a:pt x="65" y="53"/>
                    <a:pt x="72" y="61"/>
                    <a:pt x="74" y="72"/>
                  </a:cubicBezTo>
                  <a:cubicBezTo>
                    <a:pt x="79" y="91"/>
                    <a:pt x="67" y="106"/>
                    <a:pt x="49" y="110"/>
                  </a:cubicBezTo>
                  <a:cubicBezTo>
                    <a:pt x="33" y="114"/>
                    <a:pt x="16" y="107"/>
                    <a:pt x="11" y="90"/>
                  </a:cubicBezTo>
                  <a:cubicBezTo>
                    <a:pt x="23" y="88"/>
                    <a:pt x="23" y="88"/>
                    <a:pt x="23" y="88"/>
                  </a:cubicBezTo>
                  <a:cubicBezTo>
                    <a:pt x="27" y="97"/>
                    <a:pt x="37" y="101"/>
                    <a:pt x="47" y="99"/>
                  </a:cubicBezTo>
                  <a:cubicBezTo>
                    <a:pt x="58" y="96"/>
                    <a:pt x="64" y="86"/>
                    <a:pt x="62" y="74"/>
                  </a:cubicBezTo>
                  <a:cubicBezTo>
                    <a:pt x="59" y="61"/>
                    <a:pt x="48" y="56"/>
                    <a:pt x="36" y="60"/>
                  </a:cubicBezTo>
                  <a:lnTo>
                    <a:pt x="33" y="49"/>
                  </a:lnTo>
                  <a:close/>
                </a:path>
              </a:pathLst>
            </a:custGeom>
            <a:solidFill>
              <a:srgbClr val="C44D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3" name="îṥ1ïdé"/>
            <p:cNvSpPr/>
            <p:nvPr/>
          </p:nvSpPr>
          <p:spPr bwMode="auto">
            <a:xfrm>
              <a:off x="5893162" y="4421603"/>
              <a:ext cx="70317" cy="89249"/>
            </a:xfrm>
            <a:custGeom>
              <a:avLst/>
              <a:gdLst>
                <a:gd name="T0" fmla="*/ 36 w 37"/>
                <a:gd name="T1" fmla="*/ 30 h 45"/>
                <a:gd name="T2" fmla="*/ 37 w 37"/>
                <a:gd name="T3" fmla="*/ 38 h 45"/>
                <a:gd name="T4" fmla="*/ 7 w 37"/>
                <a:gd name="T5" fmla="*/ 45 h 45"/>
                <a:gd name="T6" fmla="*/ 19 w 37"/>
                <a:gd name="T7" fmla="*/ 25 h 45"/>
                <a:gd name="T8" fmla="*/ 21 w 37"/>
                <a:gd name="T9" fmla="*/ 14 h 45"/>
                <a:gd name="T10" fmla="*/ 15 w 37"/>
                <a:gd name="T11" fmla="*/ 10 h 45"/>
                <a:gd name="T12" fmla="*/ 12 w 37"/>
                <a:gd name="T13" fmla="*/ 16 h 45"/>
                <a:gd name="T14" fmla="*/ 13 w 37"/>
                <a:gd name="T15" fmla="*/ 17 h 45"/>
                <a:gd name="T16" fmla="*/ 2 w 37"/>
                <a:gd name="T17" fmla="*/ 20 h 45"/>
                <a:gd name="T18" fmla="*/ 14 w 37"/>
                <a:gd name="T19" fmla="*/ 2 h 45"/>
                <a:gd name="T20" fmla="*/ 31 w 37"/>
                <a:gd name="T21" fmla="*/ 12 h 45"/>
                <a:gd name="T22" fmla="*/ 28 w 37"/>
                <a:gd name="T23" fmla="*/ 26 h 45"/>
                <a:gd name="T24" fmla="*/ 23 w 37"/>
                <a:gd name="T25" fmla="*/ 33 h 45"/>
                <a:gd name="T26" fmla="*/ 36 w 37"/>
                <a:gd name="T27" fmla="*/ 3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45">
                  <a:moveTo>
                    <a:pt x="36" y="30"/>
                  </a:moveTo>
                  <a:cubicBezTo>
                    <a:pt x="37" y="38"/>
                    <a:pt x="37" y="38"/>
                    <a:pt x="37" y="38"/>
                  </a:cubicBezTo>
                  <a:cubicBezTo>
                    <a:pt x="7" y="45"/>
                    <a:pt x="7" y="45"/>
                    <a:pt x="7" y="45"/>
                  </a:cubicBezTo>
                  <a:cubicBezTo>
                    <a:pt x="19" y="25"/>
                    <a:pt x="19" y="25"/>
                    <a:pt x="19" y="25"/>
                  </a:cubicBezTo>
                  <a:cubicBezTo>
                    <a:pt x="20" y="22"/>
                    <a:pt x="22" y="18"/>
                    <a:pt x="21" y="14"/>
                  </a:cubicBezTo>
                  <a:cubicBezTo>
                    <a:pt x="20" y="12"/>
                    <a:pt x="18" y="10"/>
                    <a:pt x="15" y="10"/>
                  </a:cubicBezTo>
                  <a:cubicBezTo>
                    <a:pt x="13" y="11"/>
                    <a:pt x="12" y="13"/>
                    <a:pt x="12" y="16"/>
                  </a:cubicBezTo>
                  <a:cubicBezTo>
                    <a:pt x="12" y="16"/>
                    <a:pt x="13" y="17"/>
                    <a:pt x="13" y="17"/>
                  </a:cubicBezTo>
                  <a:cubicBezTo>
                    <a:pt x="2" y="20"/>
                    <a:pt x="2" y="20"/>
                    <a:pt x="2" y="20"/>
                  </a:cubicBezTo>
                  <a:cubicBezTo>
                    <a:pt x="0" y="11"/>
                    <a:pt x="5" y="4"/>
                    <a:pt x="14" y="2"/>
                  </a:cubicBezTo>
                  <a:cubicBezTo>
                    <a:pt x="22" y="0"/>
                    <a:pt x="30" y="4"/>
                    <a:pt x="31" y="12"/>
                  </a:cubicBezTo>
                  <a:cubicBezTo>
                    <a:pt x="33" y="18"/>
                    <a:pt x="31" y="21"/>
                    <a:pt x="28" y="26"/>
                  </a:cubicBezTo>
                  <a:cubicBezTo>
                    <a:pt x="23" y="33"/>
                    <a:pt x="23" y="33"/>
                    <a:pt x="23" y="33"/>
                  </a:cubicBezTo>
                  <a:lnTo>
                    <a:pt x="36" y="30"/>
                  </a:lnTo>
                  <a:close/>
                </a:path>
              </a:pathLst>
            </a:custGeom>
            <a:solidFill>
              <a:srgbClr val="0A3D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414" name="文本框 413"/>
          <p:cNvSpPr txBox="1"/>
          <p:nvPr/>
        </p:nvSpPr>
        <p:spPr>
          <a:xfrm>
            <a:off x="1524653" y="554084"/>
            <a:ext cx="701054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4. </a:t>
            </a:r>
            <a:r>
              <a:rPr lang="zh-CN" altLang="en-US" sz="3200" b="1" dirty="0" smtClean="0">
                <a:solidFill>
                  <a:srgbClr val="00468E"/>
                </a:solidFill>
                <a:latin typeface="微软雅黑" panose="020B0503020204020204" pitchFamily="34" charset="-122"/>
                <a:ea typeface="微软雅黑" panose="020B0503020204020204" pitchFamily="34" charset="-122"/>
              </a:rPr>
              <a:t>总结展望</a:t>
            </a:r>
            <a:endParaRPr kumimoji="0" lang="zh-CN" altLang="en-US"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193" name="文本框 192"/>
          <p:cNvSpPr txBox="1"/>
          <p:nvPr/>
        </p:nvSpPr>
        <p:spPr>
          <a:xfrm>
            <a:off x="152704" y="3585056"/>
            <a:ext cx="1030301" cy="323165"/>
          </a:xfrm>
          <a:prstGeom prst="rect">
            <a:avLst/>
          </a:prstGeom>
          <a:noFill/>
        </p:spPr>
        <p:txBody>
          <a:bodyPr wrap="square" rtlCol="0">
            <a:spAutoFit/>
          </a:bodyPr>
          <a:lstStyle/>
          <a:p>
            <a:r>
              <a:rPr lang="zh-CN" altLang="en-US" sz="1500" dirty="0" smtClean="0">
                <a:solidFill>
                  <a:schemeClr val="accent1">
                    <a:lumMod val="60000"/>
                    <a:lumOff val="40000"/>
                  </a:schemeClr>
                </a:solidFill>
                <a:latin typeface="微软雅黑" panose="020B0503020204020204" pitchFamily="34" charset="-122"/>
                <a:ea typeface="微软雅黑" panose="020B0503020204020204" pitchFamily="34" charset="-122"/>
              </a:rPr>
              <a:t>结果展示</a:t>
            </a:r>
            <a:endParaRPr lang="zh-CN" altLang="en-US" sz="1500" dirty="0">
              <a:solidFill>
                <a:schemeClr val="accent1">
                  <a:lumMod val="60000"/>
                  <a:lumOff val="40000"/>
                </a:schemeClr>
              </a:solidFill>
              <a:latin typeface="微软雅黑" panose="020B0503020204020204" pitchFamily="34" charset="-122"/>
              <a:ea typeface="微软雅黑" panose="020B0503020204020204" pitchFamily="34" charset="-122"/>
            </a:endParaRPr>
          </a:p>
        </p:txBody>
      </p:sp>
      <p:sp>
        <p:nvSpPr>
          <p:cNvPr id="194" name="矩形: 圆角 193"/>
          <p:cNvSpPr/>
          <p:nvPr/>
        </p:nvSpPr>
        <p:spPr>
          <a:xfrm>
            <a:off x="-251460" y="4524591"/>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195" name="文本框 194"/>
          <p:cNvSpPr txBox="1"/>
          <p:nvPr/>
        </p:nvSpPr>
        <p:spPr>
          <a:xfrm>
            <a:off x="152704" y="4564389"/>
            <a:ext cx="1264616" cy="369332"/>
          </a:xfrm>
          <a:prstGeom prst="rect">
            <a:avLst/>
          </a:prstGeom>
          <a:noFill/>
        </p:spPr>
        <p:txBody>
          <a:bodyPr wrap="square" rtlCol="0">
            <a:spAutoFit/>
          </a:bodyPr>
          <a:lstStyle/>
          <a:p>
            <a:r>
              <a:rPr lang="zh-CN" altLang="en-US" b="1" dirty="0" smtClean="0">
                <a:solidFill>
                  <a:srgbClr val="00468E"/>
                </a:solidFill>
                <a:latin typeface="微软雅黑" panose="020B0503020204020204" pitchFamily="34" charset="-122"/>
                <a:ea typeface="微软雅黑" panose="020B0503020204020204" pitchFamily="34" charset="-122"/>
              </a:rPr>
              <a:t>总结展望</a:t>
            </a:r>
            <a:endParaRPr lang="zh-CN" altLang="en-US" b="1" dirty="0">
              <a:solidFill>
                <a:srgbClr val="00468E"/>
              </a:solidFill>
              <a:latin typeface="微软雅黑" panose="020B0503020204020204" pitchFamily="34" charset="-122"/>
              <a:ea typeface="微软雅黑" panose="020B0503020204020204" pitchFamily="34" charset="-122"/>
            </a:endParaRPr>
          </a:p>
        </p:txBody>
      </p:sp>
      <p:sp>
        <p:nvSpPr>
          <p:cNvPr id="196" name="弧形 195"/>
          <p:cNvSpPr/>
          <p:nvPr/>
        </p:nvSpPr>
        <p:spPr>
          <a:xfrm rot="2700000">
            <a:off x="1100276" y="4606971"/>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109" name="文本框 108"/>
          <p:cNvSpPr txBox="1"/>
          <p:nvPr/>
        </p:nvSpPr>
        <p:spPr>
          <a:xfrm>
            <a:off x="152704" y="2496174"/>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程序设计</a:t>
            </a:r>
          </a:p>
        </p:txBody>
      </p:sp>
      <p:sp>
        <p:nvSpPr>
          <p:cNvPr id="110" name="文本框 109"/>
          <p:cNvSpPr txBox="1"/>
          <p:nvPr/>
        </p:nvSpPr>
        <p:spPr>
          <a:xfrm>
            <a:off x="152704" y="304061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p>
        </p:txBody>
      </p:sp>
      <p:pic>
        <p:nvPicPr>
          <p:cNvPr id="111" name="图片 1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grpSp>
        <p:nvGrpSpPr>
          <p:cNvPr id="112"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7056335" y="339385"/>
            <a:ext cx="1789200" cy="453929"/>
            <a:chOff x="2435157" y="2492286"/>
            <a:chExt cx="7321692" cy="1857550"/>
          </a:xfrm>
          <a:solidFill>
            <a:srgbClr val="00468E"/>
          </a:solidFill>
        </p:grpSpPr>
        <p:grpSp>
          <p:nvGrpSpPr>
            <p:cNvPr id="113" name="ísľïḓé"/>
            <p:cNvGrpSpPr/>
            <p:nvPr/>
          </p:nvGrpSpPr>
          <p:grpSpPr>
            <a:xfrm>
              <a:off x="4802662" y="2492286"/>
              <a:ext cx="4823976" cy="1453920"/>
              <a:chOff x="5153026" y="2741613"/>
              <a:chExt cx="3529012" cy="1063626"/>
            </a:xfrm>
            <a:grpFill/>
          </p:grpSpPr>
          <p:sp>
            <p:nvSpPr>
              <p:cNvPr id="151"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2"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3"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4"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5"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6"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7"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8"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9"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0"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1"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2"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63"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nvGrpSpPr>
            <p:cNvPr id="114" name="iş1íḓè"/>
            <p:cNvGrpSpPr/>
            <p:nvPr/>
          </p:nvGrpSpPr>
          <p:grpSpPr>
            <a:xfrm>
              <a:off x="4817857" y="3850715"/>
              <a:ext cx="4938992" cy="377586"/>
              <a:chOff x="5164138" y="3735388"/>
              <a:chExt cx="3613151" cy="276226"/>
            </a:xfrm>
            <a:grpFill/>
          </p:grpSpPr>
          <p:sp>
            <p:nvSpPr>
              <p:cNvPr id="135"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6"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7"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8"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9"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0"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1"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2"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3"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4"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5"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6"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7"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8"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49"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50"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nvGrpSpPr>
            <p:cNvPr id="115" name="iŝḷiďè"/>
            <p:cNvGrpSpPr/>
            <p:nvPr/>
          </p:nvGrpSpPr>
          <p:grpSpPr>
            <a:xfrm>
              <a:off x="2435157" y="2596451"/>
              <a:ext cx="1751214" cy="1753385"/>
              <a:chOff x="3421063" y="2817813"/>
              <a:chExt cx="1281113" cy="1282700"/>
            </a:xfrm>
            <a:grpFill/>
          </p:grpSpPr>
          <p:sp>
            <p:nvSpPr>
              <p:cNvPr id="116"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17"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18"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19"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0"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1"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2"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3"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4"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5"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6"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7"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8"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29"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0"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1"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2"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3"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134"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grpSp>
      <p:grpSp>
        <p:nvGrpSpPr>
          <p:cNvPr id="403" name="1253458d-ba0b-4d2e-bb13-2c77dfe53ff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877663" y="1764106"/>
            <a:ext cx="6857884" cy="5081193"/>
            <a:chOff x="2419879" y="857366"/>
            <a:chExt cx="8098821" cy="6000637"/>
          </a:xfrm>
        </p:grpSpPr>
        <p:sp>
          <p:nvSpPr>
            <p:cNvPr id="404" name="iṧḻíḋe"/>
            <p:cNvSpPr/>
            <p:nvPr/>
          </p:nvSpPr>
          <p:spPr>
            <a:xfrm>
              <a:off x="8041938" y="1714600"/>
              <a:ext cx="628339" cy="628339"/>
            </a:xfrm>
            <a:prstGeom prst="ellipse">
              <a:avLst/>
            </a:prstGeom>
            <a:solidFill>
              <a:schemeClr val="accent4">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05" name="îṩḻíḑé"/>
            <p:cNvSpPr/>
            <p:nvPr/>
          </p:nvSpPr>
          <p:spPr>
            <a:xfrm>
              <a:off x="8176582" y="1849242"/>
              <a:ext cx="359051" cy="359055"/>
            </a:xfrm>
            <a:custGeom>
              <a:avLst/>
              <a:gdLst/>
              <a:ahLst/>
              <a:cxnLst>
                <a:cxn ang="0">
                  <a:pos x="wd2" y="hd2"/>
                </a:cxn>
                <a:cxn ang="5400000">
                  <a:pos x="wd2" y="hd2"/>
                </a:cxn>
                <a:cxn ang="10800000">
                  <a:pos x="wd2" y="hd2"/>
                </a:cxn>
                <a:cxn ang="16200000">
                  <a:pos x="wd2" y="hd2"/>
                </a:cxn>
              </a:cxnLst>
              <a:rect l="0" t="0" r="r" b="b"/>
              <a:pathLst>
                <a:path w="21600" h="21600" extrusionOk="0">
                  <a:moveTo>
                    <a:pt x="12260" y="14462"/>
                  </a:moveTo>
                  <a:cubicBezTo>
                    <a:pt x="10237" y="15268"/>
                    <a:pt x="7944" y="14282"/>
                    <a:pt x="7138" y="12260"/>
                  </a:cubicBezTo>
                  <a:cubicBezTo>
                    <a:pt x="6332" y="10238"/>
                    <a:pt x="7318" y="7944"/>
                    <a:pt x="9340" y="7138"/>
                  </a:cubicBezTo>
                  <a:cubicBezTo>
                    <a:pt x="11363" y="6332"/>
                    <a:pt x="13656" y="7318"/>
                    <a:pt x="14462" y="9340"/>
                  </a:cubicBezTo>
                  <a:cubicBezTo>
                    <a:pt x="15268" y="11362"/>
                    <a:pt x="14282" y="13656"/>
                    <a:pt x="12260" y="14462"/>
                  </a:cubicBezTo>
                  <a:close/>
                  <a:moveTo>
                    <a:pt x="19602" y="9782"/>
                  </a:moveTo>
                  <a:cubicBezTo>
                    <a:pt x="20834" y="9090"/>
                    <a:pt x="21600" y="8617"/>
                    <a:pt x="21600" y="8617"/>
                  </a:cubicBezTo>
                  <a:lnTo>
                    <a:pt x="20140" y="4954"/>
                  </a:lnTo>
                  <a:cubicBezTo>
                    <a:pt x="20140" y="4954"/>
                    <a:pt x="19254" y="5138"/>
                    <a:pt x="17878" y="5484"/>
                  </a:cubicBezTo>
                  <a:cubicBezTo>
                    <a:pt x="17340" y="4770"/>
                    <a:pt x="16700" y="4141"/>
                    <a:pt x="15975" y="3619"/>
                  </a:cubicBezTo>
                  <a:cubicBezTo>
                    <a:pt x="16319" y="2115"/>
                    <a:pt x="16483" y="1130"/>
                    <a:pt x="16483" y="1130"/>
                  </a:cubicBezTo>
                  <a:lnTo>
                    <a:pt x="13896" y="17"/>
                  </a:lnTo>
                  <a:cubicBezTo>
                    <a:pt x="13896" y="17"/>
                    <a:pt x="13292" y="816"/>
                    <a:pt x="12435" y="2100"/>
                  </a:cubicBezTo>
                  <a:cubicBezTo>
                    <a:pt x="11667" y="1958"/>
                    <a:pt x="9929" y="1990"/>
                    <a:pt x="9794" y="2006"/>
                  </a:cubicBezTo>
                  <a:cubicBezTo>
                    <a:pt x="9096" y="770"/>
                    <a:pt x="8616" y="0"/>
                    <a:pt x="8616" y="0"/>
                  </a:cubicBezTo>
                  <a:lnTo>
                    <a:pt x="4955" y="1460"/>
                  </a:lnTo>
                  <a:cubicBezTo>
                    <a:pt x="4955" y="1460"/>
                    <a:pt x="5136" y="2351"/>
                    <a:pt x="5481" y="3734"/>
                  </a:cubicBezTo>
                  <a:cubicBezTo>
                    <a:pt x="4778" y="4264"/>
                    <a:pt x="4157" y="4895"/>
                    <a:pt x="3639" y="5608"/>
                  </a:cubicBezTo>
                  <a:cubicBezTo>
                    <a:pt x="2127" y="5266"/>
                    <a:pt x="1135" y="5104"/>
                    <a:pt x="1135" y="5104"/>
                  </a:cubicBezTo>
                  <a:lnTo>
                    <a:pt x="22" y="7692"/>
                  </a:lnTo>
                  <a:cubicBezTo>
                    <a:pt x="22" y="7692"/>
                    <a:pt x="819" y="8298"/>
                    <a:pt x="2103" y="9154"/>
                  </a:cubicBezTo>
                  <a:cubicBezTo>
                    <a:pt x="1955" y="9941"/>
                    <a:pt x="1990" y="11679"/>
                    <a:pt x="2004" y="11801"/>
                  </a:cubicBezTo>
                  <a:cubicBezTo>
                    <a:pt x="768" y="12502"/>
                    <a:pt x="0" y="12983"/>
                    <a:pt x="0" y="12983"/>
                  </a:cubicBezTo>
                  <a:lnTo>
                    <a:pt x="1460" y="16645"/>
                  </a:lnTo>
                  <a:cubicBezTo>
                    <a:pt x="1460" y="16645"/>
                    <a:pt x="2351" y="16467"/>
                    <a:pt x="3732" y="16126"/>
                  </a:cubicBezTo>
                  <a:cubicBezTo>
                    <a:pt x="4263" y="16831"/>
                    <a:pt x="4896" y="17454"/>
                    <a:pt x="5611" y="17973"/>
                  </a:cubicBezTo>
                  <a:cubicBezTo>
                    <a:pt x="5273" y="19468"/>
                    <a:pt x="5112" y="20448"/>
                    <a:pt x="5112" y="20448"/>
                  </a:cubicBezTo>
                  <a:lnTo>
                    <a:pt x="7642" y="21536"/>
                  </a:lnTo>
                  <a:cubicBezTo>
                    <a:pt x="7642" y="21536"/>
                    <a:pt x="8236" y="20755"/>
                    <a:pt x="9083" y="19495"/>
                  </a:cubicBezTo>
                  <a:cubicBezTo>
                    <a:pt x="9914" y="19659"/>
                    <a:pt x="11699" y="19617"/>
                    <a:pt x="11812" y="19605"/>
                  </a:cubicBezTo>
                  <a:cubicBezTo>
                    <a:pt x="12507" y="20836"/>
                    <a:pt x="12984" y="21600"/>
                    <a:pt x="12984" y="21600"/>
                  </a:cubicBezTo>
                  <a:lnTo>
                    <a:pt x="16645" y="20140"/>
                  </a:lnTo>
                  <a:cubicBezTo>
                    <a:pt x="16645" y="20140"/>
                    <a:pt x="16465" y="19256"/>
                    <a:pt x="16122" y="17881"/>
                  </a:cubicBezTo>
                  <a:cubicBezTo>
                    <a:pt x="16854" y="17330"/>
                    <a:pt x="17498" y="16672"/>
                    <a:pt x="18029" y="15924"/>
                  </a:cubicBezTo>
                  <a:cubicBezTo>
                    <a:pt x="19510" y="16258"/>
                    <a:pt x="20478" y="16419"/>
                    <a:pt x="20478" y="16419"/>
                  </a:cubicBezTo>
                  <a:lnTo>
                    <a:pt x="21566" y="13889"/>
                  </a:lnTo>
                  <a:cubicBezTo>
                    <a:pt x="21566" y="13889"/>
                    <a:pt x="20777" y="13294"/>
                    <a:pt x="19508" y="12446"/>
                  </a:cubicBezTo>
                  <a:cubicBezTo>
                    <a:pt x="19652" y="11675"/>
                    <a:pt x="19618" y="9922"/>
                    <a:pt x="19602" y="9782"/>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06" name="îšľîďê"/>
            <p:cNvSpPr/>
            <p:nvPr/>
          </p:nvSpPr>
          <p:spPr>
            <a:xfrm>
              <a:off x="6743053" y="2440693"/>
              <a:ext cx="3284626" cy="1482690"/>
            </a:xfrm>
            <a:prstGeom prst="rect">
              <a:avLst/>
            </a:prstGeom>
            <a:noFill/>
            <a:ln w="12700" cap="flat">
              <a:noFill/>
              <a:miter lim="400000"/>
            </a:ln>
            <a:effectLst/>
          </p:spPr>
          <p:txBody>
            <a:bodyPr wrap="square" lIns="0" tIns="0" rIns="0" bIns="0" anchor="t">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70000"/>
                </a:lnSpc>
              </a:pPr>
              <a:r>
                <a:rPr lang="en-US" altLang="zh-CN" sz="1600" b="1" dirty="0" smtClean="0">
                  <a:solidFill>
                    <a:srgbClr val="00468E"/>
                  </a:solidFill>
                  <a:latin typeface="黑体" panose="02010609060101010101" pitchFamily="49" charset="-122"/>
                  <a:ea typeface="黑体" panose="02010609060101010101" pitchFamily="49" charset="-122"/>
                </a:rPr>
                <a:t>Debug</a:t>
              </a:r>
              <a:r>
                <a:rPr lang="zh-CN" altLang="en-US" sz="1600" b="1" dirty="0" smtClean="0">
                  <a:solidFill>
                    <a:srgbClr val="00468E"/>
                  </a:solidFill>
                  <a:latin typeface="黑体" panose="02010609060101010101" pitchFamily="49" charset="-122"/>
                  <a:ea typeface="黑体" panose="02010609060101010101" pitchFamily="49" charset="-122"/>
                </a:rPr>
                <a:t>的技巧和能力</a:t>
              </a:r>
              <a:br>
                <a:rPr lang="zh-CN" altLang="en-US" sz="1600" b="1" dirty="0" smtClean="0">
                  <a:solidFill>
                    <a:srgbClr val="00468E"/>
                  </a:solidFill>
                  <a:latin typeface="黑体" panose="02010609060101010101" pitchFamily="49" charset="-122"/>
                  <a:ea typeface="黑体" panose="02010609060101010101" pitchFamily="49" charset="-122"/>
                </a:rPr>
              </a:br>
              <a:r>
                <a:rPr lang="zh-CN" altLang="en-US" sz="1400" dirty="0">
                  <a:latin typeface="黑体" panose="02010609060101010101" pitchFamily="49" charset="-122"/>
                  <a:ea typeface="黑体" panose="02010609060101010101" pitchFamily="49" charset="-122"/>
                </a:rPr>
                <a:t>写代码是细活 </a:t>
              </a:r>
              <a:r>
                <a:rPr lang="zh-CN" altLang="en-US" sz="1400" dirty="0" smtClean="0">
                  <a:latin typeface="黑体" panose="02010609060101010101" pitchFamily="49" charset="-122"/>
                  <a:ea typeface="黑体" panose="02010609060101010101" pitchFamily="49" charset="-122"/>
                </a:rPr>
                <a:t>得</a:t>
              </a:r>
              <a:r>
                <a:rPr lang="zh-CN" altLang="en-US" sz="1400" dirty="0">
                  <a:latin typeface="黑体" panose="02010609060101010101" pitchFamily="49" charset="-122"/>
                  <a:ea typeface="黑体" panose="02010609060101010101" pitchFamily="49" charset="-122"/>
                </a:rPr>
                <a:t>“慢工”</a:t>
              </a:r>
            </a:p>
          </p:txBody>
        </p:sp>
        <p:sp>
          <p:nvSpPr>
            <p:cNvPr id="407" name="iSḷîḓê"/>
            <p:cNvSpPr/>
            <p:nvPr/>
          </p:nvSpPr>
          <p:spPr>
            <a:xfrm>
              <a:off x="8339963" y="3868297"/>
              <a:ext cx="628339" cy="628339"/>
            </a:xfrm>
            <a:prstGeom prst="ellipse">
              <a:avLst/>
            </a:prstGeom>
            <a:solidFill>
              <a:schemeClr val="accent5">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08" name="iŝľíḑe"/>
            <p:cNvSpPr/>
            <p:nvPr/>
          </p:nvSpPr>
          <p:spPr>
            <a:xfrm>
              <a:off x="8514243" y="4002940"/>
              <a:ext cx="279777" cy="359052"/>
            </a:xfrm>
            <a:custGeom>
              <a:avLst/>
              <a:gdLst>
                <a:gd name="T0" fmla="*/ 432 w 5052"/>
                <a:gd name="T1" fmla="*/ 0 h 6493"/>
                <a:gd name="T2" fmla="*/ 0 w 5052"/>
                <a:gd name="T3" fmla="*/ 6061 h 6493"/>
                <a:gd name="T4" fmla="*/ 4619 w 5052"/>
                <a:gd name="T5" fmla="*/ 6493 h 6493"/>
                <a:gd name="T6" fmla="*/ 5052 w 5052"/>
                <a:gd name="T7" fmla="*/ 433 h 6493"/>
                <a:gd name="T8" fmla="*/ 613 w 5052"/>
                <a:gd name="T9" fmla="*/ 1036 h 6493"/>
                <a:gd name="T10" fmla="*/ 4116 w 5052"/>
                <a:gd name="T11" fmla="*/ 713 h 6493"/>
                <a:gd name="T12" fmla="*/ 4439 w 5052"/>
                <a:gd name="T13" fmla="*/ 1512 h 6493"/>
                <a:gd name="T14" fmla="*/ 935 w 5052"/>
                <a:gd name="T15" fmla="*/ 1835 h 6493"/>
                <a:gd name="T16" fmla="*/ 613 w 5052"/>
                <a:gd name="T17" fmla="*/ 1036 h 6493"/>
                <a:gd name="T18" fmla="*/ 1912 w 5052"/>
                <a:gd name="T19" fmla="*/ 5734 h 6493"/>
                <a:gd name="T20" fmla="*/ 1673 w 5052"/>
                <a:gd name="T21" fmla="*/ 5734 h 6493"/>
                <a:gd name="T22" fmla="*/ 1077 w 5052"/>
                <a:gd name="T23" fmla="*/ 5734 h 6493"/>
                <a:gd name="T24" fmla="*/ 838 w 5052"/>
                <a:gd name="T25" fmla="*/ 5734 h 6493"/>
                <a:gd name="T26" fmla="*/ 1136 w 5052"/>
                <a:gd name="T27" fmla="*/ 5197 h 6493"/>
                <a:gd name="T28" fmla="*/ 838 w 5052"/>
                <a:gd name="T29" fmla="*/ 4660 h 6493"/>
                <a:gd name="T30" fmla="*/ 1375 w 5052"/>
                <a:gd name="T31" fmla="*/ 4958 h 6493"/>
                <a:gd name="T32" fmla="*/ 1912 w 5052"/>
                <a:gd name="T33" fmla="*/ 4660 h 6493"/>
                <a:gd name="T34" fmla="*/ 1614 w 5052"/>
                <a:gd name="T35" fmla="*/ 5197 h 6493"/>
                <a:gd name="T36" fmla="*/ 1966 w 5052"/>
                <a:gd name="T37" fmla="*/ 3435 h 6493"/>
                <a:gd name="T38" fmla="*/ 1544 w 5052"/>
                <a:gd name="T39" fmla="*/ 3856 h 6493"/>
                <a:gd name="T40" fmla="*/ 1206 w 5052"/>
                <a:gd name="T41" fmla="*/ 3856 h 6493"/>
                <a:gd name="T42" fmla="*/ 784 w 5052"/>
                <a:gd name="T43" fmla="*/ 3435 h 6493"/>
                <a:gd name="T44" fmla="*/ 784 w 5052"/>
                <a:gd name="T45" fmla="*/ 3097 h 6493"/>
                <a:gd name="T46" fmla="*/ 1206 w 5052"/>
                <a:gd name="T47" fmla="*/ 2675 h 6493"/>
                <a:gd name="T48" fmla="*/ 1544 w 5052"/>
                <a:gd name="T49" fmla="*/ 2675 h 6493"/>
                <a:gd name="T50" fmla="*/ 1966 w 5052"/>
                <a:gd name="T51" fmla="*/ 3097 h 6493"/>
                <a:gd name="T52" fmla="*/ 1966 w 5052"/>
                <a:gd name="T53" fmla="*/ 3435 h 6493"/>
                <a:gd name="T54" fmla="*/ 3102 w 5052"/>
                <a:gd name="T55" fmla="*/ 5772 h 6493"/>
                <a:gd name="T56" fmla="*/ 3937 w 5052"/>
                <a:gd name="T57" fmla="*/ 4698 h 6493"/>
                <a:gd name="T58" fmla="*/ 4176 w 5052"/>
                <a:gd name="T59" fmla="*/ 4937 h 6493"/>
                <a:gd name="T60" fmla="*/ 3221 w 5052"/>
                <a:gd name="T61" fmla="*/ 5822 h 6493"/>
                <a:gd name="T62" fmla="*/ 3228 w 5052"/>
                <a:gd name="T63" fmla="*/ 4573 h 6493"/>
                <a:gd name="T64" fmla="*/ 3228 w 5052"/>
                <a:gd name="T65" fmla="*/ 4986 h 6493"/>
                <a:gd name="T66" fmla="*/ 4134 w 5052"/>
                <a:gd name="T67" fmla="*/ 5822 h 6493"/>
                <a:gd name="T68" fmla="*/ 4134 w 5052"/>
                <a:gd name="T69" fmla="*/ 5408 h 6493"/>
                <a:gd name="T70" fmla="*/ 4134 w 5052"/>
                <a:gd name="T71" fmla="*/ 5822 h 6493"/>
                <a:gd name="T72" fmla="*/ 3090 w 5052"/>
                <a:gd name="T73" fmla="*/ 3435 h 6493"/>
                <a:gd name="T74" fmla="*/ 3090 w 5052"/>
                <a:gd name="T75" fmla="*/ 3097 h 6493"/>
                <a:gd name="T76" fmla="*/ 4441 w 5052"/>
                <a:gd name="T77" fmla="*/ 3266 h 6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52" h="6493">
                  <a:moveTo>
                    <a:pt x="4619" y="0"/>
                  </a:moveTo>
                  <a:lnTo>
                    <a:pt x="432" y="0"/>
                  </a:lnTo>
                  <a:cubicBezTo>
                    <a:pt x="194" y="0"/>
                    <a:pt x="0" y="194"/>
                    <a:pt x="0" y="433"/>
                  </a:cubicBezTo>
                  <a:lnTo>
                    <a:pt x="0" y="6061"/>
                  </a:lnTo>
                  <a:cubicBezTo>
                    <a:pt x="0" y="6299"/>
                    <a:pt x="194" y="6493"/>
                    <a:pt x="432" y="6493"/>
                  </a:cubicBezTo>
                  <a:lnTo>
                    <a:pt x="4619" y="6493"/>
                  </a:lnTo>
                  <a:cubicBezTo>
                    <a:pt x="4858" y="6493"/>
                    <a:pt x="5052" y="6299"/>
                    <a:pt x="5052" y="6061"/>
                  </a:cubicBezTo>
                  <a:lnTo>
                    <a:pt x="5052" y="433"/>
                  </a:lnTo>
                  <a:cubicBezTo>
                    <a:pt x="5052" y="194"/>
                    <a:pt x="4858" y="0"/>
                    <a:pt x="4619" y="0"/>
                  </a:cubicBezTo>
                  <a:close/>
                  <a:moveTo>
                    <a:pt x="613" y="1036"/>
                  </a:moveTo>
                  <a:cubicBezTo>
                    <a:pt x="613" y="858"/>
                    <a:pt x="757" y="713"/>
                    <a:pt x="935" y="713"/>
                  </a:cubicBezTo>
                  <a:lnTo>
                    <a:pt x="4116" y="713"/>
                  </a:lnTo>
                  <a:cubicBezTo>
                    <a:pt x="4295" y="713"/>
                    <a:pt x="4439" y="858"/>
                    <a:pt x="4439" y="1036"/>
                  </a:cubicBezTo>
                  <a:lnTo>
                    <a:pt x="4439" y="1512"/>
                  </a:lnTo>
                  <a:cubicBezTo>
                    <a:pt x="4439" y="1690"/>
                    <a:pt x="4295" y="1835"/>
                    <a:pt x="4116" y="1835"/>
                  </a:cubicBezTo>
                  <a:lnTo>
                    <a:pt x="935" y="1835"/>
                  </a:lnTo>
                  <a:cubicBezTo>
                    <a:pt x="757" y="1835"/>
                    <a:pt x="613" y="1690"/>
                    <a:pt x="613" y="1512"/>
                  </a:cubicBezTo>
                  <a:lnTo>
                    <a:pt x="613" y="1036"/>
                  </a:lnTo>
                  <a:close/>
                  <a:moveTo>
                    <a:pt x="1912" y="5496"/>
                  </a:moveTo>
                  <a:cubicBezTo>
                    <a:pt x="1978" y="5562"/>
                    <a:pt x="1978" y="5668"/>
                    <a:pt x="1912" y="5734"/>
                  </a:cubicBezTo>
                  <a:cubicBezTo>
                    <a:pt x="1879" y="5767"/>
                    <a:pt x="1836" y="5784"/>
                    <a:pt x="1793" y="5784"/>
                  </a:cubicBezTo>
                  <a:cubicBezTo>
                    <a:pt x="1750" y="5784"/>
                    <a:pt x="1706" y="5767"/>
                    <a:pt x="1673" y="5734"/>
                  </a:cubicBezTo>
                  <a:lnTo>
                    <a:pt x="1375" y="5436"/>
                  </a:lnTo>
                  <a:lnTo>
                    <a:pt x="1077" y="5734"/>
                  </a:lnTo>
                  <a:cubicBezTo>
                    <a:pt x="1044" y="5767"/>
                    <a:pt x="1001" y="5784"/>
                    <a:pt x="957" y="5784"/>
                  </a:cubicBezTo>
                  <a:cubicBezTo>
                    <a:pt x="914" y="5784"/>
                    <a:pt x="871" y="5767"/>
                    <a:pt x="838" y="5734"/>
                  </a:cubicBezTo>
                  <a:cubicBezTo>
                    <a:pt x="772" y="5668"/>
                    <a:pt x="772" y="5562"/>
                    <a:pt x="838" y="5496"/>
                  </a:cubicBezTo>
                  <a:lnTo>
                    <a:pt x="1136" y="5197"/>
                  </a:lnTo>
                  <a:lnTo>
                    <a:pt x="838" y="4899"/>
                  </a:lnTo>
                  <a:cubicBezTo>
                    <a:pt x="772" y="4833"/>
                    <a:pt x="772" y="4726"/>
                    <a:pt x="838" y="4660"/>
                  </a:cubicBezTo>
                  <a:cubicBezTo>
                    <a:pt x="904" y="4594"/>
                    <a:pt x="1011" y="4594"/>
                    <a:pt x="1077" y="4660"/>
                  </a:cubicBezTo>
                  <a:lnTo>
                    <a:pt x="1375" y="4958"/>
                  </a:lnTo>
                  <a:lnTo>
                    <a:pt x="1673" y="4660"/>
                  </a:lnTo>
                  <a:cubicBezTo>
                    <a:pt x="1739" y="4594"/>
                    <a:pt x="1846" y="4594"/>
                    <a:pt x="1912" y="4660"/>
                  </a:cubicBezTo>
                  <a:cubicBezTo>
                    <a:pt x="1978" y="4726"/>
                    <a:pt x="1978" y="4833"/>
                    <a:pt x="1912" y="4899"/>
                  </a:cubicBezTo>
                  <a:lnTo>
                    <a:pt x="1614" y="5197"/>
                  </a:lnTo>
                  <a:lnTo>
                    <a:pt x="1912" y="5496"/>
                  </a:lnTo>
                  <a:close/>
                  <a:moveTo>
                    <a:pt x="1966" y="3435"/>
                  </a:moveTo>
                  <a:lnTo>
                    <a:pt x="1544" y="3435"/>
                  </a:lnTo>
                  <a:lnTo>
                    <a:pt x="1544" y="3856"/>
                  </a:lnTo>
                  <a:cubicBezTo>
                    <a:pt x="1544" y="3950"/>
                    <a:pt x="1468" y="4025"/>
                    <a:pt x="1375" y="4025"/>
                  </a:cubicBezTo>
                  <a:cubicBezTo>
                    <a:pt x="1282" y="4025"/>
                    <a:pt x="1206" y="3950"/>
                    <a:pt x="1206" y="3856"/>
                  </a:cubicBezTo>
                  <a:lnTo>
                    <a:pt x="1206" y="3435"/>
                  </a:lnTo>
                  <a:lnTo>
                    <a:pt x="784" y="3435"/>
                  </a:lnTo>
                  <a:cubicBezTo>
                    <a:pt x="691" y="3435"/>
                    <a:pt x="615" y="3359"/>
                    <a:pt x="615" y="3266"/>
                  </a:cubicBezTo>
                  <a:cubicBezTo>
                    <a:pt x="615" y="3172"/>
                    <a:pt x="691" y="3097"/>
                    <a:pt x="784" y="3097"/>
                  </a:cubicBezTo>
                  <a:lnTo>
                    <a:pt x="1206" y="3097"/>
                  </a:lnTo>
                  <a:lnTo>
                    <a:pt x="1206" y="2675"/>
                  </a:lnTo>
                  <a:cubicBezTo>
                    <a:pt x="1206" y="2582"/>
                    <a:pt x="1282" y="2506"/>
                    <a:pt x="1375" y="2506"/>
                  </a:cubicBezTo>
                  <a:cubicBezTo>
                    <a:pt x="1468" y="2506"/>
                    <a:pt x="1544" y="2582"/>
                    <a:pt x="1544" y="2675"/>
                  </a:cubicBezTo>
                  <a:lnTo>
                    <a:pt x="1544" y="3097"/>
                  </a:lnTo>
                  <a:lnTo>
                    <a:pt x="1966" y="3097"/>
                  </a:lnTo>
                  <a:cubicBezTo>
                    <a:pt x="2059" y="3097"/>
                    <a:pt x="2135" y="3172"/>
                    <a:pt x="2135" y="3266"/>
                  </a:cubicBezTo>
                  <a:cubicBezTo>
                    <a:pt x="2135" y="3359"/>
                    <a:pt x="2059" y="3435"/>
                    <a:pt x="1966" y="3435"/>
                  </a:cubicBezTo>
                  <a:close/>
                  <a:moveTo>
                    <a:pt x="3221" y="5822"/>
                  </a:moveTo>
                  <a:cubicBezTo>
                    <a:pt x="3178" y="5822"/>
                    <a:pt x="3134" y="5805"/>
                    <a:pt x="3102" y="5772"/>
                  </a:cubicBezTo>
                  <a:cubicBezTo>
                    <a:pt x="3036" y="5707"/>
                    <a:pt x="3036" y="5600"/>
                    <a:pt x="3102" y="5534"/>
                  </a:cubicBezTo>
                  <a:lnTo>
                    <a:pt x="3937" y="4698"/>
                  </a:lnTo>
                  <a:cubicBezTo>
                    <a:pt x="4003" y="4632"/>
                    <a:pt x="4110" y="4632"/>
                    <a:pt x="4176" y="4698"/>
                  </a:cubicBezTo>
                  <a:cubicBezTo>
                    <a:pt x="4242" y="4764"/>
                    <a:pt x="4242" y="4871"/>
                    <a:pt x="4176" y="4937"/>
                  </a:cubicBezTo>
                  <a:lnTo>
                    <a:pt x="3340" y="5772"/>
                  </a:lnTo>
                  <a:cubicBezTo>
                    <a:pt x="3307" y="5805"/>
                    <a:pt x="3264" y="5822"/>
                    <a:pt x="3221" y="5822"/>
                  </a:cubicBezTo>
                  <a:close/>
                  <a:moveTo>
                    <a:pt x="3021" y="4779"/>
                  </a:moveTo>
                  <a:cubicBezTo>
                    <a:pt x="3021" y="4665"/>
                    <a:pt x="3113" y="4573"/>
                    <a:pt x="3228" y="4573"/>
                  </a:cubicBezTo>
                  <a:cubicBezTo>
                    <a:pt x="3342" y="4573"/>
                    <a:pt x="3434" y="4665"/>
                    <a:pt x="3434" y="4779"/>
                  </a:cubicBezTo>
                  <a:cubicBezTo>
                    <a:pt x="3434" y="4894"/>
                    <a:pt x="3342" y="4986"/>
                    <a:pt x="3228" y="4986"/>
                  </a:cubicBezTo>
                  <a:cubicBezTo>
                    <a:pt x="3113" y="4986"/>
                    <a:pt x="3021" y="4894"/>
                    <a:pt x="3021" y="4779"/>
                  </a:cubicBezTo>
                  <a:close/>
                  <a:moveTo>
                    <a:pt x="4134" y="5822"/>
                  </a:moveTo>
                  <a:cubicBezTo>
                    <a:pt x="4020" y="5822"/>
                    <a:pt x="3927" y="5729"/>
                    <a:pt x="3927" y="5615"/>
                  </a:cubicBezTo>
                  <a:cubicBezTo>
                    <a:pt x="3927" y="5501"/>
                    <a:pt x="4020" y="5408"/>
                    <a:pt x="4134" y="5408"/>
                  </a:cubicBezTo>
                  <a:cubicBezTo>
                    <a:pt x="4249" y="5408"/>
                    <a:pt x="4341" y="5501"/>
                    <a:pt x="4341" y="5615"/>
                  </a:cubicBezTo>
                  <a:cubicBezTo>
                    <a:pt x="4341" y="5729"/>
                    <a:pt x="4249" y="5822"/>
                    <a:pt x="4134" y="5822"/>
                  </a:cubicBezTo>
                  <a:close/>
                  <a:moveTo>
                    <a:pt x="4272" y="3435"/>
                  </a:moveTo>
                  <a:lnTo>
                    <a:pt x="3090" y="3435"/>
                  </a:lnTo>
                  <a:cubicBezTo>
                    <a:pt x="2997" y="3435"/>
                    <a:pt x="2921" y="3359"/>
                    <a:pt x="2921" y="3266"/>
                  </a:cubicBezTo>
                  <a:cubicBezTo>
                    <a:pt x="2921" y="3172"/>
                    <a:pt x="2997" y="3097"/>
                    <a:pt x="3090" y="3097"/>
                  </a:cubicBezTo>
                  <a:lnTo>
                    <a:pt x="4272" y="3097"/>
                  </a:lnTo>
                  <a:cubicBezTo>
                    <a:pt x="4365" y="3097"/>
                    <a:pt x="4441" y="3172"/>
                    <a:pt x="4441" y="3266"/>
                  </a:cubicBezTo>
                  <a:cubicBezTo>
                    <a:pt x="4441" y="3359"/>
                    <a:pt x="4365" y="3435"/>
                    <a:pt x="4272" y="3435"/>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09" name="ïslíḍè"/>
            <p:cNvSpPr/>
            <p:nvPr/>
          </p:nvSpPr>
          <p:spPr>
            <a:xfrm>
              <a:off x="6862003" y="4566020"/>
              <a:ext cx="3656697" cy="1273021"/>
            </a:xfrm>
            <a:prstGeom prst="rect">
              <a:avLst/>
            </a:prstGeom>
            <a:noFill/>
            <a:ln w="12700" cap="flat">
              <a:noFill/>
              <a:miter lim="400000"/>
            </a:ln>
            <a:effectLst/>
          </p:spPr>
          <p:txBody>
            <a:bodyPr wrap="square" lIns="0" tIns="0" rIns="0" bIns="0" anchor="t">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600" b="1" dirty="0" err="1" smtClean="0">
                  <a:solidFill>
                    <a:srgbClr val="00468E"/>
                  </a:solidFill>
                  <a:latin typeface="黑体" panose="02010609060101010101" pitchFamily="49" charset="-122"/>
                  <a:ea typeface="黑体" panose="02010609060101010101" pitchFamily="49" charset="-122"/>
                </a:rPr>
                <a:t>Halton</a:t>
              </a:r>
              <a:r>
                <a:rPr lang="zh-CN" altLang="en-US" sz="1600" b="1" dirty="0" smtClean="0">
                  <a:solidFill>
                    <a:srgbClr val="00468E"/>
                  </a:solidFill>
                  <a:latin typeface="黑体" panose="02010609060101010101" pitchFamily="49" charset="-122"/>
                  <a:ea typeface="黑体" panose="02010609060101010101" pitchFamily="49" charset="-122"/>
                </a:rPr>
                <a:t>产生算法有待改进</a:t>
              </a:r>
              <a:r>
                <a:rPr lang="zh-CN" altLang="en-US" sz="1100" dirty="0"/>
                <a:t/>
              </a:r>
              <a:br>
                <a:rPr lang="zh-CN" altLang="en-US" sz="1100" dirty="0"/>
              </a:br>
              <a:r>
                <a:rPr lang="zh-CN" altLang="en-US" sz="1400" dirty="0" smtClean="0">
                  <a:latin typeface="黑体" panose="02010609060101010101" pitchFamily="49" charset="-122"/>
                  <a:ea typeface="黑体" panose="02010609060101010101" pitchFamily="49" charset="-122"/>
                </a:rPr>
                <a:t>向所有列均为</a:t>
              </a:r>
              <a:r>
                <a:rPr lang="en-US" altLang="zh-CN" sz="1400" dirty="0" smtClean="0">
                  <a:latin typeface="黑体" panose="02010609060101010101" pitchFamily="49" charset="-122"/>
                  <a:ea typeface="黑体" panose="02010609060101010101" pitchFamily="49" charset="-122"/>
                </a:rPr>
                <a:t>0</a:t>
              </a:r>
              <a:r>
                <a:rPr lang="zh-CN" altLang="en-US" sz="1400" dirty="0" smtClean="0">
                  <a:latin typeface="黑体" panose="02010609060101010101" pitchFamily="49" charset="-122"/>
                  <a:ea typeface="黑体" panose="02010609060101010101" pitchFamily="49" charset="-122"/>
                </a:rPr>
                <a:t>误差的方向改进</a:t>
              </a:r>
              <a:endParaRPr lang="zh-CN" altLang="en-US" sz="1400" dirty="0">
                <a:latin typeface="黑体" panose="02010609060101010101" pitchFamily="49" charset="-122"/>
                <a:ea typeface="黑体" panose="02010609060101010101" pitchFamily="49" charset="-122"/>
              </a:endParaRPr>
            </a:p>
          </p:txBody>
        </p:sp>
        <p:sp>
          <p:nvSpPr>
            <p:cNvPr id="410" name="íṩļiḑè"/>
            <p:cNvSpPr/>
            <p:nvPr/>
          </p:nvSpPr>
          <p:spPr>
            <a:xfrm>
              <a:off x="5761593" y="857366"/>
              <a:ext cx="628339" cy="628339"/>
            </a:xfrm>
            <a:prstGeom prst="ellipse">
              <a:avLst/>
            </a:prstGeom>
            <a:solidFill>
              <a:schemeClr val="accent3">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11" name="îsļîdé"/>
            <p:cNvSpPr/>
            <p:nvPr/>
          </p:nvSpPr>
          <p:spPr>
            <a:xfrm>
              <a:off x="5896236" y="1019788"/>
              <a:ext cx="359052" cy="303493"/>
            </a:xfrm>
            <a:custGeom>
              <a:avLst/>
              <a:gdLst>
                <a:gd name="connsiteX0" fmla="*/ 217420 w 608094"/>
                <a:gd name="connsiteY0" fmla="*/ 438401 h 513999"/>
                <a:gd name="connsiteX1" fmla="*/ 205206 w 608094"/>
                <a:gd name="connsiteY1" fmla="*/ 450598 h 513999"/>
                <a:gd name="connsiteX2" fmla="*/ 217420 w 608094"/>
                <a:gd name="connsiteY2" fmla="*/ 462795 h 513999"/>
                <a:gd name="connsiteX3" fmla="*/ 276185 w 608094"/>
                <a:gd name="connsiteY3" fmla="*/ 462680 h 513999"/>
                <a:gd name="connsiteX4" fmla="*/ 288399 w 608094"/>
                <a:gd name="connsiteY4" fmla="*/ 450598 h 513999"/>
                <a:gd name="connsiteX5" fmla="*/ 276185 w 608094"/>
                <a:gd name="connsiteY5" fmla="*/ 438516 h 513999"/>
                <a:gd name="connsiteX6" fmla="*/ 41718 w 608094"/>
                <a:gd name="connsiteY6" fmla="*/ 438401 h 513999"/>
                <a:gd name="connsiteX7" fmla="*/ 29502 w 608094"/>
                <a:gd name="connsiteY7" fmla="*/ 450598 h 513999"/>
                <a:gd name="connsiteX8" fmla="*/ 41718 w 608094"/>
                <a:gd name="connsiteY8" fmla="*/ 462795 h 513999"/>
                <a:gd name="connsiteX9" fmla="*/ 100491 w 608094"/>
                <a:gd name="connsiteY9" fmla="*/ 462680 h 513999"/>
                <a:gd name="connsiteX10" fmla="*/ 112591 w 608094"/>
                <a:gd name="connsiteY10" fmla="*/ 450598 h 513999"/>
                <a:gd name="connsiteX11" fmla="*/ 100491 w 608094"/>
                <a:gd name="connsiteY11" fmla="*/ 438516 h 513999"/>
                <a:gd name="connsiteX12" fmla="*/ 217535 w 608094"/>
                <a:gd name="connsiteY12" fmla="*/ 90327 h 513999"/>
                <a:gd name="connsiteX13" fmla="*/ 205321 w 608094"/>
                <a:gd name="connsiteY13" fmla="*/ 102524 h 513999"/>
                <a:gd name="connsiteX14" fmla="*/ 217535 w 608094"/>
                <a:gd name="connsiteY14" fmla="*/ 114721 h 513999"/>
                <a:gd name="connsiteX15" fmla="*/ 276300 w 608094"/>
                <a:gd name="connsiteY15" fmla="*/ 114721 h 513999"/>
                <a:gd name="connsiteX16" fmla="*/ 288399 w 608094"/>
                <a:gd name="connsiteY16" fmla="*/ 102524 h 513999"/>
                <a:gd name="connsiteX17" fmla="*/ 276300 w 608094"/>
                <a:gd name="connsiteY17" fmla="*/ 90327 h 513999"/>
                <a:gd name="connsiteX18" fmla="*/ 41718 w 608094"/>
                <a:gd name="connsiteY18" fmla="*/ 90327 h 513999"/>
                <a:gd name="connsiteX19" fmla="*/ 29617 w 608094"/>
                <a:gd name="connsiteY19" fmla="*/ 102524 h 513999"/>
                <a:gd name="connsiteX20" fmla="*/ 41718 w 608094"/>
                <a:gd name="connsiteY20" fmla="*/ 114721 h 513999"/>
                <a:gd name="connsiteX21" fmla="*/ 100491 w 608094"/>
                <a:gd name="connsiteY21" fmla="*/ 114721 h 513999"/>
                <a:gd name="connsiteX22" fmla="*/ 112591 w 608094"/>
                <a:gd name="connsiteY22" fmla="*/ 102524 h 513999"/>
                <a:gd name="connsiteX23" fmla="*/ 100491 w 608094"/>
                <a:gd name="connsiteY23" fmla="*/ 90327 h 513999"/>
                <a:gd name="connsiteX24" fmla="*/ 357302 w 608094"/>
                <a:gd name="connsiteY24" fmla="*/ 33254 h 513999"/>
                <a:gd name="connsiteX25" fmla="*/ 381620 w 608094"/>
                <a:gd name="connsiteY25" fmla="*/ 48903 h 513999"/>
                <a:gd name="connsiteX26" fmla="*/ 476931 w 608094"/>
                <a:gd name="connsiteY26" fmla="*/ 484904 h 513999"/>
                <a:gd name="connsiteX27" fmla="*/ 461257 w 608094"/>
                <a:gd name="connsiteY27" fmla="*/ 509299 h 513999"/>
                <a:gd name="connsiteX28" fmla="*/ 436939 w 608094"/>
                <a:gd name="connsiteY28" fmla="*/ 493649 h 513999"/>
                <a:gd name="connsiteX29" fmla="*/ 341628 w 608094"/>
                <a:gd name="connsiteY29" fmla="*/ 57534 h 513999"/>
                <a:gd name="connsiteX30" fmla="*/ 357302 w 608094"/>
                <a:gd name="connsiteY30" fmla="*/ 33254 h 513999"/>
                <a:gd name="connsiteX31" fmla="*/ 405056 w 608094"/>
                <a:gd name="connsiteY31" fmla="*/ 22956 h 513999"/>
                <a:gd name="connsiteX32" fmla="*/ 416229 w 608094"/>
                <a:gd name="connsiteY32" fmla="*/ 30089 h 513999"/>
                <a:gd name="connsiteX33" fmla="*/ 516092 w 608094"/>
                <a:gd name="connsiteY33" fmla="*/ 487647 h 513999"/>
                <a:gd name="connsiteX34" fmla="*/ 508951 w 608094"/>
                <a:gd name="connsiteY34" fmla="*/ 498807 h 513999"/>
                <a:gd name="connsiteX35" fmla="*/ 497663 w 608094"/>
                <a:gd name="connsiteY35" fmla="*/ 491674 h 513999"/>
                <a:gd name="connsiteX36" fmla="*/ 397800 w 608094"/>
                <a:gd name="connsiteY36" fmla="*/ 34116 h 513999"/>
                <a:gd name="connsiteX37" fmla="*/ 405056 w 608094"/>
                <a:gd name="connsiteY37" fmla="*/ 22956 h 513999"/>
                <a:gd name="connsiteX38" fmla="*/ 437759 w 608094"/>
                <a:gd name="connsiteY38" fmla="*/ 15758 h 513999"/>
                <a:gd name="connsiteX39" fmla="*/ 449054 w 608094"/>
                <a:gd name="connsiteY39" fmla="*/ 22892 h 513999"/>
                <a:gd name="connsiteX40" fmla="*/ 548976 w 608094"/>
                <a:gd name="connsiteY40" fmla="*/ 480517 h 513999"/>
                <a:gd name="connsiteX41" fmla="*/ 541715 w 608094"/>
                <a:gd name="connsiteY41" fmla="*/ 491679 h 513999"/>
                <a:gd name="connsiteX42" fmla="*/ 530535 w 608094"/>
                <a:gd name="connsiteY42" fmla="*/ 484544 h 513999"/>
                <a:gd name="connsiteX43" fmla="*/ 430614 w 608094"/>
                <a:gd name="connsiteY43" fmla="*/ 26920 h 513999"/>
                <a:gd name="connsiteX44" fmla="*/ 437759 w 608094"/>
                <a:gd name="connsiteY44" fmla="*/ 15758 h 513999"/>
                <a:gd name="connsiteX45" fmla="*/ 488012 w 608094"/>
                <a:gd name="connsiteY45" fmla="*/ 4886 h 513999"/>
                <a:gd name="connsiteX46" fmla="*/ 512325 w 608094"/>
                <a:gd name="connsiteY46" fmla="*/ 20419 h 513999"/>
                <a:gd name="connsiteX47" fmla="*/ 607618 w 608094"/>
                <a:gd name="connsiteY47" fmla="*/ 456470 h 513999"/>
                <a:gd name="connsiteX48" fmla="*/ 591947 w 608094"/>
                <a:gd name="connsiteY48" fmla="*/ 480746 h 513999"/>
                <a:gd name="connsiteX49" fmla="*/ 567634 w 608094"/>
                <a:gd name="connsiteY49" fmla="*/ 465099 h 513999"/>
                <a:gd name="connsiteX50" fmla="*/ 472456 w 608094"/>
                <a:gd name="connsiteY50" fmla="*/ 29163 h 513999"/>
                <a:gd name="connsiteX51" fmla="*/ 488012 w 608094"/>
                <a:gd name="connsiteY51" fmla="*/ 4886 h 513999"/>
                <a:gd name="connsiteX52" fmla="*/ 210622 w 608094"/>
                <a:gd name="connsiteY52" fmla="*/ 0 h 513999"/>
                <a:gd name="connsiteX53" fmla="*/ 283099 w 608094"/>
                <a:gd name="connsiteY53" fmla="*/ 115 h 513999"/>
                <a:gd name="connsiteX54" fmla="*/ 317782 w 608094"/>
                <a:gd name="connsiteY54" fmla="*/ 34750 h 513999"/>
                <a:gd name="connsiteX55" fmla="*/ 317551 w 608094"/>
                <a:gd name="connsiteY55" fmla="*/ 479364 h 513999"/>
                <a:gd name="connsiteX56" fmla="*/ 282868 w 608094"/>
                <a:gd name="connsiteY56" fmla="*/ 513999 h 513999"/>
                <a:gd name="connsiteX57" fmla="*/ 210391 w 608094"/>
                <a:gd name="connsiteY57" fmla="*/ 513999 h 513999"/>
                <a:gd name="connsiteX58" fmla="*/ 175708 w 608094"/>
                <a:gd name="connsiteY58" fmla="*/ 479249 h 513999"/>
                <a:gd name="connsiteX59" fmla="*/ 176054 w 608094"/>
                <a:gd name="connsiteY59" fmla="*/ 34635 h 513999"/>
                <a:gd name="connsiteX60" fmla="*/ 210622 w 608094"/>
                <a:gd name="connsiteY60" fmla="*/ 0 h 513999"/>
                <a:gd name="connsiteX61" fmla="*/ 34918 w 608094"/>
                <a:gd name="connsiteY61" fmla="*/ 0 h 513999"/>
                <a:gd name="connsiteX62" fmla="*/ 107290 w 608094"/>
                <a:gd name="connsiteY62" fmla="*/ 115 h 513999"/>
                <a:gd name="connsiteX63" fmla="*/ 141978 w 608094"/>
                <a:gd name="connsiteY63" fmla="*/ 34750 h 513999"/>
                <a:gd name="connsiteX64" fmla="*/ 141748 w 608094"/>
                <a:gd name="connsiteY64" fmla="*/ 479364 h 513999"/>
                <a:gd name="connsiteX65" fmla="*/ 106944 w 608094"/>
                <a:gd name="connsiteY65" fmla="*/ 513999 h 513999"/>
                <a:gd name="connsiteX66" fmla="*/ 34573 w 608094"/>
                <a:gd name="connsiteY66" fmla="*/ 513999 h 513999"/>
                <a:gd name="connsiteX67" fmla="*/ 0 w 608094"/>
                <a:gd name="connsiteY67" fmla="*/ 479249 h 513999"/>
                <a:gd name="connsiteX68" fmla="*/ 230 w 608094"/>
                <a:gd name="connsiteY68" fmla="*/ 34635 h 513999"/>
                <a:gd name="connsiteX69" fmla="*/ 34918 w 608094"/>
                <a:gd name="connsiteY69" fmla="*/ 0 h 5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8094" h="513999">
                  <a:moveTo>
                    <a:pt x="217420" y="438401"/>
                  </a:moveTo>
                  <a:cubicBezTo>
                    <a:pt x="210737" y="438401"/>
                    <a:pt x="205206" y="443924"/>
                    <a:pt x="205206" y="450598"/>
                  </a:cubicBezTo>
                  <a:cubicBezTo>
                    <a:pt x="205206" y="457272"/>
                    <a:pt x="210737" y="462795"/>
                    <a:pt x="217420" y="462795"/>
                  </a:cubicBezTo>
                  <a:lnTo>
                    <a:pt x="276185" y="462680"/>
                  </a:lnTo>
                  <a:cubicBezTo>
                    <a:pt x="282983" y="462680"/>
                    <a:pt x="288399" y="457387"/>
                    <a:pt x="288399" y="450598"/>
                  </a:cubicBezTo>
                  <a:cubicBezTo>
                    <a:pt x="288399" y="443924"/>
                    <a:pt x="282868" y="438516"/>
                    <a:pt x="276185" y="438516"/>
                  </a:cubicBezTo>
                  <a:close/>
                  <a:moveTo>
                    <a:pt x="41718" y="438401"/>
                  </a:moveTo>
                  <a:cubicBezTo>
                    <a:pt x="34918" y="438401"/>
                    <a:pt x="29502" y="443924"/>
                    <a:pt x="29502" y="450598"/>
                  </a:cubicBezTo>
                  <a:cubicBezTo>
                    <a:pt x="29502" y="457272"/>
                    <a:pt x="35034" y="462795"/>
                    <a:pt x="41718" y="462795"/>
                  </a:cubicBezTo>
                  <a:lnTo>
                    <a:pt x="100491" y="462680"/>
                  </a:lnTo>
                  <a:cubicBezTo>
                    <a:pt x="107175" y="462680"/>
                    <a:pt x="112591" y="457387"/>
                    <a:pt x="112591" y="450598"/>
                  </a:cubicBezTo>
                  <a:cubicBezTo>
                    <a:pt x="112591" y="443924"/>
                    <a:pt x="107175" y="438516"/>
                    <a:pt x="100491" y="438516"/>
                  </a:cubicBezTo>
                  <a:close/>
                  <a:moveTo>
                    <a:pt x="217535" y="90327"/>
                  </a:moveTo>
                  <a:cubicBezTo>
                    <a:pt x="210737" y="90327"/>
                    <a:pt x="205321" y="95850"/>
                    <a:pt x="205321" y="102524"/>
                  </a:cubicBezTo>
                  <a:cubicBezTo>
                    <a:pt x="205321" y="109198"/>
                    <a:pt x="210737" y="114721"/>
                    <a:pt x="217535" y="114721"/>
                  </a:cubicBezTo>
                  <a:lnTo>
                    <a:pt x="276300" y="114721"/>
                  </a:lnTo>
                  <a:cubicBezTo>
                    <a:pt x="282983" y="114721"/>
                    <a:pt x="288399" y="109198"/>
                    <a:pt x="288399" y="102524"/>
                  </a:cubicBezTo>
                  <a:cubicBezTo>
                    <a:pt x="288399" y="95850"/>
                    <a:pt x="282983" y="90327"/>
                    <a:pt x="276300" y="90327"/>
                  </a:cubicBezTo>
                  <a:close/>
                  <a:moveTo>
                    <a:pt x="41718" y="90327"/>
                  </a:moveTo>
                  <a:cubicBezTo>
                    <a:pt x="35034" y="90327"/>
                    <a:pt x="29617" y="95850"/>
                    <a:pt x="29617" y="102524"/>
                  </a:cubicBezTo>
                  <a:cubicBezTo>
                    <a:pt x="29617" y="109198"/>
                    <a:pt x="35034" y="114721"/>
                    <a:pt x="41718" y="114721"/>
                  </a:cubicBezTo>
                  <a:lnTo>
                    <a:pt x="100491" y="114721"/>
                  </a:lnTo>
                  <a:cubicBezTo>
                    <a:pt x="107175" y="114721"/>
                    <a:pt x="112591" y="109198"/>
                    <a:pt x="112591" y="102524"/>
                  </a:cubicBezTo>
                  <a:cubicBezTo>
                    <a:pt x="112591" y="95850"/>
                    <a:pt x="107175" y="90327"/>
                    <a:pt x="100491" y="90327"/>
                  </a:cubicBezTo>
                  <a:close/>
                  <a:moveTo>
                    <a:pt x="357302" y="33254"/>
                  </a:moveTo>
                  <a:cubicBezTo>
                    <a:pt x="368366" y="30837"/>
                    <a:pt x="379199" y="37857"/>
                    <a:pt x="381620" y="48903"/>
                  </a:cubicBezTo>
                  <a:lnTo>
                    <a:pt x="476931" y="484904"/>
                  </a:lnTo>
                  <a:cubicBezTo>
                    <a:pt x="479351" y="495951"/>
                    <a:pt x="472321" y="506882"/>
                    <a:pt x="461257" y="509299"/>
                  </a:cubicBezTo>
                  <a:cubicBezTo>
                    <a:pt x="450193" y="511600"/>
                    <a:pt x="439360" y="504696"/>
                    <a:pt x="436939" y="493649"/>
                  </a:cubicBezTo>
                  <a:lnTo>
                    <a:pt x="341628" y="57534"/>
                  </a:lnTo>
                  <a:cubicBezTo>
                    <a:pt x="339208" y="46602"/>
                    <a:pt x="346238" y="35670"/>
                    <a:pt x="357302" y="33254"/>
                  </a:cubicBezTo>
                  <a:close/>
                  <a:moveTo>
                    <a:pt x="405056" y="22956"/>
                  </a:moveTo>
                  <a:cubicBezTo>
                    <a:pt x="410124" y="21805"/>
                    <a:pt x="415077" y="25027"/>
                    <a:pt x="416229" y="30089"/>
                  </a:cubicBezTo>
                  <a:lnTo>
                    <a:pt x="516092" y="487647"/>
                  </a:lnTo>
                  <a:cubicBezTo>
                    <a:pt x="517244" y="492709"/>
                    <a:pt x="514019" y="497771"/>
                    <a:pt x="508951" y="498807"/>
                  </a:cubicBezTo>
                  <a:cubicBezTo>
                    <a:pt x="503883" y="499957"/>
                    <a:pt x="498815" y="496736"/>
                    <a:pt x="497663" y="491674"/>
                  </a:cubicBezTo>
                  <a:lnTo>
                    <a:pt x="397800" y="34116"/>
                  </a:lnTo>
                  <a:cubicBezTo>
                    <a:pt x="396648" y="29053"/>
                    <a:pt x="399873" y="24106"/>
                    <a:pt x="405056" y="22956"/>
                  </a:cubicBezTo>
                  <a:close/>
                  <a:moveTo>
                    <a:pt x="437759" y="15758"/>
                  </a:moveTo>
                  <a:cubicBezTo>
                    <a:pt x="442830" y="14607"/>
                    <a:pt x="447901" y="17829"/>
                    <a:pt x="449054" y="22892"/>
                  </a:cubicBezTo>
                  <a:lnTo>
                    <a:pt x="548976" y="480517"/>
                  </a:lnTo>
                  <a:cubicBezTo>
                    <a:pt x="550128" y="485580"/>
                    <a:pt x="546786" y="490528"/>
                    <a:pt x="541715" y="491679"/>
                  </a:cubicBezTo>
                  <a:cubicBezTo>
                    <a:pt x="536644" y="492829"/>
                    <a:pt x="531573" y="489607"/>
                    <a:pt x="530535" y="484544"/>
                  </a:cubicBezTo>
                  <a:lnTo>
                    <a:pt x="430614" y="26920"/>
                  </a:lnTo>
                  <a:cubicBezTo>
                    <a:pt x="429461" y="21857"/>
                    <a:pt x="432688" y="16794"/>
                    <a:pt x="437759" y="15758"/>
                  </a:cubicBezTo>
                  <a:close/>
                  <a:moveTo>
                    <a:pt x="488012" y="4886"/>
                  </a:moveTo>
                  <a:cubicBezTo>
                    <a:pt x="499073" y="2470"/>
                    <a:pt x="510020" y="9373"/>
                    <a:pt x="512325" y="20419"/>
                  </a:cubicBezTo>
                  <a:lnTo>
                    <a:pt x="607618" y="456470"/>
                  </a:lnTo>
                  <a:cubicBezTo>
                    <a:pt x="610038" y="467515"/>
                    <a:pt x="603009" y="478330"/>
                    <a:pt x="591947" y="480746"/>
                  </a:cubicBezTo>
                  <a:cubicBezTo>
                    <a:pt x="580885" y="483162"/>
                    <a:pt x="570054" y="476144"/>
                    <a:pt x="567634" y="465099"/>
                  </a:cubicBezTo>
                  <a:lnTo>
                    <a:pt x="472456" y="29163"/>
                  </a:lnTo>
                  <a:cubicBezTo>
                    <a:pt x="470036" y="18117"/>
                    <a:pt x="476950" y="7302"/>
                    <a:pt x="488012" y="4886"/>
                  </a:cubicBezTo>
                  <a:close/>
                  <a:moveTo>
                    <a:pt x="210622" y="0"/>
                  </a:moveTo>
                  <a:lnTo>
                    <a:pt x="283099" y="115"/>
                  </a:lnTo>
                  <a:cubicBezTo>
                    <a:pt x="302341" y="115"/>
                    <a:pt x="317897" y="15649"/>
                    <a:pt x="317782" y="34750"/>
                  </a:cubicBezTo>
                  <a:lnTo>
                    <a:pt x="317551" y="479364"/>
                  </a:lnTo>
                  <a:cubicBezTo>
                    <a:pt x="317551" y="498465"/>
                    <a:pt x="301996" y="513999"/>
                    <a:pt x="282868" y="513999"/>
                  </a:cubicBezTo>
                  <a:lnTo>
                    <a:pt x="210391" y="513999"/>
                  </a:lnTo>
                  <a:cubicBezTo>
                    <a:pt x="191264" y="513999"/>
                    <a:pt x="175708" y="498350"/>
                    <a:pt x="175708" y="479249"/>
                  </a:cubicBezTo>
                  <a:lnTo>
                    <a:pt x="176054" y="34635"/>
                  </a:lnTo>
                  <a:cubicBezTo>
                    <a:pt x="176054" y="15419"/>
                    <a:pt x="191494" y="0"/>
                    <a:pt x="210622" y="0"/>
                  </a:cubicBezTo>
                  <a:close/>
                  <a:moveTo>
                    <a:pt x="34918" y="0"/>
                  </a:moveTo>
                  <a:lnTo>
                    <a:pt x="107290" y="115"/>
                  </a:lnTo>
                  <a:cubicBezTo>
                    <a:pt x="126536" y="115"/>
                    <a:pt x="141978" y="15649"/>
                    <a:pt x="141978" y="34750"/>
                  </a:cubicBezTo>
                  <a:lnTo>
                    <a:pt x="141748" y="479364"/>
                  </a:lnTo>
                  <a:cubicBezTo>
                    <a:pt x="141748" y="498465"/>
                    <a:pt x="126190" y="513999"/>
                    <a:pt x="106944" y="513999"/>
                  </a:cubicBezTo>
                  <a:lnTo>
                    <a:pt x="34573" y="513999"/>
                  </a:lnTo>
                  <a:cubicBezTo>
                    <a:pt x="15442" y="513999"/>
                    <a:pt x="0" y="498350"/>
                    <a:pt x="0" y="479249"/>
                  </a:cubicBezTo>
                  <a:lnTo>
                    <a:pt x="230" y="34635"/>
                  </a:lnTo>
                  <a:cubicBezTo>
                    <a:pt x="230" y="15419"/>
                    <a:pt x="15788" y="0"/>
                    <a:pt x="34918" y="0"/>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12" name="íṧ1îḑe"/>
            <p:cNvSpPr/>
            <p:nvPr/>
          </p:nvSpPr>
          <p:spPr>
            <a:xfrm>
              <a:off x="4621931" y="1568870"/>
              <a:ext cx="2958289" cy="930217"/>
            </a:xfrm>
            <a:prstGeom prst="rect">
              <a:avLst/>
            </a:prstGeom>
            <a:noFill/>
            <a:ln w="12700" cap="flat">
              <a:noFill/>
              <a:miter lim="400000"/>
            </a:ln>
            <a:effectLst/>
          </p:spPr>
          <p:txBody>
            <a:bodyPr wrap="square" lIns="0" tIns="0" rIns="0" bIns="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1600" b="1" dirty="0">
                  <a:solidFill>
                    <a:srgbClr val="00468E"/>
                  </a:solidFill>
                  <a:latin typeface="黑体" panose="02010609060101010101" pitchFamily="49" charset="-122"/>
                  <a:ea typeface="黑体" panose="02010609060101010101" pitchFamily="49" charset="-122"/>
                </a:rPr>
                <a:t>终日而思不如须臾之所</a:t>
              </a:r>
              <a:r>
                <a:rPr lang="zh-CN" altLang="en-US" sz="1600" b="1" dirty="0" smtClean="0">
                  <a:solidFill>
                    <a:srgbClr val="00468E"/>
                  </a:solidFill>
                  <a:latin typeface="黑体" panose="02010609060101010101" pitchFamily="49" charset="-122"/>
                  <a:ea typeface="黑体" panose="02010609060101010101" pitchFamily="49" charset="-122"/>
                </a:rPr>
                <a:t>学</a:t>
              </a:r>
              <a:endParaRPr lang="en-US" altLang="zh-CN" sz="1600" b="1" dirty="0" smtClean="0">
                <a:solidFill>
                  <a:srgbClr val="00468E"/>
                </a:solidFill>
                <a:latin typeface="黑体" panose="02010609060101010101" pitchFamily="49" charset="-122"/>
                <a:ea typeface="黑体" panose="02010609060101010101" pitchFamily="49" charset="-122"/>
              </a:endParaRPr>
            </a:p>
            <a:p>
              <a:pPr algn="ctr">
                <a:lnSpc>
                  <a:spcPct val="150000"/>
                </a:lnSpc>
              </a:pPr>
              <a:r>
                <a:rPr lang="zh-CN" altLang="en-US" sz="1400" dirty="0">
                  <a:latin typeface="黑体" panose="02010609060101010101" pitchFamily="49" charset="-122"/>
                  <a:ea typeface="黑体" panose="02010609060101010101" pitchFamily="49" charset="-122"/>
                </a:rPr>
                <a:t>一段代码别人用一行搞定</a:t>
              </a:r>
            </a:p>
          </p:txBody>
        </p:sp>
        <p:sp>
          <p:nvSpPr>
            <p:cNvPr id="413" name="îṥḻïḍè"/>
            <p:cNvSpPr/>
            <p:nvPr/>
          </p:nvSpPr>
          <p:spPr>
            <a:xfrm>
              <a:off x="3479731" y="1714600"/>
              <a:ext cx="628339" cy="628339"/>
            </a:xfrm>
            <a:prstGeom prst="ellipse">
              <a:avLst/>
            </a:prstGeom>
            <a:solidFill>
              <a:schemeClr val="accent2">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14" name="îṡḻîḍé"/>
            <p:cNvSpPr/>
            <p:nvPr/>
          </p:nvSpPr>
          <p:spPr>
            <a:xfrm>
              <a:off x="3614375" y="1878830"/>
              <a:ext cx="359051" cy="299878"/>
            </a:xfrm>
            <a:custGeom>
              <a:avLst/>
              <a:gdLst>
                <a:gd name="connsiteX0" fmla="*/ 309665 w 608915"/>
                <a:gd name="connsiteY0" fmla="*/ 194619 h 508565"/>
                <a:gd name="connsiteX1" fmla="*/ 311485 w 608915"/>
                <a:gd name="connsiteY1" fmla="*/ 194619 h 508565"/>
                <a:gd name="connsiteX2" fmla="*/ 313967 w 608915"/>
                <a:gd name="connsiteY2" fmla="*/ 197097 h 508565"/>
                <a:gd name="connsiteX3" fmla="*/ 313967 w 608915"/>
                <a:gd name="connsiteY3" fmla="*/ 199822 h 508565"/>
                <a:gd name="connsiteX4" fmla="*/ 312974 w 608915"/>
                <a:gd name="connsiteY4" fmla="*/ 204613 h 508565"/>
                <a:gd name="connsiteX5" fmla="*/ 306852 w 608915"/>
                <a:gd name="connsiteY5" fmla="*/ 218489 h 508565"/>
                <a:gd name="connsiteX6" fmla="*/ 308341 w 608915"/>
                <a:gd name="connsiteY6" fmla="*/ 220719 h 508565"/>
                <a:gd name="connsiteX7" fmla="*/ 321413 w 608915"/>
                <a:gd name="connsiteY7" fmla="*/ 220719 h 508565"/>
                <a:gd name="connsiteX8" fmla="*/ 323895 w 608915"/>
                <a:gd name="connsiteY8" fmla="*/ 223197 h 508565"/>
                <a:gd name="connsiteX9" fmla="*/ 323895 w 608915"/>
                <a:gd name="connsiteY9" fmla="*/ 245580 h 508565"/>
                <a:gd name="connsiteX10" fmla="*/ 321413 w 608915"/>
                <a:gd name="connsiteY10" fmla="*/ 248140 h 508565"/>
                <a:gd name="connsiteX11" fmla="*/ 316697 w 608915"/>
                <a:gd name="connsiteY11" fmla="*/ 248140 h 508565"/>
                <a:gd name="connsiteX12" fmla="*/ 315125 w 608915"/>
                <a:gd name="connsiteY12" fmla="*/ 250370 h 508565"/>
                <a:gd name="connsiteX13" fmla="*/ 315870 w 608915"/>
                <a:gd name="connsiteY13" fmla="*/ 254996 h 508565"/>
                <a:gd name="connsiteX14" fmla="*/ 301723 w 608915"/>
                <a:gd name="connsiteY14" fmla="*/ 270028 h 508565"/>
                <a:gd name="connsiteX15" fmla="*/ 234875 w 608915"/>
                <a:gd name="connsiteY15" fmla="*/ 269780 h 508565"/>
                <a:gd name="connsiteX16" fmla="*/ 232311 w 608915"/>
                <a:gd name="connsiteY16" fmla="*/ 272258 h 508565"/>
                <a:gd name="connsiteX17" fmla="*/ 230904 w 608915"/>
                <a:gd name="connsiteY17" fmla="*/ 360552 h 508565"/>
                <a:gd name="connsiteX18" fmla="*/ 267968 w 608915"/>
                <a:gd name="connsiteY18" fmla="*/ 391855 h 508565"/>
                <a:gd name="connsiteX19" fmla="*/ 275993 w 608915"/>
                <a:gd name="connsiteY19" fmla="*/ 405731 h 508565"/>
                <a:gd name="connsiteX20" fmla="*/ 288817 w 608915"/>
                <a:gd name="connsiteY20" fmla="*/ 477837 h 508565"/>
                <a:gd name="connsiteX21" fmla="*/ 269623 w 608915"/>
                <a:gd name="connsiteY21" fmla="*/ 505341 h 508565"/>
                <a:gd name="connsiteX22" fmla="*/ 265403 w 608915"/>
                <a:gd name="connsiteY22" fmla="*/ 505671 h 508565"/>
                <a:gd name="connsiteX23" fmla="*/ 242073 w 608915"/>
                <a:gd name="connsiteY23" fmla="*/ 486179 h 508565"/>
                <a:gd name="connsiteX24" fmla="*/ 230739 w 608915"/>
                <a:gd name="connsiteY24" fmla="*/ 422498 h 508565"/>
                <a:gd name="connsiteX25" fmla="*/ 209311 w 608915"/>
                <a:gd name="connsiteY25" fmla="*/ 404410 h 508565"/>
                <a:gd name="connsiteX26" fmla="*/ 145525 w 608915"/>
                <a:gd name="connsiteY26" fmla="*/ 474781 h 508565"/>
                <a:gd name="connsiteX27" fmla="*/ 141968 w 608915"/>
                <a:gd name="connsiteY27" fmla="*/ 478332 h 508565"/>
                <a:gd name="connsiteX28" fmla="*/ 135928 w 608915"/>
                <a:gd name="connsiteY28" fmla="*/ 479984 h 508565"/>
                <a:gd name="connsiteX29" fmla="*/ 20104 w 608915"/>
                <a:gd name="connsiteY29" fmla="*/ 479901 h 508565"/>
                <a:gd name="connsiteX30" fmla="*/ 17622 w 608915"/>
                <a:gd name="connsiteY30" fmla="*/ 479819 h 508565"/>
                <a:gd name="connsiteX31" fmla="*/ 15140 w 608915"/>
                <a:gd name="connsiteY31" fmla="*/ 479488 h 508565"/>
                <a:gd name="connsiteX32" fmla="*/ 0 w 608915"/>
                <a:gd name="connsiteY32" fmla="*/ 456527 h 508565"/>
                <a:gd name="connsiteX33" fmla="*/ 19442 w 608915"/>
                <a:gd name="connsiteY33" fmla="*/ 436126 h 508565"/>
                <a:gd name="connsiteX34" fmla="*/ 19856 w 608915"/>
                <a:gd name="connsiteY34" fmla="*/ 436126 h 508565"/>
                <a:gd name="connsiteX35" fmla="*/ 22751 w 608915"/>
                <a:gd name="connsiteY35" fmla="*/ 435961 h 508565"/>
                <a:gd name="connsiteX36" fmla="*/ 105152 w 608915"/>
                <a:gd name="connsiteY36" fmla="*/ 433648 h 508565"/>
                <a:gd name="connsiteX37" fmla="*/ 109040 w 608915"/>
                <a:gd name="connsiteY37" fmla="*/ 431253 h 508565"/>
                <a:gd name="connsiteX38" fmla="*/ 139155 w 608915"/>
                <a:gd name="connsiteY38" fmla="*/ 388799 h 508565"/>
                <a:gd name="connsiteX39" fmla="*/ 140478 w 608915"/>
                <a:gd name="connsiteY39" fmla="*/ 384257 h 508565"/>
                <a:gd name="connsiteX40" fmla="*/ 135928 w 608915"/>
                <a:gd name="connsiteY40" fmla="*/ 258713 h 508565"/>
                <a:gd name="connsiteX41" fmla="*/ 133364 w 608915"/>
                <a:gd name="connsiteY41" fmla="*/ 256317 h 508565"/>
                <a:gd name="connsiteX42" fmla="*/ 124677 w 608915"/>
                <a:gd name="connsiteY42" fmla="*/ 256317 h 508565"/>
                <a:gd name="connsiteX43" fmla="*/ 116900 w 608915"/>
                <a:gd name="connsiteY43" fmla="*/ 263420 h 508565"/>
                <a:gd name="connsiteX44" fmla="*/ 96382 w 608915"/>
                <a:gd name="connsiteY44" fmla="*/ 330487 h 508565"/>
                <a:gd name="connsiteX45" fmla="*/ 96382 w 608915"/>
                <a:gd name="connsiteY45" fmla="*/ 330818 h 508565"/>
                <a:gd name="connsiteX46" fmla="*/ 82649 w 608915"/>
                <a:gd name="connsiteY46" fmla="*/ 341886 h 508565"/>
                <a:gd name="connsiteX47" fmla="*/ 68667 w 608915"/>
                <a:gd name="connsiteY47" fmla="*/ 328340 h 508565"/>
                <a:gd name="connsiteX48" fmla="*/ 68667 w 608915"/>
                <a:gd name="connsiteY48" fmla="*/ 327597 h 508565"/>
                <a:gd name="connsiteX49" fmla="*/ 68750 w 608915"/>
                <a:gd name="connsiteY49" fmla="*/ 327349 h 508565"/>
                <a:gd name="connsiteX50" fmla="*/ 82401 w 608915"/>
                <a:gd name="connsiteY50" fmla="*/ 267550 h 508565"/>
                <a:gd name="connsiteX51" fmla="*/ 87944 w 608915"/>
                <a:gd name="connsiteY51" fmla="*/ 243680 h 508565"/>
                <a:gd name="connsiteX52" fmla="*/ 90674 w 608915"/>
                <a:gd name="connsiteY52" fmla="*/ 239633 h 508565"/>
                <a:gd name="connsiteX53" fmla="*/ 126993 w 608915"/>
                <a:gd name="connsiteY53" fmla="*/ 204696 h 508565"/>
                <a:gd name="connsiteX54" fmla="*/ 135763 w 608915"/>
                <a:gd name="connsiteY54" fmla="*/ 200896 h 508565"/>
                <a:gd name="connsiteX55" fmla="*/ 217171 w 608915"/>
                <a:gd name="connsiteY55" fmla="*/ 200896 h 508565"/>
                <a:gd name="connsiteX56" fmla="*/ 221307 w 608915"/>
                <a:gd name="connsiteY56" fmla="*/ 203044 h 508565"/>
                <a:gd name="connsiteX57" fmla="*/ 250015 w 608915"/>
                <a:gd name="connsiteY57" fmla="*/ 239385 h 508565"/>
                <a:gd name="connsiteX58" fmla="*/ 254235 w 608915"/>
                <a:gd name="connsiteY58" fmla="*/ 241450 h 508565"/>
                <a:gd name="connsiteX59" fmla="*/ 292788 w 608915"/>
                <a:gd name="connsiteY59" fmla="*/ 242359 h 508565"/>
                <a:gd name="connsiteX60" fmla="*/ 295270 w 608915"/>
                <a:gd name="connsiteY60" fmla="*/ 239964 h 508565"/>
                <a:gd name="connsiteX61" fmla="*/ 295270 w 608915"/>
                <a:gd name="connsiteY61" fmla="*/ 218819 h 508565"/>
                <a:gd name="connsiteX62" fmla="*/ 296511 w 608915"/>
                <a:gd name="connsiteY62" fmla="*/ 214111 h 508565"/>
                <a:gd name="connsiteX63" fmla="*/ 305942 w 608915"/>
                <a:gd name="connsiteY63" fmla="*/ 196849 h 508565"/>
                <a:gd name="connsiteX64" fmla="*/ 309665 w 608915"/>
                <a:gd name="connsiteY64" fmla="*/ 194619 h 508565"/>
                <a:gd name="connsiteX65" fmla="*/ 185517 w 608915"/>
                <a:gd name="connsiteY65" fmla="*/ 106907 h 508565"/>
                <a:gd name="connsiteX66" fmla="*/ 229903 w 608915"/>
                <a:gd name="connsiteY66" fmla="*/ 151258 h 508565"/>
                <a:gd name="connsiteX67" fmla="*/ 185517 w 608915"/>
                <a:gd name="connsiteY67" fmla="*/ 195609 h 508565"/>
                <a:gd name="connsiteX68" fmla="*/ 141131 w 608915"/>
                <a:gd name="connsiteY68" fmla="*/ 151258 h 508565"/>
                <a:gd name="connsiteX69" fmla="*/ 185517 w 608915"/>
                <a:gd name="connsiteY69" fmla="*/ 106907 h 508565"/>
                <a:gd name="connsiteX70" fmla="*/ 515472 w 608915"/>
                <a:gd name="connsiteY70" fmla="*/ 87431 h 508565"/>
                <a:gd name="connsiteX71" fmla="*/ 516631 w 608915"/>
                <a:gd name="connsiteY71" fmla="*/ 87514 h 508565"/>
                <a:gd name="connsiteX72" fmla="*/ 529040 w 608915"/>
                <a:gd name="connsiteY72" fmla="*/ 91974 h 508565"/>
                <a:gd name="connsiteX73" fmla="*/ 530529 w 608915"/>
                <a:gd name="connsiteY73" fmla="*/ 93131 h 508565"/>
                <a:gd name="connsiteX74" fmla="*/ 547240 w 608915"/>
                <a:gd name="connsiteY74" fmla="*/ 106266 h 508565"/>
                <a:gd name="connsiteX75" fmla="*/ 578015 w 608915"/>
                <a:gd name="connsiteY75" fmla="*/ 130470 h 508565"/>
                <a:gd name="connsiteX76" fmla="*/ 584964 w 608915"/>
                <a:gd name="connsiteY76" fmla="*/ 140217 h 508565"/>
                <a:gd name="connsiteX77" fmla="*/ 607797 w 608915"/>
                <a:gd name="connsiteY77" fmla="*/ 207377 h 508565"/>
                <a:gd name="connsiteX78" fmla="*/ 594644 w 608915"/>
                <a:gd name="connsiteY78" fmla="*/ 234060 h 508565"/>
                <a:gd name="connsiteX79" fmla="*/ 587777 w 608915"/>
                <a:gd name="connsiteY79" fmla="*/ 235216 h 508565"/>
                <a:gd name="connsiteX80" fmla="*/ 567839 w 608915"/>
                <a:gd name="connsiteY80" fmla="*/ 220925 h 508565"/>
                <a:gd name="connsiteX81" fmla="*/ 546992 w 608915"/>
                <a:gd name="connsiteY81" fmla="*/ 159713 h 508565"/>
                <a:gd name="connsiteX82" fmla="*/ 539960 w 608915"/>
                <a:gd name="connsiteY82" fmla="*/ 154178 h 508565"/>
                <a:gd name="connsiteX83" fmla="*/ 537478 w 608915"/>
                <a:gd name="connsiteY83" fmla="*/ 152195 h 508565"/>
                <a:gd name="connsiteX84" fmla="*/ 568419 w 608915"/>
                <a:gd name="connsiteY84" fmla="*/ 361276 h 508565"/>
                <a:gd name="connsiteX85" fmla="*/ 566516 w 608915"/>
                <a:gd name="connsiteY85" fmla="*/ 363671 h 508565"/>
                <a:gd name="connsiteX86" fmla="*/ 548067 w 608915"/>
                <a:gd name="connsiteY86" fmla="*/ 363671 h 508565"/>
                <a:gd name="connsiteX87" fmla="*/ 545585 w 608915"/>
                <a:gd name="connsiteY87" fmla="*/ 366149 h 508565"/>
                <a:gd name="connsiteX88" fmla="*/ 545585 w 608915"/>
                <a:gd name="connsiteY88" fmla="*/ 486178 h 508565"/>
                <a:gd name="connsiteX89" fmla="*/ 545668 w 608915"/>
                <a:gd name="connsiteY89" fmla="*/ 487748 h 508565"/>
                <a:gd name="connsiteX90" fmla="*/ 525234 w 608915"/>
                <a:gd name="connsiteY90" fmla="*/ 508565 h 508565"/>
                <a:gd name="connsiteX91" fmla="*/ 504800 w 608915"/>
                <a:gd name="connsiteY91" fmla="*/ 487748 h 508565"/>
                <a:gd name="connsiteX92" fmla="*/ 504800 w 608915"/>
                <a:gd name="connsiteY92" fmla="*/ 486839 h 508565"/>
                <a:gd name="connsiteX93" fmla="*/ 504635 w 608915"/>
                <a:gd name="connsiteY93" fmla="*/ 483452 h 508565"/>
                <a:gd name="connsiteX94" fmla="*/ 494956 w 608915"/>
                <a:gd name="connsiteY94" fmla="*/ 366149 h 508565"/>
                <a:gd name="connsiteX95" fmla="*/ 492226 w 608915"/>
                <a:gd name="connsiteY95" fmla="*/ 363671 h 508565"/>
                <a:gd name="connsiteX96" fmla="*/ 483953 w 608915"/>
                <a:gd name="connsiteY96" fmla="*/ 363671 h 508565"/>
                <a:gd name="connsiteX97" fmla="*/ 481140 w 608915"/>
                <a:gd name="connsiteY97" fmla="*/ 366149 h 508565"/>
                <a:gd name="connsiteX98" fmla="*/ 465008 w 608915"/>
                <a:gd name="connsiteY98" fmla="*/ 484361 h 508565"/>
                <a:gd name="connsiteX99" fmla="*/ 464512 w 608915"/>
                <a:gd name="connsiteY99" fmla="*/ 489235 h 508565"/>
                <a:gd name="connsiteX100" fmla="*/ 444160 w 608915"/>
                <a:gd name="connsiteY100" fmla="*/ 507326 h 508565"/>
                <a:gd name="connsiteX101" fmla="*/ 423644 w 608915"/>
                <a:gd name="connsiteY101" fmla="*/ 486757 h 508565"/>
                <a:gd name="connsiteX102" fmla="*/ 423644 w 608915"/>
                <a:gd name="connsiteY102" fmla="*/ 486674 h 508565"/>
                <a:gd name="connsiteX103" fmla="*/ 423644 w 608915"/>
                <a:gd name="connsiteY103" fmla="*/ 486509 h 508565"/>
                <a:gd name="connsiteX104" fmla="*/ 423726 w 608915"/>
                <a:gd name="connsiteY104" fmla="*/ 484526 h 508565"/>
                <a:gd name="connsiteX105" fmla="*/ 431834 w 608915"/>
                <a:gd name="connsiteY105" fmla="*/ 366149 h 508565"/>
                <a:gd name="connsiteX106" fmla="*/ 429600 w 608915"/>
                <a:gd name="connsiteY106" fmla="*/ 363671 h 508565"/>
                <a:gd name="connsiteX107" fmla="*/ 419176 w 608915"/>
                <a:gd name="connsiteY107" fmla="*/ 363671 h 508565"/>
                <a:gd name="connsiteX108" fmla="*/ 417025 w 608915"/>
                <a:gd name="connsiteY108" fmla="*/ 361193 h 508565"/>
                <a:gd name="connsiteX109" fmla="*/ 444160 w 608915"/>
                <a:gd name="connsiteY109" fmla="*/ 158308 h 508565"/>
                <a:gd name="connsiteX110" fmla="*/ 429104 w 608915"/>
                <a:gd name="connsiteY110" fmla="*/ 172269 h 508565"/>
                <a:gd name="connsiteX111" fmla="*/ 418349 w 608915"/>
                <a:gd name="connsiteY111" fmla="*/ 178299 h 508565"/>
                <a:gd name="connsiteX112" fmla="*/ 407098 w 608915"/>
                <a:gd name="connsiteY112" fmla="*/ 180695 h 508565"/>
                <a:gd name="connsiteX113" fmla="*/ 362011 w 608915"/>
                <a:gd name="connsiteY113" fmla="*/ 190360 h 508565"/>
                <a:gd name="connsiteX114" fmla="*/ 351091 w 608915"/>
                <a:gd name="connsiteY114" fmla="*/ 192756 h 508565"/>
                <a:gd name="connsiteX115" fmla="*/ 346623 w 608915"/>
                <a:gd name="connsiteY115" fmla="*/ 193251 h 508565"/>
                <a:gd name="connsiteX116" fmla="*/ 326024 w 608915"/>
                <a:gd name="connsiteY116" fmla="*/ 176647 h 508565"/>
                <a:gd name="connsiteX117" fmla="*/ 342156 w 608915"/>
                <a:gd name="connsiteY117" fmla="*/ 151617 h 508565"/>
                <a:gd name="connsiteX118" fmla="*/ 403127 w 608915"/>
                <a:gd name="connsiteY118" fmla="*/ 138400 h 508565"/>
                <a:gd name="connsiteX119" fmla="*/ 417439 w 608915"/>
                <a:gd name="connsiteY119" fmla="*/ 125348 h 508565"/>
                <a:gd name="connsiteX120" fmla="*/ 446973 w 608915"/>
                <a:gd name="connsiteY120" fmla="*/ 98418 h 508565"/>
                <a:gd name="connsiteX121" fmla="*/ 456073 w 608915"/>
                <a:gd name="connsiteY121" fmla="*/ 92966 h 508565"/>
                <a:gd name="connsiteX122" fmla="*/ 458638 w 608915"/>
                <a:gd name="connsiteY122" fmla="*/ 92387 h 508565"/>
                <a:gd name="connsiteX123" fmla="*/ 468152 w 608915"/>
                <a:gd name="connsiteY123" fmla="*/ 91479 h 508565"/>
                <a:gd name="connsiteX124" fmla="*/ 510509 w 608915"/>
                <a:gd name="connsiteY124" fmla="*/ 88009 h 508565"/>
                <a:gd name="connsiteX125" fmla="*/ 513239 w 608915"/>
                <a:gd name="connsiteY125" fmla="*/ 87596 h 508565"/>
                <a:gd name="connsiteX126" fmla="*/ 513652 w 608915"/>
                <a:gd name="connsiteY126" fmla="*/ 87596 h 508565"/>
                <a:gd name="connsiteX127" fmla="*/ 515472 w 608915"/>
                <a:gd name="connsiteY127" fmla="*/ 87431 h 508565"/>
                <a:gd name="connsiteX128" fmla="*/ 479810 w 608915"/>
                <a:gd name="connsiteY128" fmla="*/ 0 h 508565"/>
                <a:gd name="connsiteX129" fmla="*/ 522538 w 608915"/>
                <a:gd name="connsiteY129" fmla="*/ 42657 h 508565"/>
                <a:gd name="connsiteX130" fmla="*/ 479810 w 608915"/>
                <a:gd name="connsiteY130" fmla="*/ 85314 h 508565"/>
                <a:gd name="connsiteX131" fmla="*/ 437082 w 608915"/>
                <a:gd name="connsiteY131" fmla="*/ 42657 h 508565"/>
                <a:gd name="connsiteX132" fmla="*/ 479810 w 608915"/>
                <a:gd name="connsiteY132" fmla="*/ 0 h 50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608915" h="508565">
                  <a:moveTo>
                    <a:pt x="309665" y="194619"/>
                  </a:moveTo>
                  <a:lnTo>
                    <a:pt x="311485" y="194619"/>
                  </a:lnTo>
                  <a:cubicBezTo>
                    <a:pt x="312892" y="194619"/>
                    <a:pt x="313967" y="195775"/>
                    <a:pt x="313967" y="197097"/>
                  </a:cubicBezTo>
                  <a:lnTo>
                    <a:pt x="313967" y="199822"/>
                  </a:lnTo>
                  <a:cubicBezTo>
                    <a:pt x="313967" y="201227"/>
                    <a:pt x="313553" y="203374"/>
                    <a:pt x="312974" y="204613"/>
                  </a:cubicBezTo>
                  <a:lnTo>
                    <a:pt x="306852" y="218489"/>
                  </a:lnTo>
                  <a:cubicBezTo>
                    <a:pt x="306356" y="219728"/>
                    <a:pt x="307018" y="220719"/>
                    <a:pt x="308341" y="220719"/>
                  </a:cubicBezTo>
                  <a:lnTo>
                    <a:pt x="321413" y="220719"/>
                  </a:lnTo>
                  <a:cubicBezTo>
                    <a:pt x="322819" y="220719"/>
                    <a:pt x="323895" y="221875"/>
                    <a:pt x="323895" y="223197"/>
                  </a:cubicBezTo>
                  <a:lnTo>
                    <a:pt x="323895" y="245580"/>
                  </a:lnTo>
                  <a:cubicBezTo>
                    <a:pt x="323895" y="246984"/>
                    <a:pt x="322819" y="248140"/>
                    <a:pt x="321413" y="248140"/>
                  </a:cubicBezTo>
                  <a:lnTo>
                    <a:pt x="316697" y="248140"/>
                  </a:lnTo>
                  <a:cubicBezTo>
                    <a:pt x="315291" y="248140"/>
                    <a:pt x="314712" y="249132"/>
                    <a:pt x="315125" y="250370"/>
                  </a:cubicBezTo>
                  <a:cubicBezTo>
                    <a:pt x="315622" y="251857"/>
                    <a:pt x="315870" y="253426"/>
                    <a:pt x="315870" y="254996"/>
                  </a:cubicBezTo>
                  <a:cubicBezTo>
                    <a:pt x="315870" y="263007"/>
                    <a:pt x="309582" y="269450"/>
                    <a:pt x="301723" y="270028"/>
                  </a:cubicBezTo>
                  <a:cubicBezTo>
                    <a:pt x="282446" y="270276"/>
                    <a:pt x="244886" y="269945"/>
                    <a:pt x="234875" y="269780"/>
                  </a:cubicBezTo>
                  <a:cubicBezTo>
                    <a:pt x="233552" y="269780"/>
                    <a:pt x="232393" y="270854"/>
                    <a:pt x="232311" y="272258"/>
                  </a:cubicBezTo>
                  <a:lnTo>
                    <a:pt x="230904" y="360552"/>
                  </a:lnTo>
                  <a:lnTo>
                    <a:pt x="267968" y="391855"/>
                  </a:lnTo>
                  <a:cubicBezTo>
                    <a:pt x="272187" y="395407"/>
                    <a:pt x="275000" y="400363"/>
                    <a:pt x="275993" y="405731"/>
                  </a:cubicBezTo>
                  <a:lnTo>
                    <a:pt x="288817" y="477837"/>
                  </a:lnTo>
                  <a:cubicBezTo>
                    <a:pt x="291133" y="490721"/>
                    <a:pt x="282529" y="503028"/>
                    <a:pt x="269623" y="505341"/>
                  </a:cubicBezTo>
                  <a:cubicBezTo>
                    <a:pt x="268216" y="505588"/>
                    <a:pt x="266810" y="505671"/>
                    <a:pt x="265403" y="505671"/>
                  </a:cubicBezTo>
                  <a:cubicBezTo>
                    <a:pt x="254152" y="505671"/>
                    <a:pt x="244141" y="497659"/>
                    <a:pt x="242073" y="486179"/>
                  </a:cubicBezTo>
                  <a:lnTo>
                    <a:pt x="230739" y="422498"/>
                  </a:lnTo>
                  <a:lnTo>
                    <a:pt x="209311" y="404410"/>
                  </a:lnTo>
                  <a:lnTo>
                    <a:pt x="145525" y="474781"/>
                  </a:lnTo>
                  <a:cubicBezTo>
                    <a:pt x="144615" y="475854"/>
                    <a:pt x="143126" y="477506"/>
                    <a:pt x="141968" y="478332"/>
                  </a:cubicBezTo>
                  <a:cubicBezTo>
                    <a:pt x="140727" y="479323"/>
                    <a:pt x="139155" y="479984"/>
                    <a:pt x="135928" y="479984"/>
                  </a:cubicBezTo>
                  <a:lnTo>
                    <a:pt x="20104" y="479901"/>
                  </a:lnTo>
                  <a:cubicBezTo>
                    <a:pt x="18697" y="479901"/>
                    <a:pt x="17622" y="479819"/>
                    <a:pt x="17622" y="479819"/>
                  </a:cubicBezTo>
                  <a:cubicBezTo>
                    <a:pt x="17622" y="479819"/>
                    <a:pt x="16464" y="479736"/>
                    <a:pt x="15140" y="479488"/>
                  </a:cubicBezTo>
                  <a:cubicBezTo>
                    <a:pt x="6370" y="477754"/>
                    <a:pt x="0" y="467925"/>
                    <a:pt x="0" y="456527"/>
                  </a:cubicBezTo>
                  <a:cubicBezTo>
                    <a:pt x="0" y="445955"/>
                    <a:pt x="8852" y="436126"/>
                    <a:pt x="19442" y="436126"/>
                  </a:cubicBezTo>
                  <a:cubicBezTo>
                    <a:pt x="19607" y="436126"/>
                    <a:pt x="19690" y="436126"/>
                    <a:pt x="19856" y="436126"/>
                  </a:cubicBezTo>
                  <a:cubicBezTo>
                    <a:pt x="20104" y="436126"/>
                    <a:pt x="21345" y="436044"/>
                    <a:pt x="22751" y="435961"/>
                  </a:cubicBezTo>
                  <a:lnTo>
                    <a:pt x="105152" y="433648"/>
                  </a:lnTo>
                  <a:cubicBezTo>
                    <a:pt x="106476" y="433483"/>
                    <a:pt x="108296" y="432409"/>
                    <a:pt x="109040" y="431253"/>
                  </a:cubicBezTo>
                  <a:lnTo>
                    <a:pt x="139155" y="388799"/>
                  </a:lnTo>
                  <a:cubicBezTo>
                    <a:pt x="139899" y="387643"/>
                    <a:pt x="140478" y="385578"/>
                    <a:pt x="140478" y="384257"/>
                  </a:cubicBezTo>
                  <a:lnTo>
                    <a:pt x="135928" y="258713"/>
                  </a:lnTo>
                  <a:cubicBezTo>
                    <a:pt x="135928" y="257391"/>
                    <a:pt x="134770" y="256235"/>
                    <a:pt x="133364" y="256317"/>
                  </a:cubicBezTo>
                  <a:cubicBezTo>
                    <a:pt x="133364" y="256317"/>
                    <a:pt x="129641" y="256317"/>
                    <a:pt x="124677" y="256317"/>
                  </a:cubicBezTo>
                  <a:cubicBezTo>
                    <a:pt x="119878" y="256400"/>
                    <a:pt x="118224" y="259539"/>
                    <a:pt x="116900" y="263420"/>
                  </a:cubicBezTo>
                  <a:cubicBezTo>
                    <a:pt x="114087" y="272919"/>
                    <a:pt x="99195" y="317603"/>
                    <a:pt x="96382" y="330487"/>
                  </a:cubicBezTo>
                  <a:lnTo>
                    <a:pt x="96382" y="330818"/>
                  </a:lnTo>
                  <a:cubicBezTo>
                    <a:pt x="95141" y="337095"/>
                    <a:pt x="89516" y="341886"/>
                    <a:pt x="82649" y="341886"/>
                  </a:cubicBezTo>
                  <a:cubicBezTo>
                    <a:pt x="74955" y="341886"/>
                    <a:pt x="68667" y="335856"/>
                    <a:pt x="68667" y="328340"/>
                  </a:cubicBezTo>
                  <a:cubicBezTo>
                    <a:pt x="68667" y="328092"/>
                    <a:pt x="68667" y="327844"/>
                    <a:pt x="68667" y="327597"/>
                  </a:cubicBezTo>
                  <a:lnTo>
                    <a:pt x="68750" y="327349"/>
                  </a:lnTo>
                  <a:cubicBezTo>
                    <a:pt x="70405" y="313968"/>
                    <a:pt x="80002" y="277462"/>
                    <a:pt x="82401" y="267550"/>
                  </a:cubicBezTo>
                  <a:cubicBezTo>
                    <a:pt x="85462" y="254252"/>
                    <a:pt x="86620" y="247067"/>
                    <a:pt x="87944" y="243680"/>
                  </a:cubicBezTo>
                  <a:cubicBezTo>
                    <a:pt x="88440" y="242359"/>
                    <a:pt x="89681" y="240624"/>
                    <a:pt x="90674" y="239633"/>
                  </a:cubicBezTo>
                  <a:lnTo>
                    <a:pt x="126993" y="204696"/>
                  </a:lnTo>
                  <a:cubicBezTo>
                    <a:pt x="128069" y="203704"/>
                    <a:pt x="130799" y="200896"/>
                    <a:pt x="135763" y="200896"/>
                  </a:cubicBezTo>
                  <a:lnTo>
                    <a:pt x="217171" y="200896"/>
                  </a:lnTo>
                  <a:cubicBezTo>
                    <a:pt x="218577" y="200896"/>
                    <a:pt x="220397" y="201970"/>
                    <a:pt x="221307" y="203044"/>
                  </a:cubicBezTo>
                  <a:lnTo>
                    <a:pt x="250015" y="239385"/>
                  </a:lnTo>
                  <a:cubicBezTo>
                    <a:pt x="250843" y="240459"/>
                    <a:pt x="252828" y="241368"/>
                    <a:pt x="254235" y="241450"/>
                  </a:cubicBezTo>
                  <a:lnTo>
                    <a:pt x="292788" y="242359"/>
                  </a:lnTo>
                  <a:cubicBezTo>
                    <a:pt x="294194" y="242441"/>
                    <a:pt x="295270" y="241285"/>
                    <a:pt x="295270" y="239964"/>
                  </a:cubicBezTo>
                  <a:lnTo>
                    <a:pt x="295270" y="218819"/>
                  </a:lnTo>
                  <a:cubicBezTo>
                    <a:pt x="295270" y="217415"/>
                    <a:pt x="295849" y="215350"/>
                    <a:pt x="296511" y="214111"/>
                  </a:cubicBezTo>
                  <a:lnTo>
                    <a:pt x="305942" y="196849"/>
                  </a:lnTo>
                  <a:cubicBezTo>
                    <a:pt x="306604" y="195610"/>
                    <a:pt x="308259" y="194619"/>
                    <a:pt x="309665" y="194619"/>
                  </a:cubicBezTo>
                  <a:close/>
                  <a:moveTo>
                    <a:pt x="185517" y="106907"/>
                  </a:moveTo>
                  <a:cubicBezTo>
                    <a:pt x="210031" y="106907"/>
                    <a:pt x="229903" y="126764"/>
                    <a:pt x="229903" y="151258"/>
                  </a:cubicBezTo>
                  <a:cubicBezTo>
                    <a:pt x="229903" y="175752"/>
                    <a:pt x="210031" y="195609"/>
                    <a:pt x="185517" y="195609"/>
                  </a:cubicBezTo>
                  <a:cubicBezTo>
                    <a:pt x="161003" y="195609"/>
                    <a:pt x="141131" y="175752"/>
                    <a:pt x="141131" y="151258"/>
                  </a:cubicBezTo>
                  <a:cubicBezTo>
                    <a:pt x="141131" y="126764"/>
                    <a:pt x="161003" y="106907"/>
                    <a:pt x="185517" y="106907"/>
                  </a:cubicBezTo>
                  <a:close/>
                  <a:moveTo>
                    <a:pt x="515472" y="87431"/>
                  </a:moveTo>
                  <a:cubicBezTo>
                    <a:pt x="515803" y="87431"/>
                    <a:pt x="516217" y="87431"/>
                    <a:pt x="516631" y="87514"/>
                  </a:cubicBezTo>
                  <a:cubicBezTo>
                    <a:pt x="521015" y="87596"/>
                    <a:pt x="525317" y="89083"/>
                    <a:pt x="529040" y="91974"/>
                  </a:cubicBezTo>
                  <a:lnTo>
                    <a:pt x="530529" y="93131"/>
                  </a:lnTo>
                  <a:lnTo>
                    <a:pt x="547240" y="106266"/>
                  </a:lnTo>
                  <a:lnTo>
                    <a:pt x="578015" y="130470"/>
                  </a:lnTo>
                  <a:cubicBezTo>
                    <a:pt x="581241" y="132948"/>
                    <a:pt x="583641" y="136335"/>
                    <a:pt x="584964" y="140217"/>
                  </a:cubicBezTo>
                  <a:lnTo>
                    <a:pt x="607797" y="207377"/>
                  </a:lnTo>
                  <a:cubicBezTo>
                    <a:pt x="611520" y="218364"/>
                    <a:pt x="605646" y="230342"/>
                    <a:pt x="594644" y="234060"/>
                  </a:cubicBezTo>
                  <a:cubicBezTo>
                    <a:pt x="592327" y="234886"/>
                    <a:pt x="590093" y="235216"/>
                    <a:pt x="587777" y="235216"/>
                  </a:cubicBezTo>
                  <a:cubicBezTo>
                    <a:pt x="579008" y="235216"/>
                    <a:pt x="570818" y="229681"/>
                    <a:pt x="567839" y="220925"/>
                  </a:cubicBezTo>
                  <a:lnTo>
                    <a:pt x="546992" y="159713"/>
                  </a:lnTo>
                  <a:lnTo>
                    <a:pt x="539960" y="154178"/>
                  </a:lnTo>
                  <a:lnTo>
                    <a:pt x="537478" y="152195"/>
                  </a:lnTo>
                  <a:cubicBezTo>
                    <a:pt x="539050" y="167643"/>
                    <a:pt x="562379" y="336576"/>
                    <a:pt x="568419" y="361276"/>
                  </a:cubicBezTo>
                  <a:cubicBezTo>
                    <a:pt x="568749" y="362597"/>
                    <a:pt x="567922" y="363671"/>
                    <a:pt x="566516" y="363671"/>
                  </a:cubicBezTo>
                  <a:lnTo>
                    <a:pt x="548067" y="363671"/>
                  </a:lnTo>
                  <a:cubicBezTo>
                    <a:pt x="546661" y="363671"/>
                    <a:pt x="545585" y="364828"/>
                    <a:pt x="545585" y="366149"/>
                  </a:cubicBezTo>
                  <a:lnTo>
                    <a:pt x="545585" y="486178"/>
                  </a:lnTo>
                  <a:cubicBezTo>
                    <a:pt x="545585" y="486674"/>
                    <a:pt x="545668" y="487170"/>
                    <a:pt x="545668" y="487748"/>
                  </a:cubicBezTo>
                  <a:cubicBezTo>
                    <a:pt x="545668" y="499230"/>
                    <a:pt x="536485" y="508565"/>
                    <a:pt x="525234" y="508565"/>
                  </a:cubicBezTo>
                  <a:cubicBezTo>
                    <a:pt x="513900" y="508565"/>
                    <a:pt x="504800" y="499230"/>
                    <a:pt x="504800" y="487748"/>
                  </a:cubicBezTo>
                  <a:cubicBezTo>
                    <a:pt x="504800" y="487417"/>
                    <a:pt x="504800" y="487170"/>
                    <a:pt x="504800" y="486839"/>
                  </a:cubicBezTo>
                  <a:cubicBezTo>
                    <a:pt x="504883" y="486344"/>
                    <a:pt x="504800" y="484857"/>
                    <a:pt x="504635" y="483452"/>
                  </a:cubicBezTo>
                  <a:cubicBezTo>
                    <a:pt x="502153" y="453631"/>
                    <a:pt x="496114" y="380523"/>
                    <a:pt x="494956" y="366149"/>
                  </a:cubicBezTo>
                  <a:cubicBezTo>
                    <a:pt x="494790" y="364828"/>
                    <a:pt x="493632" y="363671"/>
                    <a:pt x="492226" y="363671"/>
                  </a:cubicBezTo>
                  <a:lnTo>
                    <a:pt x="483953" y="363671"/>
                  </a:lnTo>
                  <a:cubicBezTo>
                    <a:pt x="482546" y="363671"/>
                    <a:pt x="481305" y="364828"/>
                    <a:pt x="481140" y="366149"/>
                  </a:cubicBezTo>
                  <a:cubicBezTo>
                    <a:pt x="478989" y="381927"/>
                    <a:pt x="467159" y="468583"/>
                    <a:pt x="465008" y="484361"/>
                  </a:cubicBezTo>
                  <a:cubicBezTo>
                    <a:pt x="464842" y="485683"/>
                    <a:pt x="464677" y="487913"/>
                    <a:pt x="464512" y="489235"/>
                  </a:cubicBezTo>
                  <a:cubicBezTo>
                    <a:pt x="463105" y="499313"/>
                    <a:pt x="454584" y="507326"/>
                    <a:pt x="444160" y="507326"/>
                  </a:cubicBezTo>
                  <a:cubicBezTo>
                    <a:pt x="432909" y="507326"/>
                    <a:pt x="423809" y="498156"/>
                    <a:pt x="423644" y="486757"/>
                  </a:cubicBezTo>
                  <a:cubicBezTo>
                    <a:pt x="423644" y="486757"/>
                    <a:pt x="423644" y="486757"/>
                    <a:pt x="423644" y="486674"/>
                  </a:cubicBezTo>
                  <a:cubicBezTo>
                    <a:pt x="423644" y="486591"/>
                    <a:pt x="423644" y="486509"/>
                    <a:pt x="423644" y="486509"/>
                  </a:cubicBezTo>
                  <a:cubicBezTo>
                    <a:pt x="423644" y="485848"/>
                    <a:pt x="423644" y="485187"/>
                    <a:pt x="423726" y="484526"/>
                  </a:cubicBezTo>
                  <a:cubicBezTo>
                    <a:pt x="424885" y="457348"/>
                    <a:pt x="426374" y="435209"/>
                    <a:pt x="431834" y="366149"/>
                  </a:cubicBezTo>
                  <a:cubicBezTo>
                    <a:pt x="431999" y="364828"/>
                    <a:pt x="430924" y="363671"/>
                    <a:pt x="429600" y="363671"/>
                  </a:cubicBezTo>
                  <a:lnTo>
                    <a:pt x="419176" y="363671"/>
                  </a:lnTo>
                  <a:cubicBezTo>
                    <a:pt x="417853" y="363671"/>
                    <a:pt x="416860" y="362597"/>
                    <a:pt x="417025" y="361193"/>
                  </a:cubicBezTo>
                  <a:cubicBezTo>
                    <a:pt x="419921" y="340376"/>
                    <a:pt x="440024" y="194078"/>
                    <a:pt x="444160" y="158308"/>
                  </a:cubicBezTo>
                  <a:lnTo>
                    <a:pt x="429104" y="172269"/>
                  </a:lnTo>
                  <a:cubicBezTo>
                    <a:pt x="426208" y="175326"/>
                    <a:pt x="422403" y="177391"/>
                    <a:pt x="418349" y="178299"/>
                  </a:cubicBezTo>
                  <a:lnTo>
                    <a:pt x="407098" y="180695"/>
                  </a:lnTo>
                  <a:lnTo>
                    <a:pt x="362011" y="190360"/>
                  </a:lnTo>
                  <a:lnTo>
                    <a:pt x="351091" y="192756"/>
                  </a:lnTo>
                  <a:cubicBezTo>
                    <a:pt x="349602" y="193086"/>
                    <a:pt x="348112" y="193251"/>
                    <a:pt x="346623" y="193251"/>
                  </a:cubicBezTo>
                  <a:cubicBezTo>
                    <a:pt x="336861" y="193251"/>
                    <a:pt x="328175" y="186478"/>
                    <a:pt x="326024" y="176647"/>
                  </a:cubicBezTo>
                  <a:cubicBezTo>
                    <a:pt x="323542" y="165247"/>
                    <a:pt x="330822" y="154013"/>
                    <a:pt x="342156" y="151617"/>
                  </a:cubicBezTo>
                  <a:lnTo>
                    <a:pt x="403127" y="138400"/>
                  </a:lnTo>
                  <a:lnTo>
                    <a:pt x="417439" y="125348"/>
                  </a:lnTo>
                  <a:lnTo>
                    <a:pt x="446973" y="98418"/>
                  </a:lnTo>
                  <a:cubicBezTo>
                    <a:pt x="449620" y="95774"/>
                    <a:pt x="452764" y="93957"/>
                    <a:pt x="456073" y="92966"/>
                  </a:cubicBezTo>
                  <a:cubicBezTo>
                    <a:pt x="456983" y="92718"/>
                    <a:pt x="457811" y="92553"/>
                    <a:pt x="458638" y="92387"/>
                  </a:cubicBezTo>
                  <a:cubicBezTo>
                    <a:pt x="463022" y="91396"/>
                    <a:pt x="466332" y="91561"/>
                    <a:pt x="468152" y="91479"/>
                  </a:cubicBezTo>
                  <a:cubicBezTo>
                    <a:pt x="473777" y="91148"/>
                    <a:pt x="501822" y="88835"/>
                    <a:pt x="510509" y="88009"/>
                  </a:cubicBezTo>
                  <a:cubicBezTo>
                    <a:pt x="511253" y="87927"/>
                    <a:pt x="512246" y="87761"/>
                    <a:pt x="513239" y="87596"/>
                  </a:cubicBezTo>
                  <a:cubicBezTo>
                    <a:pt x="513404" y="87596"/>
                    <a:pt x="513487" y="87596"/>
                    <a:pt x="513652" y="87596"/>
                  </a:cubicBezTo>
                  <a:cubicBezTo>
                    <a:pt x="514314" y="87514"/>
                    <a:pt x="514976" y="87431"/>
                    <a:pt x="515472" y="87431"/>
                  </a:cubicBezTo>
                  <a:close/>
                  <a:moveTo>
                    <a:pt x="479810" y="0"/>
                  </a:moveTo>
                  <a:cubicBezTo>
                    <a:pt x="503408" y="0"/>
                    <a:pt x="522538" y="19098"/>
                    <a:pt x="522538" y="42657"/>
                  </a:cubicBezTo>
                  <a:cubicBezTo>
                    <a:pt x="522538" y="66216"/>
                    <a:pt x="503408" y="85314"/>
                    <a:pt x="479810" y="85314"/>
                  </a:cubicBezTo>
                  <a:cubicBezTo>
                    <a:pt x="456212" y="85314"/>
                    <a:pt x="437082" y="66216"/>
                    <a:pt x="437082" y="42657"/>
                  </a:cubicBezTo>
                  <a:cubicBezTo>
                    <a:pt x="437082" y="19098"/>
                    <a:pt x="456212" y="0"/>
                    <a:pt x="479810" y="0"/>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15" name="ísľïḋè"/>
            <p:cNvSpPr/>
            <p:nvPr/>
          </p:nvSpPr>
          <p:spPr>
            <a:xfrm>
              <a:off x="2419879" y="2488824"/>
              <a:ext cx="2743027" cy="1240486"/>
            </a:xfrm>
            <a:prstGeom prst="rect">
              <a:avLst/>
            </a:prstGeom>
            <a:noFill/>
            <a:ln w="12700" cap="flat">
              <a:noFill/>
              <a:miter lim="400000"/>
            </a:ln>
            <a:effectLst/>
          </p:spPr>
          <p:txBody>
            <a:bodyPr wrap="square" lIns="0" tIns="0" rIns="0" bIns="0" anchor="t">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600" b="1" dirty="0" smtClean="0">
                  <a:solidFill>
                    <a:srgbClr val="00468E"/>
                  </a:solidFill>
                  <a:latin typeface="黑体" panose="02010609060101010101" pitchFamily="49" charset="-122"/>
                  <a:ea typeface="黑体" panose="02010609060101010101" pitchFamily="49" charset="-122"/>
                </a:rPr>
                <a:t>团队协作分工很重要</a:t>
              </a:r>
              <a:r>
                <a:rPr lang="zh-CN" altLang="en-US" sz="1100" dirty="0"/>
                <a:t/>
              </a:r>
              <a:br>
                <a:rPr lang="zh-CN" altLang="en-US" sz="1100" dirty="0"/>
              </a:br>
              <a:r>
                <a:rPr lang="zh-CN" altLang="en-US" sz="1400" dirty="0" smtClean="0">
                  <a:latin typeface="黑体" panose="02010609060101010101" pitchFamily="49" charset="-122"/>
                  <a:ea typeface="黑体" panose="02010609060101010101" pitchFamily="49" charset="-122"/>
                </a:rPr>
                <a:t>组织的力量远大于单枪匹马</a:t>
              </a:r>
              <a:endParaRPr lang="zh-CN" altLang="en-US" sz="1400" dirty="0"/>
            </a:p>
          </p:txBody>
        </p:sp>
        <p:sp>
          <p:nvSpPr>
            <p:cNvPr id="416" name="išľídé"/>
            <p:cNvSpPr/>
            <p:nvPr/>
          </p:nvSpPr>
          <p:spPr>
            <a:xfrm>
              <a:off x="3231455" y="3868297"/>
              <a:ext cx="628339" cy="628339"/>
            </a:xfrm>
            <a:prstGeom prst="ellipse">
              <a:avLst/>
            </a:prstGeom>
            <a:solidFill>
              <a:schemeClr val="accent1">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17" name="íṡļïďê"/>
            <p:cNvSpPr/>
            <p:nvPr/>
          </p:nvSpPr>
          <p:spPr>
            <a:xfrm>
              <a:off x="3366099" y="4007283"/>
              <a:ext cx="359052" cy="350365"/>
            </a:xfrm>
            <a:custGeom>
              <a:avLst/>
              <a:gdLst>
                <a:gd name="T0" fmla="*/ 855 w 3415"/>
                <a:gd name="T1" fmla="*/ 315 h 3337"/>
                <a:gd name="T2" fmla="*/ 741 w 3415"/>
                <a:gd name="T3" fmla="*/ 866 h 3337"/>
                <a:gd name="T4" fmla="*/ 1142 w 3415"/>
                <a:gd name="T5" fmla="*/ 934 h 3337"/>
                <a:gd name="T6" fmla="*/ 1076 w 3415"/>
                <a:gd name="T7" fmla="*/ 67 h 3337"/>
                <a:gd name="T8" fmla="*/ 1497 w 3415"/>
                <a:gd name="T9" fmla="*/ 220 h 3337"/>
                <a:gd name="T10" fmla="*/ 1677 w 3415"/>
                <a:gd name="T11" fmla="*/ 800 h 3337"/>
                <a:gd name="T12" fmla="*/ 1733 w 3415"/>
                <a:gd name="T13" fmla="*/ 934 h 3337"/>
                <a:gd name="T14" fmla="*/ 1877 w 3415"/>
                <a:gd name="T15" fmla="*/ 800 h 3337"/>
                <a:gd name="T16" fmla="*/ 240 w 3415"/>
                <a:gd name="T17" fmla="*/ 1 h 3337"/>
                <a:gd name="T18" fmla="*/ 474 w 3415"/>
                <a:gd name="T19" fmla="*/ 234 h 3337"/>
                <a:gd name="T20" fmla="*/ 2446 w 3415"/>
                <a:gd name="T21" fmla="*/ 934 h 3337"/>
                <a:gd name="T22" fmla="*/ 2948 w 3415"/>
                <a:gd name="T23" fmla="*/ 234 h 3337"/>
                <a:gd name="T24" fmla="*/ 3181 w 3415"/>
                <a:gd name="T25" fmla="*/ 1 h 3337"/>
                <a:gd name="T26" fmla="*/ 140 w 3415"/>
                <a:gd name="T27" fmla="*/ 701 h 3337"/>
                <a:gd name="T28" fmla="*/ 2546 w 3415"/>
                <a:gd name="T29" fmla="*/ 701 h 3337"/>
                <a:gd name="T30" fmla="*/ 3181 w 3415"/>
                <a:gd name="T31" fmla="*/ 134 h 3337"/>
                <a:gd name="T32" fmla="*/ 3081 w 3415"/>
                <a:gd name="T33" fmla="*/ 234 h 3337"/>
                <a:gd name="T34" fmla="*/ 27 w 3415"/>
                <a:gd name="T35" fmla="*/ 1515 h 3337"/>
                <a:gd name="T36" fmla="*/ 6 w 3415"/>
                <a:gd name="T37" fmla="*/ 2067 h 3337"/>
                <a:gd name="T38" fmla="*/ 407 w 3415"/>
                <a:gd name="T39" fmla="*/ 2135 h 3337"/>
                <a:gd name="T40" fmla="*/ 340 w 3415"/>
                <a:gd name="T41" fmla="*/ 1268 h 3337"/>
                <a:gd name="T42" fmla="*/ 1497 w 3415"/>
                <a:gd name="T43" fmla="*/ 1421 h 3337"/>
                <a:gd name="T44" fmla="*/ 1677 w 3415"/>
                <a:gd name="T45" fmla="*/ 2001 h 3337"/>
                <a:gd name="T46" fmla="*/ 1733 w 3415"/>
                <a:gd name="T47" fmla="*/ 2135 h 3337"/>
                <a:gd name="T48" fmla="*/ 1877 w 3415"/>
                <a:gd name="T49" fmla="*/ 2001 h 3337"/>
                <a:gd name="T50" fmla="*/ 2477 w 3415"/>
                <a:gd name="T51" fmla="*/ 1201 h 3337"/>
                <a:gd name="T52" fmla="*/ 2326 w 3415"/>
                <a:gd name="T53" fmla="*/ 1515 h 3337"/>
                <a:gd name="T54" fmla="*/ 2277 w 3415"/>
                <a:gd name="T55" fmla="*/ 2135 h 3337"/>
                <a:gd name="T56" fmla="*/ 2680 w 3415"/>
                <a:gd name="T57" fmla="*/ 2069 h 3337"/>
                <a:gd name="T58" fmla="*/ 2479 w 3415"/>
                <a:gd name="T59" fmla="*/ 1201 h 3337"/>
                <a:gd name="T60" fmla="*/ 976 w 3415"/>
                <a:gd name="T61" fmla="*/ 2135 h 3337"/>
                <a:gd name="T62" fmla="*/ 2948 w 3415"/>
                <a:gd name="T63" fmla="*/ 1435 h 3337"/>
                <a:gd name="T64" fmla="*/ 3181 w 3415"/>
                <a:gd name="T65" fmla="*/ 1202 h 3337"/>
                <a:gd name="T66" fmla="*/ 876 w 3415"/>
                <a:gd name="T67" fmla="*/ 1902 h 3337"/>
                <a:gd name="T68" fmla="*/ 3281 w 3415"/>
                <a:gd name="T69" fmla="*/ 1902 h 3337"/>
                <a:gd name="T70" fmla="*/ 272 w 3415"/>
                <a:gd name="T71" fmla="*/ 2402 h 3337"/>
                <a:gd name="T72" fmla="*/ 207 w 3415"/>
                <a:gd name="T73" fmla="*/ 2630 h 3337"/>
                <a:gd name="T74" fmla="*/ 74 w 3415"/>
                <a:gd name="T75" fmla="*/ 3335 h 3337"/>
                <a:gd name="T76" fmla="*/ 409 w 3415"/>
                <a:gd name="T77" fmla="*/ 3202 h 3337"/>
                <a:gd name="T78" fmla="*/ 272 w 3415"/>
                <a:gd name="T79" fmla="*/ 2402 h 3337"/>
                <a:gd name="T80" fmla="*/ 856 w 3415"/>
                <a:gd name="T81" fmla="*/ 2716 h 3337"/>
                <a:gd name="T82" fmla="*/ 807 w 3415"/>
                <a:gd name="T83" fmla="*/ 3335 h 3337"/>
                <a:gd name="T84" fmla="*/ 1210 w 3415"/>
                <a:gd name="T85" fmla="*/ 3270 h 3337"/>
                <a:gd name="T86" fmla="*/ 1009 w 3415"/>
                <a:gd name="T87" fmla="*/ 2402 h 3337"/>
                <a:gd name="T88" fmla="*/ 1496 w 3415"/>
                <a:gd name="T89" fmla="*/ 2716 h 3337"/>
                <a:gd name="T90" fmla="*/ 1544 w 3415"/>
                <a:gd name="T91" fmla="*/ 3202 h 3337"/>
                <a:gd name="T92" fmla="*/ 1755 w 3415"/>
                <a:gd name="T93" fmla="*/ 3335 h 3337"/>
                <a:gd name="T94" fmla="*/ 1811 w 3415"/>
                <a:gd name="T95" fmla="*/ 3202 h 3337"/>
                <a:gd name="T96" fmla="*/ 2432 w 3415"/>
                <a:gd name="T97" fmla="*/ 2422 h 3337"/>
                <a:gd name="T98" fmla="*/ 2413 w 3415"/>
                <a:gd name="T99" fmla="*/ 2630 h 3337"/>
                <a:gd name="T100" fmla="*/ 2279 w 3415"/>
                <a:gd name="T101" fmla="*/ 3335 h 3337"/>
                <a:gd name="T102" fmla="*/ 2615 w 3415"/>
                <a:gd name="T103" fmla="*/ 3202 h 3337"/>
                <a:gd name="T104" fmla="*/ 2477 w 3415"/>
                <a:gd name="T105" fmla="*/ 2402 h 3337"/>
                <a:gd name="T106" fmla="*/ 3415 w 3415"/>
                <a:gd name="T107" fmla="*/ 3103 h 3337"/>
                <a:gd name="T108" fmla="*/ 3281 w 3415"/>
                <a:gd name="T109" fmla="*/ 3103 h 3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15" h="3337">
                  <a:moveTo>
                    <a:pt x="1007" y="0"/>
                  </a:moveTo>
                  <a:cubicBezTo>
                    <a:pt x="990" y="1"/>
                    <a:pt x="974" y="8"/>
                    <a:pt x="962" y="20"/>
                  </a:cubicBezTo>
                  <a:lnTo>
                    <a:pt x="762" y="220"/>
                  </a:lnTo>
                  <a:cubicBezTo>
                    <a:pt x="735" y="245"/>
                    <a:pt x="735" y="288"/>
                    <a:pt x="761" y="314"/>
                  </a:cubicBezTo>
                  <a:cubicBezTo>
                    <a:pt x="786" y="340"/>
                    <a:pt x="829" y="341"/>
                    <a:pt x="855" y="315"/>
                  </a:cubicBezTo>
                  <a:cubicBezTo>
                    <a:pt x="855" y="315"/>
                    <a:pt x="856" y="314"/>
                    <a:pt x="856" y="314"/>
                  </a:cubicBezTo>
                  <a:lnTo>
                    <a:pt x="942" y="228"/>
                  </a:lnTo>
                  <a:lnTo>
                    <a:pt x="942" y="800"/>
                  </a:lnTo>
                  <a:lnTo>
                    <a:pt x="809" y="800"/>
                  </a:lnTo>
                  <a:cubicBezTo>
                    <a:pt x="772" y="800"/>
                    <a:pt x="742" y="829"/>
                    <a:pt x="741" y="866"/>
                  </a:cubicBezTo>
                  <a:cubicBezTo>
                    <a:pt x="741" y="903"/>
                    <a:pt x="770" y="933"/>
                    <a:pt x="807" y="934"/>
                  </a:cubicBezTo>
                  <a:cubicBezTo>
                    <a:pt x="808" y="934"/>
                    <a:pt x="808" y="934"/>
                    <a:pt x="809" y="934"/>
                  </a:cubicBezTo>
                  <a:lnTo>
                    <a:pt x="998" y="934"/>
                  </a:lnTo>
                  <a:cubicBezTo>
                    <a:pt x="1005" y="935"/>
                    <a:pt x="1012" y="935"/>
                    <a:pt x="1019" y="934"/>
                  </a:cubicBezTo>
                  <a:lnTo>
                    <a:pt x="1142" y="934"/>
                  </a:lnTo>
                  <a:cubicBezTo>
                    <a:pt x="1179" y="934"/>
                    <a:pt x="1209" y="905"/>
                    <a:pt x="1210" y="868"/>
                  </a:cubicBezTo>
                  <a:cubicBezTo>
                    <a:pt x="1210" y="831"/>
                    <a:pt x="1181" y="801"/>
                    <a:pt x="1144" y="800"/>
                  </a:cubicBezTo>
                  <a:cubicBezTo>
                    <a:pt x="1143" y="800"/>
                    <a:pt x="1143" y="800"/>
                    <a:pt x="1142" y="800"/>
                  </a:cubicBezTo>
                  <a:lnTo>
                    <a:pt x="1076" y="800"/>
                  </a:lnTo>
                  <a:lnTo>
                    <a:pt x="1076" y="67"/>
                  </a:lnTo>
                  <a:cubicBezTo>
                    <a:pt x="1075" y="30"/>
                    <a:pt x="1046" y="0"/>
                    <a:pt x="1009" y="0"/>
                  </a:cubicBezTo>
                  <a:cubicBezTo>
                    <a:pt x="1008" y="0"/>
                    <a:pt x="1008" y="0"/>
                    <a:pt x="1007" y="0"/>
                  </a:cubicBezTo>
                  <a:close/>
                  <a:moveTo>
                    <a:pt x="1742" y="0"/>
                  </a:moveTo>
                  <a:cubicBezTo>
                    <a:pt x="1725" y="1"/>
                    <a:pt x="1709" y="8"/>
                    <a:pt x="1697" y="20"/>
                  </a:cubicBezTo>
                  <a:lnTo>
                    <a:pt x="1497" y="220"/>
                  </a:lnTo>
                  <a:cubicBezTo>
                    <a:pt x="1470" y="245"/>
                    <a:pt x="1470" y="287"/>
                    <a:pt x="1495" y="314"/>
                  </a:cubicBezTo>
                  <a:cubicBezTo>
                    <a:pt x="1521" y="341"/>
                    <a:pt x="1563" y="341"/>
                    <a:pt x="1589" y="316"/>
                  </a:cubicBezTo>
                  <a:cubicBezTo>
                    <a:pt x="1590" y="315"/>
                    <a:pt x="1591" y="315"/>
                    <a:pt x="1591" y="314"/>
                  </a:cubicBezTo>
                  <a:lnTo>
                    <a:pt x="1677" y="228"/>
                  </a:lnTo>
                  <a:lnTo>
                    <a:pt x="1677" y="800"/>
                  </a:lnTo>
                  <a:lnTo>
                    <a:pt x="1544" y="800"/>
                  </a:lnTo>
                  <a:cubicBezTo>
                    <a:pt x="1507" y="800"/>
                    <a:pt x="1477" y="829"/>
                    <a:pt x="1476" y="866"/>
                  </a:cubicBezTo>
                  <a:cubicBezTo>
                    <a:pt x="1476" y="903"/>
                    <a:pt x="1505" y="933"/>
                    <a:pt x="1542" y="934"/>
                  </a:cubicBezTo>
                  <a:cubicBezTo>
                    <a:pt x="1543" y="934"/>
                    <a:pt x="1543" y="934"/>
                    <a:pt x="1544" y="934"/>
                  </a:cubicBezTo>
                  <a:lnTo>
                    <a:pt x="1733" y="934"/>
                  </a:lnTo>
                  <a:cubicBezTo>
                    <a:pt x="1740" y="935"/>
                    <a:pt x="1748" y="935"/>
                    <a:pt x="1755" y="934"/>
                  </a:cubicBezTo>
                  <a:lnTo>
                    <a:pt x="1877" y="934"/>
                  </a:lnTo>
                  <a:cubicBezTo>
                    <a:pt x="1914" y="934"/>
                    <a:pt x="1944" y="905"/>
                    <a:pt x="1945" y="868"/>
                  </a:cubicBezTo>
                  <a:cubicBezTo>
                    <a:pt x="1946" y="831"/>
                    <a:pt x="1916" y="801"/>
                    <a:pt x="1879" y="800"/>
                  </a:cubicBezTo>
                  <a:cubicBezTo>
                    <a:pt x="1879" y="800"/>
                    <a:pt x="1878" y="800"/>
                    <a:pt x="1877" y="800"/>
                  </a:cubicBezTo>
                  <a:lnTo>
                    <a:pt x="1811" y="800"/>
                  </a:lnTo>
                  <a:lnTo>
                    <a:pt x="1811" y="67"/>
                  </a:lnTo>
                  <a:cubicBezTo>
                    <a:pt x="1811" y="30"/>
                    <a:pt x="1781" y="0"/>
                    <a:pt x="1744" y="0"/>
                  </a:cubicBezTo>
                  <a:cubicBezTo>
                    <a:pt x="1743" y="0"/>
                    <a:pt x="1743" y="0"/>
                    <a:pt x="1742" y="0"/>
                  </a:cubicBezTo>
                  <a:close/>
                  <a:moveTo>
                    <a:pt x="240" y="1"/>
                  </a:moveTo>
                  <a:cubicBezTo>
                    <a:pt x="112" y="1"/>
                    <a:pt x="7" y="106"/>
                    <a:pt x="7" y="234"/>
                  </a:cubicBezTo>
                  <a:lnTo>
                    <a:pt x="7" y="701"/>
                  </a:lnTo>
                  <a:cubicBezTo>
                    <a:pt x="7" y="829"/>
                    <a:pt x="112" y="934"/>
                    <a:pt x="240" y="934"/>
                  </a:cubicBezTo>
                  <a:cubicBezTo>
                    <a:pt x="368" y="934"/>
                    <a:pt x="474" y="829"/>
                    <a:pt x="474" y="701"/>
                  </a:cubicBezTo>
                  <a:lnTo>
                    <a:pt x="474" y="234"/>
                  </a:lnTo>
                  <a:cubicBezTo>
                    <a:pt x="474" y="106"/>
                    <a:pt x="368" y="1"/>
                    <a:pt x="240" y="1"/>
                  </a:cubicBezTo>
                  <a:close/>
                  <a:moveTo>
                    <a:pt x="2446" y="1"/>
                  </a:moveTo>
                  <a:cubicBezTo>
                    <a:pt x="2318" y="1"/>
                    <a:pt x="2213" y="106"/>
                    <a:pt x="2213" y="234"/>
                  </a:cubicBezTo>
                  <a:lnTo>
                    <a:pt x="2213" y="701"/>
                  </a:lnTo>
                  <a:cubicBezTo>
                    <a:pt x="2213" y="829"/>
                    <a:pt x="2318" y="934"/>
                    <a:pt x="2446" y="934"/>
                  </a:cubicBezTo>
                  <a:cubicBezTo>
                    <a:pt x="2574" y="934"/>
                    <a:pt x="2679" y="829"/>
                    <a:pt x="2679" y="701"/>
                  </a:cubicBezTo>
                  <a:lnTo>
                    <a:pt x="2679" y="234"/>
                  </a:lnTo>
                  <a:cubicBezTo>
                    <a:pt x="2679" y="106"/>
                    <a:pt x="2574" y="1"/>
                    <a:pt x="2446" y="1"/>
                  </a:cubicBezTo>
                  <a:close/>
                  <a:moveTo>
                    <a:pt x="3181" y="1"/>
                  </a:moveTo>
                  <a:cubicBezTo>
                    <a:pt x="3053" y="1"/>
                    <a:pt x="2948" y="106"/>
                    <a:pt x="2948" y="234"/>
                  </a:cubicBezTo>
                  <a:lnTo>
                    <a:pt x="2948" y="701"/>
                  </a:lnTo>
                  <a:cubicBezTo>
                    <a:pt x="2948" y="829"/>
                    <a:pt x="3053" y="934"/>
                    <a:pt x="3181" y="934"/>
                  </a:cubicBezTo>
                  <a:cubicBezTo>
                    <a:pt x="3309" y="934"/>
                    <a:pt x="3415" y="829"/>
                    <a:pt x="3415" y="701"/>
                  </a:cubicBezTo>
                  <a:lnTo>
                    <a:pt x="3415" y="234"/>
                  </a:lnTo>
                  <a:cubicBezTo>
                    <a:pt x="3415" y="106"/>
                    <a:pt x="3309" y="1"/>
                    <a:pt x="3181" y="1"/>
                  </a:cubicBezTo>
                  <a:close/>
                  <a:moveTo>
                    <a:pt x="240" y="134"/>
                  </a:moveTo>
                  <a:cubicBezTo>
                    <a:pt x="297" y="134"/>
                    <a:pt x="340" y="178"/>
                    <a:pt x="340" y="234"/>
                  </a:cubicBezTo>
                  <a:lnTo>
                    <a:pt x="340" y="701"/>
                  </a:lnTo>
                  <a:cubicBezTo>
                    <a:pt x="340" y="757"/>
                    <a:pt x="297" y="801"/>
                    <a:pt x="240" y="801"/>
                  </a:cubicBezTo>
                  <a:cubicBezTo>
                    <a:pt x="184" y="801"/>
                    <a:pt x="140" y="757"/>
                    <a:pt x="140" y="701"/>
                  </a:cubicBezTo>
                  <a:lnTo>
                    <a:pt x="140" y="234"/>
                  </a:lnTo>
                  <a:cubicBezTo>
                    <a:pt x="140" y="177"/>
                    <a:pt x="184" y="134"/>
                    <a:pt x="240" y="134"/>
                  </a:cubicBezTo>
                  <a:close/>
                  <a:moveTo>
                    <a:pt x="2446" y="134"/>
                  </a:moveTo>
                  <a:cubicBezTo>
                    <a:pt x="2503" y="134"/>
                    <a:pt x="2546" y="178"/>
                    <a:pt x="2546" y="234"/>
                  </a:cubicBezTo>
                  <a:lnTo>
                    <a:pt x="2546" y="701"/>
                  </a:lnTo>
                  <a:cubicBezTo>
                    <a:pt x="2546" y="757"/>
                    <a:pt x="2503" y="801"/>
                    <a:pt x="2446" y="801"/>
                  </a:cubicBezTo>
                  <a:cubicBezTo>
                    <a:pt x="2389" y="801"/>
                    <a:pt x="2346" y="757"/>
                    <a:pt x="2346" y="701"/>
                  </a:cubicBezTo>
                  <a:lnTo>
                    <a:pt x="2346" y="234"/>
                  </a:lnTo>
                  <a:cubicBezTo>
                    <a:pt x="2346" y="177"/>
                    <a:pt x="2389" y="134"/>
                    <a:pt x="2446" y="134"/>
                  </a:cubicBezTo>
                  <a:close/>
                  <a:moveTo>
                    <a:pt x="3181" y="134"/>
                  </a:moveTo>
                  <a:cubicBezTo>
                    <a:pt x="3238" y="134"/>
                    <a:pt x="3281" y="178"/>
                    <a:pt x="3281" y="234"/>
                  </a:cubicBezTo>
                  <a:lnTo>
                    <a:pt x="3281" y="701"/>
                  </a:lnTo>
                  <a:cubicBezTo>
                    <a:pt x="3281" y="757"/>
                    <a:pt x="3238" y="801"/>
                    <a:pt x="3181" y="801"/>
                  </a:cubicBezTo>
                  <a:cubicBezTo>
                    <a:pt x="3125" y="801"/>
                    <a:pt x="3081" y="757"/>
                    <a:pt x="3081" y="701"/>
                  </a:cubicBezTo>
                  <a:lnTo>
                    <a:pt x="3081" y="234"/>
                  </a:lnTo>
                  <a:cubicBezTo>
                    <a:pt x="3081" y="177"/>
                    <a:pt x="3125" y="134"/>
                    <a:pt x="3181" y="134"/>
                  </a:cubicBezTo>
                  <a:close/>
                  <a:moveTo>
                    <a:pt x="272" y="1201"/>
                  </a:moveTo>
                  <a:cubicBezTo>
                    <a:pt x="255" y="1202"/>
                    <a:pt x="239" y="1209"/>
                    <a:pt x="226" y="1221"/>
                  </a:cubicBezTo>
                  <a:lnTo>
                    <a:pt x="26" y="1421"/>
                  </a:lnTo>
                  <a:cubicBezTo>
                    <a:pt x="0" y="1447"/>
                    <a:pt x="0" y="1489"/>
                    <a:pt x="27" y="1515"/>
                  </a:cubicBezTo>
                  <a:cubicBezTo>
                    <a:pt x="53" y="1541"/>
                    <a:pt x="95" y="1541"/>
                    <a:pt x="121" y="1515"/>
                  </a:cubicBezTo>
                  <a:lnTo>
                    <a:pt x="207" y="1429"/>
                  </a:lnTo>
                  <a:lnTo>
                    <a:pt x="207" y="2001"/>
                  </a:lnTo>
                  <a:lnTo>
                    <a:pt x="74" y="2001"/>
                  </a:lnTo>
                  <a:cubicBezTo>
                    <a:pt x="37" y="2001"/>
                    <a:pt x="7" y="2030"/>
                    <a:pt x="6" y="2067"/>
                  </a:cubicBezTo>
                  <a:cubicBezTo>
                    <a:pt x="5" y="2104"/>
                    <a:pt x="35" y="2134"/>
                    <a:pt x="72" y="2135"/>
                  </a:cubicBezTo>
                  <a:cubicBezTo>
                    <a:pt x="72" y="2135"/>
                    <a:pt x="73" y="2135"/>
                    <a:pt x="74" y="2135"/>
                  </a:cubicBezTo>
                  <a:lnTo>
                    <a:pt x="263" y="2135"/>
                  </a:lnTo>
                  <a:cubicBezTo>
                    <a:pt x="270" y="2136"/>
                    <a:pt x="277" y="2136"/>
                    <a:pt x="284" y="2135"/>
                  </a:cubicBezTo>
                  <a:lnTo>
                    <a:pt x="407" y="2135"/>
                  </a:lnTo>
                  <a:cubicBezTo>
                    <a:pt x="444" y="2135"/>
                    <a:pt x="474" y="2106"/>
                    <a:pt x="475" y="2069"/>
                  </a:cubicBezTo>
                  <a:cubicBezTo>
                    <a:pt x="475" y="2032"/>
                    <a:pt x="446" y="2002"/>
                    <a:pt x="409" y="2001"/>
                  </a:cubicBezTo>
                  <a:cubicBezTo>
                    <a:pt x="408" y="2001"/>
                    <a:pt x="408" y="2001"/>
                    <a:pt x="407" y="2001"/>
                  </a:cubicBezTo>
                  <a:lnTo>
                    <a:pt x="340" y="2001"/>
                  </a:lnTo>
                  <a:lnTo>
                    <a:pt x="340" y="1268"/>
                  </a:lnTo>
                  <a:cubicBezTo>
                    <a:pt x="340" y="1231"/>
                    <a:pt x="310" y="1201"/>
                    <a:pt x="274" y="1201"/>
                  </a:cubicBezTo>
                  <a:cubicBezTo>
                    <a:pt x="273" y="1201"/>
                    <a:pt x="272" y="1201"/>
                    <a:pt x="272" y="1201"/>
                  </a:cubicBezTo>
                  <a:close/>
                  <a:moveTo>
                    <a:pt x="1742" y="1201"/>
                  </a:moveTo>
                  <a:cubicBezTo>
                    <a:pt x="1725" y="1202"/>
                    <a:pt x="1709" y="1209"/>
                    <a:pt x="1697" y="1221"/>
                  </a:cubicBezTo>
                  <a:lnTo>
                    <a:pt x="1497" y="1421"/>
                  </a:lnTo>
                  <a:cubicBezTo>
                    <a:pt x="1471" y="1446"/>
                    <a:pt x="1470" y="1489"/>
                    <a:pt x="1496" y="1515"/>
                  </a:cubicBezTo>
                  <a:cubicBezTo>
                    <a:pt x="1522" y="1541"/>
                    <a:pt x="1564" y="1542"/>
                    <a:pt x="1590" y="1516"/>
                  </a:cubicBezTo>
                  <a:cubicBezTo>
                    <a:pt x="1590" y="1516"/>
                    <a:pt x="1591" y="1515"/>
                    <a:pt x="1591" y="1515"/>
                  </a:cubicBezTo>
                  <a:lnTo>
                    <a:pt x="1677" y="1429"/>
                  </a:lnTo>
                  <a:lnTo>
                    <a:pt x="1677" y="2001"/>
                  </a:lnTo>
                  <a:lnTo>
                    <a:pt x="1544" y="2001"/>
                  </a:lnTo>
                  <a:cubicBezTo>
                    <a:pt x="1507" y="2001"/>
                    <a:pt x="1477" y="2030"/>
                    <a:pt x="1476" y="2067"/>
                  </a:cubicBezTo>
                  <a:cubicBezTo>
                    <a:pt x="1476" y="2104"/>
                    <a:pt x="1505" y="2134"/>
                    <a:pt x="1542" y="2135"/>
                  </a:cubicBezTo>
                  <a:cubicBezTo>
                    <a:pt x="1543" y="2135"/>
                    <a:pt x="1543" y="2135"/>
                    <a:pt x="1544" y="2135"/>
                  </a:cubicBezTo>
                  <a:lnTo>
                    <a:pt x="1733" y="2135"/>
                  </a:lnTo>
                  <a:cubicBezTo>
                    <a:pt x="1740" y="2136"/>
                    <a:pt x="1748" y="2136"/>
                    <a:pt x="1755" y="2135"/>
                  </a:cubicBezTo>
                  <a:lnTo>
                    <a:pt x="1877" y="2135"/>
                  </a:lnTo>
                  <a:cubicBezTo>
                    <a:pt x="1914" y="2135"/>
                    <a:pt x="1944" y="2106"/>
                    <a:pt x="1945" y="2069"/>
                  </a:cubicBezTo>
                  <a:cubicBezTo>
                    <a:pt x="1946" y="2032"/>
                    <a:pt x="1916" y="2002"/>
                    <a:pt x="1879" y="2001"/>
                  </a:cubicBezTo>
                  <a:cubicBezTo>
                    <a:pt x="1879" y="2001"/>
                    <a:pt x="1878" y="2001"/>
                    <a:pt x="1877" y="2001"/>
                  </a:cubicBezTo>
                  <a:lnTo>
                    <a:pt x="1811" y="2001"/>
                  </a:lnTo>
                  <a:lnTo>
                    <a:pt x="1811" y="1268"/>
                  </a:lnTo>
                  <a:cubicBezTo>
                    <a:pt x="1811" y="1231"/>
                    <a:pt x="1781" y="1201"/>
                    <a:pt x="1744" y="1201"/>
                  </a:cubicBezTo>
                  <a:cubicBezTo>
                    <a:pt x="1743" y="1201"/>
                    <a:pt x="1743" y="1201"/>
                    <a:pt x="1742" y="1201"/>
                  </a:cubicBezTo>
                  <a:close/>
                  <a:moveTo>
                    <a:pt x="2477" y="1201"/>
                  </a:moveTo>
                  <a:cubicBezTo>
                    <a:pt x="2460" y="1202"/>
                    <a:pt x="2444" y="1209"/>
                    <a:pt x="2432" y="1221"/>
                  </a:cubicBezTo>
                  <a:lnTo>
                    <a:pt x="2232" y="1421"/>
                  </a:lnTo>
                  <a:cubicBezTo>
                    <a:pt x="2206" y="1446"/>
                    <a:pt x="2205" y="1489"/>
                    <a:pt x="2231" y="1515"/>
                  </a:cubicBezTo>
                  <a:cubicBezTo>
                    <a:pt x="2257" y="1541"/>
                    <a:pt x="2299" y="1542"/>
                    <a:pt x="2325" y="1516"/>
                  </a:cubicBezTo>
                  <a:cubicBezTo>
                    <a:pt x="2326" y="1516"/>
                    <a:pt x="2326" y="1515"/>
                    <a:pt x="2326" y="1515"/>
                  </a:cubicBezTo>
                  <a:lnTo>
                    <a:pt x="2413" y="1429"/>
                  </a:lnTo>
                  <a:lnTo>
                    <a:pt x="2413" y="2001"/>
                  </a:lnTo>
                  <a:lnTo>
                    <a:pt x="2279" y="2001"/>
                  </a:lnTo>
                  <a:cubicBezTo>
                    <a:pt x="2242" y="2001"/>
                    <a:pt x="2212" y="2030"/>
                    <a:pt x="2212" y="2067"/>
                  </a:cubicBezTo>
                  <a:cubicBezTo>
                    <a:pt x="2211" y="2104"/>
                    <a:pt x="2241" y="2134"/>
                    <a:pt x="2277" y="2135"/>
                  </a:cubicBezTo>
                  <a:cubicBezTo>
                    <a:pt x="2278" y="2135"/>
                    <a:pt x="2279" y="2135"/>
                    <a:pt x="2279" y="2135"/>
                  </a:cubicBezTo>
                  <a:lnTo>
                    <a:pt x="2468" y="2135"/>
                  </a:lnTo>
                  <a:cubicBezTo>
                    <a:pt x="2476" y="2136"/>
                    <a:pt x="2483" y="2136"/>
                    <a:pt x="2490" y="2135"/>
                  </a:cubicBezTo>
                  <a:lnTo>
                    <a:pt x="2613" y="2135"/>
                  </a:lnTo>
                  <a:cubicBezTo>
                    <a:pt x="2649" y="2135"/>
                    <a:pt x="2680" y="2106"/>
                    <a:pt x="2680" y="2069"/>
                  </a:cubicBezTo>
                  <a:cubicBezTo>
                    <a:pt x="2681" y="2032"/>
                    <a:pt x="2651" y="2002"/>
                    <a:pt x="2615" y="2001"/>
                  </a:cubicBezTo>
                  <a:cubicBezTo>
                    <a:pt x="2614" y="2001"/>
                    <a:pt x="2613" y="2001"/>
                    <a:pt x="2613" y="2001"/>
                  </a:cubicBezTo>
                  <a:lnTo>
                    <a:pt x="2546" y="2001"/>
                  </a:lnTo>
                  <a:lnTo>
                    <a:pt x="2546" y="1268"/>
                  </a:lnTo>
                  <a:cubicBezTo>
                    <a:pt x="2546" y="1231"/>
                    <a:pt x="2516" y="1201"/>
                    <a:pt x="2479" y="1201"/>
                  </a:cubicBezTo>
                  <a:cubicBezTo>
                    <a:pt x="2479" y="1201"/>
                    <a:pt x="2478" y="1201"/>
                    <a:pt x="2477" y="1201"/>
                  </a:cubicBezTo>
                  <a:close/>
                  <a:moveTo>
                    <a:pt x="976" y="1202"/>
                  </a:moveTo>
                  <a:cubicBezTo>
                    <a:pt x="847" y="1202"/>
                    <a:pt x="742" y="1307"/>
                    <a:pt x="742" y="1435"/>
                  </a:cubicBezTo>
                  <a:lnTo>
                    <a:pt x="742" y="1902"/>
                  </a:lnTo>
                  <a:cubicBezTo>
                    <a:pt x="742" y="2030"/>
                    <a:pt x="847" y="2135"/>
                    <a:pt x="976" y="2135"/>
                  </a:cubicBezTo>
                  <a:cubicBezTo>
                    <a:pt x="1104" y="2135"/>
                    <a:pt x="1209" y="2030"/>
                    <a:pt x="1209" y="1902"/>
                  </a:cubicBezTo>
                  <a:lnTo>
                    <a:pt x="1209" y="1435"/>
                  </a:lnTo>
                  <a:cubicBezTo>
                    <a:pt x="1209" y="1307"/>
                    <a:pt x="1104" y="1202"/>
                    <a:pt x="976" y="1202"/>
                  </a:cubicBezTo>
                  <a:close/>
                  <a:moveTo>
                    <a:pt x="3181" y="1202"/>
                  </a:moveTo>
                  <a:cubicBezTo>
                    <a:pt x="3053" y="1202"/>
                    <a:pt x="2948" y="1307"/>
                    <a:pt x="2948" y="1435"/>
                  </a:cubicBezTo>
                  <a:lnTo>
                    <a:pt x="2948" y="1902"/>
                  </a:lnTo>
                  <a:cubicBezTo>
                    <a:pt x="2948" y="2030"/>
                    <a:pt x="3053" y="2135"/>
                    <a:pt x="3181" y="2135"/>
                  </a:cubicBezTo>
                  <a:cubicBezTo>
                    <a:pt x="3309" y="2135"/>
                    <a:pt x="3415" y="2030"/>
                    <a:pt x="3415" y="1902"/>
                  </a:cubicBezTo>
                  <a:lnTo>
                    <a:pt x="3415" y="1435"/>
                  </a:lnTo>
                  <a:cubicBezTo>
                    <a:pt x="3415" y="1307"/>
                    <a:pt x="3309" y="1202"/>
                    <a:pt x="3181" y="1202"/>
                  </a:cubicBezTo>
                  <a:close/>
                  <a:moveTo>
                    <a:pt x="976" y="1335"/>
                  </a:moveTo>
                  <a:cubicBezTo>
                    <a:pt x="1032" y="1335"/>
                    <a:pt x="1076" y="1378"/>
                    <a:pt x="1076" y="1435"/>
                  </a:cubicBezTo>
                  <a:lnTo>
                    <a:pt x="1076" y="1902"/>
                  </a:lnTo>
                  <a:cubicBezTo>
                    <a:pt x="1076" y="1958"/>
                    <a:pt x="1032" y="2002"/>
                    <a:pt x="976" y="2002"/>
                  </a:cubicBezTo>
                  <a:cubicBezTo>
                    <a:pt x="919" y="2002"/>
                    <a:pt x="876" y="1958"/>
                    <a:pt x="876" y="1902"/>
                  </a:cubicBezTo>
                  <a:lnTo>
                    <a:pt x="876" y="1435"/>
                  </a:lnTo>
                  <a:cubicBezTo>
                    <a:pt x="876" y="1378"/>
                    <a:pt x="919" y="1335"/>
                    <a:pt x="976" y="1335"/>
                  </a:cubicBezTo>
                  <a:close/>
                  <a:moveTo>
                    <a:pt x="3181" y="1335"/>
                  </a:moveTo>
                  <a:cubicBezTo>
                    <a:pt x="3238" y="1335"/>
                    <a:pt x="3281" y="1378"/>
                    <a:pt x="3281" y="1435"/>
                  </a:cubicBezTo>
                  <a:lnTo>
                    <a:pt x="3281" y="1902"/>
                  </a:lnTo>
                  <a:cubicBezTo>
                    <a:pt x="3281" y="1958"/>
                    <a:pt x="3238" y="2002"/>
                    <a:pt x="3181" y="2002"/>
                  </a:cubicBezTo>
                  <a:cubicBezTo>
                    <a:pt x="3125" y="2002"/>
                    <a:pt x="3081" y="1958"/>
                    <a:pt x="3081" y="1902"/>
                  </a:cubicBezTo>
                  <a:lnTo>
                    <a:pt x="3081" y="1435"/>
                  </a:lnTo>
                  <a:cubicBezTo>
                    <a:pt x="3081" y="1378"/>
                    <a:pt x="3125" y="1335"/>
                    <a:pt x="3181" y="1335"/>
                  </a:cubicBezTo>
                  <a:close/>
                  <a:moveTo>
                    <a:pt x="272" y="2402"/>
                  </a:moveTo>
                  <a:cubicBezTo>
                    <a:pt x="255" y="2403"/>
                    <a:pt x="239" y="2410"/>
                    <a:pt x="226" y="2422"/>
                  </a:cubicBezTo>
                  <a:lnTo>
                    <a:pt x="26" y="2622"/>
                  </a:lnTo>
                  <a:cubicBezTo>
                    <a:pt x="0" y="2648"/>
                    <a:pt x="0" y="2690"/>
                    <a:pt x="26" y="2716"/>
                  </a:cubicBezTo>
                  <a:cubicBezTo>
                    <a:pt x="53" y="2742"/>
                    <a:pt x="95" y="2742"/>
                    <a:pt x="121" y="2716"/>
                  </a:cubicBezTo>
                  <a:lnTo>
                    <a:pt x="207" y="2630"/>
                  </a:lnTo>
                  <a:lnTo>
                    <a:pt x="207" y="3202"/>
                  </a:lnTo>
                  <a:lnTo>
                    <a:pt x="74" y="3202"/>
                  </a:lnTo>
                  <a:cubicBezTo>
                    <a:pt x="37" y="3202"/>
                    <a:pt x="7" y="3231"/>
                    <a:pt x="6" y="3268"/>
                  </a:cubicBezTo>
                  <a:cubicBezTo>
                    <a:pt x="5" y="3305"/>
                    <a:pt x="35" y="3335"/>
                    <a:pt x="72" y="3335"/>
                  </a:cubicBezTo>
                  <a:cubicBezTo>
                    <a:pt x="72" y="3335"/>
                    <a:pt x="73" y="3335"/>
                    <a:pt x="74" y="3335"/>
                  </a:cubicBezTo>
                  <a:lnTo>
                    <a:pt x="263" y="3335"/>
                  </a:lnTo>
                  <a:cubicBezTo>
                    <a:pt x="270" y="3337"/>
                    <a:pt x="277" y="3337"/>
                    <a:pt x="284" y="3335"/>
                  </a:cubicBezTo>
                  <a:lnTo>
                    <a:pt x="407" y="3335"/>
                  </a:lnTo>
                  <a:cubicBezTo>
                    <a:pt x="444" y="3336"/>
                    <a:pt x="474" y="3307"/>
                    <a:pt x="475" y="3270"/>
                  </a:cubicBezTo>
                  <a:cubicBezTo>
                    <a:pt x="475" y="3233"/>
                    <a:pt x="446" y="3203"/>
                    <a:pt x="409" y="3202"/>
                  </a:cubicBezTo>
                  <a:cubicBezTo>
                    <a:pt x="408" y="3202"/>
                    <a:pt x="408" y="3202"/>
                    <a:pt x="407" y="3202"/>
                  </a:cubicBezTo>
                  <a:lnTo>
                    <a:pt x="340" y="3202"/>
                  </a:lnTo>
                  <a:lnTo>
                    <a:pt x="340" y="2469"/>
                  </a:lnTo>
                  <a:cubicBezTo>
                    <a:pt x="340" y="2432"/>
                    <a:pt x="310" y="2402"/>
                    <a:pt x="274" y="2402"/>
                  </a:cubicBezTo>
                  <a:cubicBezTo>
                    <a:pt x="273" y="2402"/>
                    <a:pt x="272" y="2402"/>
                    <a:pt x="272" y="2402"/>
                  </a:cubicBezTo>
                  <a:close/>
                  <a:moveTo>
                    <a:pt x="1007" y="2402"/>
                  </a:moveTo>
                  <a:cubicBezTo>
                    <a:pt x="990" y="2403"/>
                    <a:pt x="974" y="2410"/>
                    <a:pt x="962" y="2422"/>
                  </a:cubicBezTo>
                  <a:lnTo>
                    <a:pt x="762" y="2622"/>
                  </a:lnTo>
                  <a:cubicBezTo>
                    <a:pt x="736" y="2648"/>
                    <a:pt x="736" y="2690"/>
                    <a:pt x="762" y="2716"/>
                  </a:cubicBezTo>
                  <a:cubicBezTo>
                    <a:pt x="788" y="2742"/>
                    <a:pt x="830" y="2742"/>
                    <a:pt x="856" y="2716"/>
                  </a:cubicBezTo>
                  <a:lnTo>
                    <a:pt x="942" y="2630"/>
                  </a:lnTo>
                  <a:lnTo>
                    <a:pt x="942" y="3202"/>
                  </a:lnTo>
                  <a:lnTo>
                    <a:pt x="809" y="3202"/>
                  </a:lnTo>
                  <a:cubicBezTo>
                    <a:pt x="772" y="3202"/>
                    <a:pt x="742" y="3231"/>
                    <a:pt x="741" y="3268"/>
                  </a:cubicBezTo>
                  <a:cubicBezTo>
                    <a:pt x="741" y="3305"/>
                    <a:pt x="770" y="3335"/>
                    <a:pt x="807" y="3335"/>
                  </a:cubicBezTo>
                  <a:cubicBezTo>
                    <a:pt x="808" y="3335"/>
                    <a:pt x="808" y="3335"/>
                    <a:pt x="809" y="3335"/>
                  </a:cubicBezTo>
                  <a:lnTo>
                    <a:pt x="998" y="3335"/>
                  </a:lnTo>
                  <a:cubicBezTo>
                    <a:pt x="1005" y="3337"/>
                    <a:pt x="1012" y="3337"/>
                    <a:pt x="1019" y="3335"/>
                  </a:cubicBezTo>
                  <a:lnTo>
                    <a:pt x="1142" y="3335"/>
                  </a:lnTo>
                  <a:cubicBezTo>
                    <a:pt x="1179" y="3336"/>
                    <a:pt x="1209" y="3307"/>
                    <a:pt x="1210" y="3270"/>
                  </a:cubicBezTo>
                  <a:cubicBezTo>
                    <a:pt x="1210" y="3233"/>
                    <a:pt x="1181" y="3203"/>
                    <a:pt x="1144" y="3202"/>
                  </a:cubicBezTo>
                  <a:cubicBezTo>
                    <a:pt x="1143" y="3202"/>
                    <a:pt x="1143" y="3202"/>
                    <a:pt x="1142" y="3202"/>
                  </a:cubicBezTo>
                  <a:lnTo>
                    <a:pt x="1076" y="3202"/>
                  </a:lnTo>
                  <a:lnTo>
                    <a:pt x="1076" y="2469"/>
                  </a:lnTo>
                  <a:cubicBezTo>
                    <a:pt x="1075" y="2432"/>
                    <a:pt x="1046" y="2402"/>
                    <a:pt x="1009" y="2402"/>
                  </a:cubicBezTo>
                  <a:cubicBezTo>
                    <a:pt x="1008" y="2402"/>
                    <a:pt x="1008" y="2402"/>
                    <a:pt x="1007" y="2402"/>
                  </a:cubicBezTo>
                  <a:close/>
                  <a:moveTo>
                    <a:pt x="1742" y="2402"/>
                  </a:moveTo>
                  <a:cubicBezTo>
                    <a:pt x="1725" y="2403"/>
                    <a:pt x="1709" y="2410"/>
                    <a:pt x="1697" y="2422"/>
                  </a:cubicBezTo>
                  <a:lnTo>
                    <a:pt x="1497" y="2622"/>
                  </a:lnTo>
                  <a:cubicBezTo>
                    <a:pt x="1471" y="2647"/>
                    <a:pt x="1470" y="2690"/>
                    <a:pt x="1496" y="2716"/>
                  </a:cubicBezTo>
                  <a:cubicBezTo>
                    <a:pt x="1522" y="2742"/>
                    <a:pt x="1564" y="2743"/>
                    <a:pt x="1590" y="2717"/>
                  </a:cubicBezTo>
                  <a:cubicBezTo>
                    <a:pt x="1590" y="2717"/>
                    <a:pt x="1591" y="2716"/>
                    <a:pt x="1591" y="2716"/>
                  </a:cubicBezTo>
                  <a:lnTo>
                    <a:pt x="1677" y="2630"/>
                  </a:lnTo>
                  <a:lnTo>
                    <a:pt x="1677" y="3202"/>
                  </a:lnTo>
                  <a:lnTo>
                    <a:pt x="1544" y="3202"/>
                  </a:lnTo>
                  <a:cubicBezTo>
                    <a:pt x="1507" y="3202"/>
                    <a:pt x="1477" y="3231"/>
                    <a:pt x="1476" y="3268"/>
                  </a:cubicBezTo>
                  <a:cubicBezTo>
                    <a:pt x="1476" y="3305"/>
                    <a:pt x="1505" y="3335"/>
                    <a:pt x="1542" y="3335"/>
                  </a:cubicBezTo>
                  <a:cubicBezTo>
                    <a:pt x="1543" y="3335"/>
                    <a:pt x="1543" y="3335"/>
                    <a:pt x="1544" y="3335"/>
                  </a:cubicBezTo>
                  <a:lnTo>
                    <a:pt x="1733" y="3335"/>
                  </a:lnTo>
                  <a:cubicBezTo>
                    <a:pt x="1740" y="3337"/>
                    <a:pt x="1748" y="3337"/>
                    <a:pt x="1755" y="3335"/>
                  </a:cubicBezTo>
                  <a:lnTo>
                    <a:pt x="1877" y="3335"/>
                  </a:lnTo>
                  <a:cubicBezTo>
                    <a:pt x="1914" y="3336"/>
                    <a:pt x="1944" y="3307"/>
                    <a:pt x="1945" y="3270"/>
                  </a:cubicBezTo>
                  <a:cubicBezTo>
                    <a:pt x="1946" y="3233"/>
                    <a:pt x="1916" y="3203"/>
                    <a:pt x="1879" y="3202"/>
                  </a:cubicBezTo>
                  <a:cubicBezTo>
                    <a:pt x="1879" y="3202"/>
                    <a:pt x="1878" y="3202"/>
                    <a:pt x="1877" y="3202"/>
                  </a:cubicBezTo>
                  <a:lnTo>
                    <a:pt x="1811" y="3202"/>
                  </a:lnTo>
                  <a:lnTo>
                    <a:pt x="1811" y="2469"/>
                  </a:lnTo>
                  <a:cubicBezTo>
                    <a:pt x="1811" y="2432"/>
                    <a:pt x="1781" y="2402"/>
                    <a:pt x="1744" y="2402"/>
                  </a:cubicBezTo>
                  <a:cubicBezTo>
                    <a:pt x="1743" y="2402"/>
                    <a:pt x="1743" y="2402"/>
                    <a:pt x="1742" y="2402"/>
                  </a:cubicBezTo>
                  <a:close/>
                  <a:moveTo>
                    <a:pt x="2477" y="2402"/>
                  </a:moveTo>
                  <a:cubicBezTo>
                    <a:pt x="2460" y="2403"/>
                    <a:pt x="2444" y="2410"/>
                    <a:pt x="2432" y="2422"/>
                  </a:cubicBezTo>
                  <a:lnTo>
                    <a:pt x="2232" y="2622"/>
                  </a:lnTo>
                  <a:cubicBezTo>
                    <a:pt x="2206" y="2647"/>
                    <a:pt x="2205" y="2690"/>
                    <a:pt x="2231" y="2716"/>
                  </a:cubicBezTo>
                  <a:cubicBezTo>
                    <a:pt x="2257" y="2742"/>
                    <a:pt x="2299" y="2743"/>
                    <a:pt x="2325" y="2717"/>
                  </a:cubicBezTo>
                  <a:cubicBezTo>
                    <a:pt x="2326" y="2717"/>
                    <a:pt x="2326" y="2716"/>
                    <a:pt x="2326" y="2716"/>
                  </a:cubicBezTo>
                  <a:lnTo>
                    <a:pt x="2413" y="2630"/>
                  </a:lnTo>
                  <a:lnTo>
                    <a:pt x="2413" y="3202"/>
                  </a:lnTo>
                  <a:lnTo>
                    <a:pt x="2279" y="3202"/>
                  </a:lnTo>
                  <a:cubicBezTo>
                    <a:pt x="2242" y="3202"/>
                    <a:pt x="2212" y="3231"/>
                    <a:pt x="2212" y="3268"/>
                  </a:cubicBezTo>
                  <a:cubicBezTo>
                    <a:pt x="2211" y="3305"/>
                    <a:pt x="2241" y="3335"/>
                    <a:pt x="2277" y="3335"/>
                  </a:cubicBezTo>
                  <a:cubicBezTo>
                    <a:pt x="2278" y="3335"/>
                    <a:pt x="2279" y="3335"/>
                    <a:pt x="2279" y="3335"/>
                  </a:cubicBezTo>
                  <a:lnTo>
                    <a:pt x="2468" y="3335"/>
                  </a:lnTo>
                  <a:cubicBezTo>
                    <a:pt x="2476" y="3337"/>
                    <a:pt x="2483" y="3337"/>
                    <a:pt x="2490" y="3335"/>
                  </a:cubicBezTo>
                  <a:lnTo>
                    <a:pt x="2613" y="3335"/>
                  </a:lnTo>
                  <a:cubicBezTo>
                    <a:pt x="2649" y="3336"/>
                    <a:pt x="2680" y="3307"/>
                    <a:pt x="2680" y="3270"/>
                  </a:cubicBezTo>
                  <a:cubicBezTo>
                    <a:pt x="2681" y="3233"/>
                    <a:pt x="2651" y="3203"/>
                    <a:pt x="2615" y="3202"/>
                  </a:cubicBezTo>
                  <a:cubicBezTo>
                    <a:pt x="2614" y="3202"/>
                    <a:pt x="2613" y="3202"/>
                    <a:pt x="2613" y="3202"/>
                  </a:cubicBezTo>
                  <a:lnTo>
                    <a:pt x="2546" y="3202"/>
                  </a:lnTo>
                  <a:lnTo>
                    <a:pt x="2546" y="2469"/>
                  </a:lnTo>
                  <a:cubicBezTo>
                    <a:pt x="2546" y="2432"/>
                    <a:pt x="2516" y="2402"/>
                    <a:pt x="2479" y="2402"/>
                  </a:cubicBezTo>
                  <a:cubicBezTo>
                    <a:pt x="2479" y="2402"/>
                    <a:pt x="2478" y="2402"/>
                    <a:pt x="2477" y="2402"/>
                  </a:cubicBezTo>
                  <a:close/>
                  <a:moveTo>
                    <a:pt x="3181" y="2403"/>
                  </a:moveTo>
                  <a:cubicBezTo>
                    <a:pt x="3053" y="2403"/>
                    <a:pt x="2948" y="2508"/>
                    <a:pt x="2948" y="2636"/>
                  </a:cubicBezTo>
                  <a:lnTo>
                    <a:pt x="2948" y="3103"/>
                  </a:lnTo>
                  <a:cubicBezTo>
                    <a:pt x="2948" y="3231"/>
                    <a:pt x="3053" y="3336"/>
                    <a:pt x="3181" y="3336"/>
                  </a:cubicBezTo>
                  <a:cubicBezTo>
                    <a:pt x="3309" y="3336"/>
                    <a:pt x="3415" y="3231"/>
                    <a:pt x="3415" y="3103"/>
                  </a:cubicBezTo>
                  <a:lnTo>
                    <a:pt x="3415" y="2636"/>
                  </a:lnTo>
                  <a:cubicBezTo>
                    <a:pt x="3415" y="2508"/>
                    <a:pt x="3309" y="2403"/>
                    <a:pt x="3181" y="2403"/>
                  </a:cubicBezTo>
                  <a:close/>
                  <a:moveTo>
                    <a:pt x="3181" y="2536"/>
                  </a:moveTo>
                  <a:cubicBezTo>
                    <a:pt x="3238" y="2536"/>
                    <a:pt x="3281" y="2579"/>
                    <a:pt x="3281" y="2636"/>
                  </a:cubicBezTo>
                  <a:lnTo>
                    <a:pt x="3281" y="3103"/>
                  </a:lnTo>
                  <a:cubicBezTo>
                    <a:pt x="3281" y="3159"/>
                    <a:pt x="3238" y="3203"/>
                    <a:pt x="3181" y="3203"/>
                  </a:cubicBezTo>
                  <a:cubicBezTo>
                    <a:pt x="3125" y="3203"/>
                    <a:pt x="3081" y="3159"/>
                    <a:pt x="3081" y="3103"/>
                  </a:cubicBezTo>
                  <a:lnTo>
                    <a:pt x="3081" y="2636"/>
                  </a:lnTo>
                  <a:cubicBezTo>
                    <a:pt x="3081" y="2579"/>
                    <a:pt x="3125" y="2536"/>
                    <a:pt x="3181" y="2536"/>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18" name="iṡļiḓê"/>
            <p:cNvSpPr/>
            <p:nvPr/>
          </p:nvSpPr>
          <p:spPr>
            <a:xfrm>
              <a:off x="2423592" y="4583505"/>
              <a:ext cx="2244067" cy="1184488"/>
            </a:xfrm>
            <a:prstGeom prst="rect">
              <a:avLst/>
            </a:prstGeom>
            <a:noFill/>
            <a:ln w="12700" cap="flat">
              <a:noFill/>
              <a:miter lim="400000"/>
            </a:ln>
            <a:effectLst/>
          </p:spPr>
          <p:txBody>
            <a:bodyPr wrap="square" lIns="0" tIns="0" rIns="0" bIns="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600" b="1" dirty="0" smtClean="0">
                  <a:solidFill>
                    <a:srgbClr val="00468E"/>
                  </a:solidFill>
                  <a:latin typeface="黑体" panose="02010609060101010101" pitchFamily="49" charset="-122"/>
                  <a:ea typeface="黑体" panose="02010609060101010101" pitchFamily="49" charset="-122"/>
                </a:rPr>
                <a:t>代码是有生命的</a:t>
              </a:r>
              <a:r>
                <a:rPr lang="zh-CN" altLang="en-US" sz="1600" dirty="0">
                  <a:latin typeface="黑体" panose="02010609060101010101" pitchFamily="49" charset="-122"/>
                  <a:ea typeface="黑体" panose="02010609060101010101" pitchFamily="49" charset="-122"/>
                </a:rPr>
                <a:t/>
              </a:r>
              <a:br>
                <a:rPr lang="zh-CN" altLang="en-US" sz="1600" dirty="0">
                  <a:latin typeface="黑体" panose="02010609060101010101" pitchFamily="49" charset="-122"/>
                  <a:ea typeface="黑体" panose="02010609060101010101" pitchFamily="49" charset="-122"/>
                </a:rPr>
              </a:br>
              <a:r>
                <a:rPr lang="zh-CN" altLang="en-US" sz="1400" dirty="0">
                  <a:latin typeface="黑体" panose="02010609060101010101" pitchFamily="49" charset="-122"/>
                  <a:ea typeface="黑体" panose="02010609060101010101" pitchFamily="49" charset="-122"/>
                </a:rPr>
                <a:t>少一</a:t>
              </a:r>
              <a:r>
                <a:rPr lang="zh-CN" altLang="en-US" sz="1400" dirty="0" smtClean="0">
                  <a:latin typeface="黑体" panose="02010609060101010101" pitchFamily="49" charset="-122"/>
                  <a:ea typeface="黑体" panose="02010609060101010101" pitchFamily="49" charset="-122"/>
                </a:rPr>
                <a:t>个空格都不行</a:t>
              </a:r>
              <a:endParaRPr lang="zh-CN" altLang="en-US" sz="1400" dirty="0">
                <a:latin typeface="黑体" panose="02010609060101010101" pitchFamily="49" charset="-122"/>
                <a:ea typeface="黑体" panose="02010609060101010101" pitchFamily="49" charset="-122"/>
              </a:endParaRPr>
            </a:p>
          </p:txBody>
        </p:sp>
        <p:sp>
          <p:nvSpPr>
            <p:cNvPr id="419" name="íṩ1iḍè"/>
            <p:cNvSpPr/>
            <p:nvPr/>
          </p:nvSpPr>
          <p:spPr>
            <a:xfrm rot="16200000" flipH="1">
              <a:off x="7854297" y="5137616"/>
              <a:ext cx="686250" cy="275452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0" y="840"/>
                  </a:lnTo>
                  <a:lnTo>
                    <a:pt x="21600" y="21600"/>
                  </a:lnTo>
                  <a:lnTo>
                    <a:pt x="21591" y="15894"/>
                  </a:lnTo>
                  <a:lnTo>
                    <a:pt x="0" y="0"/>
                  </a:lnTo>
                  <a:close/>
                </a:path>
              </a:pathLst>
            </a:custGeom>
            <a:solidFill>
              <a:schemeClr val="accent5">
                <a:lumMod val="75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20" name="îšḷïḋê"/>
            <p:cNvSpPr/>
            <p:nvPr/>
          </p:nvSpPr>
          <p:spPr>
            <a:xfrm rot="16200000">
              <a:off x="5976554" y="5147695"/>
              <a:ext cx="1796085" cy="253966"/>
            </a:xfrm>
            <a:prstGeom prst="rightArrow">
              <a:avLst>
                <a:gd name="adj1" fmla="val 42611"/>
                <a:gd name="adj2" fmla="val 85179"/>
              </a:avLst>
            </a:prstGeom>
            <a:solidFill>
              <a:schemeClr val="accent5">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21" name="iṥļîḋé"/>
            <p:cNvSpPr/>
            <p:nvPr/>
          </p:nvSpPr>
          <p:spPr>
            <a:xfrm rot="16200000" flipH="1">
              <a:off x="6874736" y="5707022"/>
              <a:ext cx="685109" cy="1616852"/>
            </a:xfrm>
            <a:custGeom>
              <a:avLst/>
              <a:gdLst/>
              <a:ahLst/>
              <a:cxnLst>
                <a:cxn ang="0">
                  <a:pos x="wd2" y="hd2"/>
                </a:cxn>
                <a:cxn ang="5400000">
                  <a:pos x="wd2" y="hd2"/>
                </a:cxn>
                <a:cxn ang="10800000">
                  <a:pos x="wd2" y="hd2"/>
                </a:cxn>
                <a:cxn ang="16200000">
                  <a:pos x="wd2" y="hd2"/>
                </a:cxn>
              </a:cxnLst>
              <a:rect l="0" t="0" r="r" b="b"/>
              <a:pathLst>
                <a:path w="21600" h="21600" extrusionOk="0">
                  <a:moveTo>
                    <a:pt x="4" y="0"/>
                  </a:moveTo>
                  <a:lnTo>
                    <a:pt x="0" y="1391"/>
                  </a:lnTo>
                  <a:lnTo>
                    <a:pt x="21600" y="21600"/>
                  </a:lnTo>
                  <a:lnTo>
                    <a:pt x="21600" y="12014"/>
                  </a:lnTo>
                  <a:lnTo>
                    <a:pt x="4" y="0"/>
                  </a:lnTo>
                  <a:close/>
                </a:path>
              </a:pathLst>
            </a:custGeom>
            <a:solidFill>
              <a:schemeClr val="accent4">
                <a:lumMod val="75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22" name="ïṩľíḑê"/>
            <p:cNvSpPr/>
            <p:nvPr/>
          </p:nvSpPr>
          <p:spPr>
            <a:xfrm rot="16200000">
              <a:off x="5116084" y="4700840"/>
              <a:ext cx="2689797" cy="253966"/>
            </a:xfrm>
            <a:prstGeom prst="rightArrow">
              <a:avLst>
                <a:gd name="adj1" fmla="val 42611"/>
                <a:gd name="adj2" fmla="val 85179"/>
              </a:avLst>
            </a:prstGeom>
            <a:solidFill>
              <a:schemeClr val="accent4">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23" name="ïšľiḑê"/>
            <p:cNvSpPr/>
            <p:nvPr/>
          </p:nvSpPr>
          <p:spPr>
            <a:xfrm rot="16200000" flipH="1">
              <a:off x="5757585" y="6153217"/>
              <a:ext cx="686983" cy="722587"/>
            </a:xfrm>
            <a:custGeom>
              <a:avLst/>
              <a:gdLst/>
              <a:ahLst/>
              <a:cxnLst>
                <a:cxn ang="0">
                  <a:pos x="wd2" y="hd2"/>
                </a:cxn>
                <a:cxn ang="5400000">
                  <a:pos x="wd2" y="hd2"/>
                </a:cxn>
                <a:cxn ang="10800000">
                  <a:pos x="wd2" y="hd2"/>
                </a:cxn>
                <a:cxn ang="16200000">
                  <a:pos x="wd2" y="hd2"/>
                </a:cxn>
              </a:cxnLst>
              <a:rect l="0" t="0" r="r" b="b"/>
              <a:pathLst>
                <a:path w="21600" h="21600" extrusionOk="0">
                  <a:moveTo>
                    <a:pt x="61" y="8656"/>
                  </a:moveTo>
                  <a:lnTo>
                    <a:pt x="21589" y="0"/>
                  </a:lnTo>
                  <a:lnTo>
                    <a:pt x="21600" y="21600"/>
                  </a:lnTo>
                  <a:lnTo>
                    <a:pt x="0" y="11830"/>
                  </a:lnTo>
                  <a:lnTo>
                    <a:pt x="61" y="8656"/>
                  </a:lnTo>
                  <a:close/>
                </a:path>
              </a:pathLst>
            </a:custGeom>
            <a:solidFill>
              <a:schemeClr val="accent3">
                <a:lumMod val="75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24" name="ïśľîḍé"/>
            <p:cNvSpPr/>
            <p:nvPr/>
          </p:nvSpPr>
          <p:spPr>
            <a:xfrm rot="16200000">
              <a:off x="4193550" y="4157361"/>
              <a:ext cx="3776753" cy="253966"/>
            </a:xfrm>
            <a:prstGeom prst="rightArrow">
              <a:avLst>
                <a:gd name="adj1" fmla="val 42611"/>
                <a:gd name="adj2" fmla="val 85179"/>
              </a:avLst>
            </a:prstGeom>
            <a:solidFill>
              <a:schemeClr val="accent3">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25" name="íSľiḑe"/>
            <p:cNvSpPr/>
            <p:nvPr/>
          </p:nvSpPr>
          <p:spPr>
            <a:xfrm rot="16200000" flipH="1">
              <a:off x="4605858" y="5723663"/>
              <a:ext cx="686294" cy="1582386"/>
            </a:xfrm>
            <a:custGeom>
              <a:avLst/>
              <a:gdLst/>
              <a:ahLst/>
              <a:cxnLst>
                <a:cxn ang="0">
                  <a:pos x="wd2" y="hd2"/>
                </a:cxn>
                <a:cxn ang="5400000">
                  <a:pos x="wd2" y="hd2"/>
                </a:cxn>
                <a:cxn ang="10800000">
                  <a:pos x="wd2" y="hd2"/>
                </a:cxn>
                <a:cxn ang="16200000">
                  <a:pos x="wd2" y="hd2"/>
                </a:cxn>
              </a:cxnLst>
              <a:rect l="0" t="0" r="r" b="b"/>
              <a:pathLst>
                <a:path w="21600" h="21600" extrusionOk="0">
                  <a:moveTo>
                    <a:pt x="27" y="20157"/>
                  </a:moveTo>
                  <a:lnTo>
                    <a:pt x="21588" y="0"/>
                  </a:lnTo>
                  <a:lnTo>
                    <a:pt x="21600" y="9767"/>
                  </a:lnTo>
                  <a:lnTo>
                    <a:pt x="0" y="21600"/>
                  </a:lnTo>
                  <a:lnTo>
                    <a:pt x="27" y="20157"/>
                  </a:lnTo>
                  <a:close/>
                </a:path>
              </a:pathLst>
            </a:custGeom>
            <a:solidFill>
              <a:schemeClr val="accent2">
                <a:lumMod val="75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26" name="ïṡ1îďè"/>
            <p:cNvSpPr/>
            <p:nvPr/>
          </p:nvSpPr>
          <p:spPr>
            <a:xfrm rot="16200000">
              <a:off x="4340019" y="4700839"/>
              <a:ext cx="2689797" cy="253966"/>
            </a:xfrm>
            <a:prstGeom prst="rightArrow">
              <a:avLst>
                <a:gd name="adj1" fmla="val 42611"/>
                <a:gd name="adj2" fmla="val 85179"/>
              </a:avLst>
            </a:prstGeom>
            <a:solidFill>
              <a:schemeClr val="accent2">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27" name="iṥ1iḋè"/>
            <p:cNvSpPr/>
            <p:nvPr/>
          </p:nvSpPr>
          <p:spPr>
            <a:xfrm rot="16200000" flipH="1">
              <a:off x="3631712" y="5142630"/>
              <a:ext cx="687430" cy="2743315"/>
            </a:xfrm>
            <a:custGeom>
              <a:avLst/>
              <a:gdLst/>
              <a:ahLst/>
              <a:cxnLst>
                <a:cxn ang="0">
                  <a:pos x="wd2" y="hd2"/>
                </a:cxn>
                <a:cxn ang="5400000">
                  <a:pos x="wd2" y="hd2"/>
                </a:cxn>
                <a:cxn ang="10800000">
                  <a:pos x="wd2" y="hd2"/>
                </a:cxn>
                <a:cxn ang="16200000">
                  <a:pos x="wd2" y="hd2"/>
                </a:cxn>
              </a:cxnLst>
              <a:rect l="0" t="0" r="r" b="b"/>
              <a:pathLst>
                <a:path w="21600" h="21600" extrusionOk="0">
                  <a:moveTo>
                    <a:pt x="0" y="20728"/>
                  </a:moveTo>
                  <a:lnTo>
                    <a:pt x="21600" y="0"/>
                  </a:lnTo>
                  <a:lnTo>
                    <a:pt x="21591" y="5658"/>
                  </a:lnTo>
                  <a:lnTo>
                    <a:pt x="48" y="21600"/>
                  </a:lnTo>
                  <a:lnTo>
                    <a:pt x="0" y="20728"/>
                  </a:lnTo>
                  <a:close/>
                </a:path>
              </a:pathLst>
            </a:custGeom>
            <a:solidFill>
              <a:schemeClr val="accent1">
                <a:lumMod val="75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28" name="í$ḻiḍé"/>
            <p:cNvSpPr/>
            <p:nvPr/>
          </p:nvSpPr>
          <p:spPr>
            <a:xfrm rot="16200000">
              <a:off x="4391846" y="5147696"/>
              <a:ext cx="1796085" cy="253965"/>
            </a:xfrm>
            <a:prstGeom prst="rightArrow">
              <a:avLst>
                <a:gd name="adj1" fmla="val 42611"/>
                <a:gd name="adj2" fmla="val 85179"/>
              </a:avLst>
            </a:prstGeom>
            <a:solidFill>
              <a:schemeClr val="accent1">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sp>
        <p:nvSpPr>
          <p:cNvPr id="430" name="文本框 429"/>
          <p:cNvSpPr txBox="1"/>
          <p:nvPr/>
        </p:nvSpPr>
        <p:spPr>
          <a:xfrm>
            <a:off x="1524653" y="554084"/>
            <a:ext cx="701054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4. </a:t>
            </a:r>
            <a:r>
              <a:rPr lang="zh-CN" altLang="en-US" sz="3200" b="1" dirty="0" smtClean="0">
                <a:solidFill>
                  <a:srgbClr val="00468E"/>
                </a:solidFill>
                <a:latin typeface="微软雅黑" panose="020B0503020204020204" pitchFamily="34" charset="-122"/>
                <a:ea typeface="微软雅黑" panose="020B0503020204020204" pitchFamily="34" charset="-122"/>
              </a:rPr>
              <a:t>总结展望</a:t>
            </a:r>
            <a:endParaRPr kumimoji="0" lang="zh-CN" altLang="en-US"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468E"/>
        </a:solidFill>
        <a:effectLst/>
      </p:bgPr>
    </p:bg>
    <p:spTree>
      <p:nvGrpSpPr>
        <p:cNvPr id="1" name=""/>
        <p:cNvGrpSpPr/>
        <p:nvPr/>
      </p:nvGrpSpPr>
      <p:grpSpPr>
        <a:xfrm>
          <a:off x="0" y="0"/>
          <a:ext cx="0" cy="0"/>
          <a:chOff x="0" y="0"/>
          <a:chExt cx="0" cy="0"/>
        </a:xfrm>
      </p:grpSpPr>
      <p:sp>
        <p:nvSpPr>
          <p:cNvPr id="6" name="弧形 5"/>
          <p:cNvSpPr/>
          <p:nvPr/>
        </p:nvSpPr>
        <p:spPr>
          <a:xfrm rot="2700000">
            <a:off x="3029826" y="792359"/>
            <a:ext cx="5273283" cy="5273283"/>
          </a:xfrm>
          <a:prstGeom prst="arc">
            <a:avLst/>
          </a:prstGeom>
          <a:ln w="1016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77" name="文本框 76"/>
          <p:cNvSpPr txBox="1"/>
          <p:nvPr/>
        </p:nvSpPr>
        <p:spPr>
          <a:xfrm>
            <a:off x="3892488" y="2688252"/>
            <a:ext cx="3611035" cy="1107996"/>
          </a:xfrm>
          <a:prstGeom prst="rect">
            <a:avLst/>
          </a:prstGeom>
          <a:noFill/>
        </p:spPr>
        <p:txBody>
          <a:bodyPr wrap="square" rtlCol="0">
            <a:spAutoFit/>
          </a:bodyPr>
          <a:lstStyle/>
          <a:p>
            <a:pPr algn="dist"/>
            <a:r>
              <a:rPr lang="en-US" altLang="zh-CN" sz="6600" dirty="0">
                <a:solidFill>
                  <a:schemeClr val="bg1"/>
                </a:solidFill>
                <a:latin typeface="微软雅黑" panose="020B0503020204020204" pitchFamily="34" charset="-122"/>
                <a:ea typeface="微软雅黑" panose="020B0503020204020204" pitchFamily="34" charset="-122"/>
              </a:rPr>
              <a:t>THANKS</a:t>
            </a:r>
            <a:endParaRPr lang="zh-CN" altLang="en-US" sz="6600" dirty="0">
              <a:solidFill>
                <a:schemeClr val="bg1"/>
              </a:solidFill>
              <a:latin typeface="微软雅黑" panose="020B0503020204020204" pitchFamily="34" charset="-122"/>
              <a:ea typeface="微软雅黑" panose="020B0503020204020204" pitchFamily="34" charset="-122"/>
            </a:endParaRPr>
          </a:p>
        </p:txBody>
      </p:sp>
      <p:sp>
        <p:nvSpPr>
          <p:cNvPr id="78" name="矩形: 圆角 77"/>
          <p:cNvSpPr/>
          <p:nvPr/>
        </p:nvSpPr>
        <p:spPr>
          <a:xfrm>
            <a:off x="-562708" y="2977165"/>
            <a:ext cx="3916746" cy="903671"/>
          </a:xfrm>
          <a:prstGeom prst="roundRect">
            <a:avLst>
              <a:gd name="adj" fmla="val 50000"/>
            </a:avLst>
          </a:prstGeom>
          <a:solidFill>
            <a:schemeClr val="bg1"/>
          </a:solidFill>
          <a:ln w="50800">
            <a:noFill/>
          </a:ln>
          <a:effectLst>
            <a:outerShdw blurRad="469900" sx="104000" sy="104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153" name="文本框 152"/>
          <p:cNvSpPr txBox="1"/>
          <p:nvPr/>
        </p:nvSpPr>
        <p:spPr>
          <a:xfrm>
            <a:off x="3892488" y="3623965"/>
            <a:ext cx="3611035" cy="323165"/>
          </a:xfrm>
          <a:prstGeom prst="rect">
            <a:avLst/>
          </a:prstGeom>
          <a:noFill/>
        </p:spPr>
        <p:txBody>
          <a:bodyPr wrap="square" rtlCol="0">
            <a:spAutoFit/>
          </a:bodyPr>
          <a:lstStyle/>
          <a:p>
            <a:pPr algn="dist"/>
            <a:r>
              <a:rPr lang="en-US" altLang="zh-CN" sz="1500" dirty="0">
                <a:solidFill>
                  <a:schemeClr val="bg1"/>
                </a:solidFill>
                <a:latin typeface="微软雅黑" panose="020B0503020204020204" pitchFamily="34" charset="-122"/>
                <a:ea typeface="微软雅黑" panose="020B0503020204020204" pitchFamily="34" charset="-122"/>
              </a:rPr>
              <a:t>FOR LISTENING</a:t>
            </a:r>
            <a:endParaRPr lang="zh-CN" altLang="en-US" sz="1500" dirty="0">
              <a:solidFill>
                <a:schemeClr val="bg1"/>
              </a:solidFill>
              <a:latin typeface="微软雅黑" panose="020B0503020204020204" pitchFamily="34" charset="-122"/>
              <a:ea typeface="微软雅黑" panose="020B0503020204020204" pitchFamily="34" charset="-122"/>
            </a:endParaRPr>
          </a:p>
        </p:txBody>
      </p:sp>
      <p:grpSp>
        <p:nvGrpSpPr>
          <p:cNvPr id="152"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228765" y="3094070"/>
            <a:ext cx="2717635" cy="689478"/>
            <a:chOff x="2435157" y="2492286"/>
            <a:chExt cx="7321692" cy="1857550"/>
          </a:xfrm>
          <a:solidFill>
            <a:srgbClr val="00468E"/>
          </a:solidFill>
        </p:grpSpPr>
        <p:grpSp>
          <p:nvGrpSpPr>
            <p:cNvPr id="154" name="ísľïḓé"/>
            <p:cNvGrpSpPr/>
            <p:nvPr/>
          </p:nvGrpSpPr>
          <p:grpSpPr>
            <a:xfrm>
              <a:off x="4802662" y="2492286"/>
              <a:ext cx="4823976" cy="1453920"/>
              <a:chOff x="5153026" y="2741613"/>
              <a:chExt cx="3529012" cy="1063626"/>
            </a:xfrm>
            <a:grpFill/>
          </p:grpSpPr>
          <p:sp>
            <p:nvSpPr>
              <p:cNvPr id="192"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3"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4"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5"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6"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7"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8"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9"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0"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1"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2"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3"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4"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55" name="iş1íḓè"/>
            <p:cNvGrpSpPr/>
            <p:nvPr/>
          </p:nvGrpSpPr>
          <p:grpSpPr>
            <a:xfrm>
              <a:off x="4817857" y="3850715"/>
              <a:ext cx="4938992" cy="377586"/>
              <a:chOff x="5164138" y="3735388"/>
              <a:chExt cx="3613151" cy="276226"/>
            </a:xfrm>
            <a:grpFill/>
          </p:grpSpPr>
          <p:sp>
            <p:nvSpPr>
              <p:cNvPr id="176"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7"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8"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9"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0"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1"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2"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3"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4"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5"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6"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7"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8"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9"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0"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1"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56" name="iŝḷiďè"/>
            <p:cNvGrpSpPr/>
            <p:nvPr/>
          </p:nvGrpSpPr>
          <p:grpSpPr>
            <a:xfrm>
              <a:off x="2435157" y="2596451"/>
              <a:ext cx="1751214" cy="1753385"/>
              <a:chOff x="3421063" y="2817813"/>
              <a:chExt cx="1281113" cy="1282700"/>
            </a:xfrm>
            <a:grpFill/>
          </p:grpSpPr>
          <p:sp>
            <p:nvSpPr>
              <p:cNvPr id="157"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8"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9"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0"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1"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2"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3"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4"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5"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2" name="文本框 1"/>
          <p:cNvSpPr txBox="1"/>
          <p:nvPr/>
        </p:nvSpPr>
        <p:spPr>
          <a:xfrm>
            <a:off x="798227" y="4850261"/>
            <a:ext cx="5872882" cy="1077218"/>
          </a:xfrm>
          <a:prstGeom prst="rect">
            <a:avLst/>
          </a:prstGeom>
          <a:noFill/>
        </p:spPr>
        <p:txBody>
          <a:bodyPr wrap="square" rtlCol="0">
            <a:spAutoFit/>
          </a:bodyPr>
          <a:lstStyle/>
          <a:p>
            <a:r>
              <a:rPr lang="zh-CN" altLang="en-US" sz="3200" dirty="0" smtClean="0">
                <a:solidFill>
                  <a:schemeClr val="bg1"/>
                </a:solidFill>
                <a:latin typeface="华文仿宋" panose="02010600040101010101" pitchFamily="2" charset="-122"/>
                <a:ea typeface="华文仿宋" panose="02010600040101010101" pitchFamily="2" charset="-122"/>
              </a:rPr>
              <a:t>恳请老师和各位同学</a:t>
            </a:r>
            <a:endParaRPr lang="en-US" altLang="zh-CN" sz="3200" dirty="0" smtClean="0">
              <a:solidFill>
                <a:schemeClr val="bg1"/>
              </a:solidFill>
              <a:latin typeface="华文仿宋" panose="02010600040101010101" pitchFamily="2" charset="-122"/>
              <a:ea typeface="华文仿宋" panose="02010600040101010101" pitchFamily="2" charset="-122"/>
            </a:endParaRPr>
          </a:p>
          <a:p>
            <a:r>
              <a:rPr lang="zh-CN" altLang="en-US" sz="3200" dirty="0">
                <a:solidFill>
                  <a:schemeClr val="bg1"/>
                </a:solidFill>
                <a:latin typeface="华文仿宋" panose="02010600040101010101" pitchFamily="2" charset="-122"/>
                <a:ea typeface="华文仿宋" panose="02010600040101010101" pitchFamily="2" charset="-122"/>
              </a:rPr>
              <a:t>提出</a:t>
            </a:r>
            <a:r>
              <a:rPr lang="zh-CN" altLang="en-US" sz="3200" dirty="0" smtClean="0">
                <a:solidFill>
                  <a:schemeClr val="bg1"/>
                </a:solidFill>
                <a:latin typeface="华文仿宋" panose="02010600040101010101" pitchFamily="2" charset="-122"/>
                <a:ea typeface="华文仿宋" panose="02010600040101010101" pitchFamily="2" charset="-122"/>
              </a:rPr>
              <a:t>宝贵建议意见！</a:t>
            </a:r>
            <a:endParaRPr lang="zh-CN" altLang="en-US" sz="3200" dirty="0">
              <a:solidFill>
                <a:schemeClr val="bg1"/>
              </a:solidFill>
              <a:latin typeface="华文仿宋" panose="02010600040101010101" pitchFamily="2" charset="-122"/>
              <a:ea typeface="华文仿宋" panose="02010600040101010101" pitchFamily="2" charset="-122"/>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113" name="矩形: 圆角 112"/>
          <p:cNvSpPr/>
          <p:nvPr/>
        </p:nvSpPr>
        <p:spPr>
          <a:xfrm>
            <a:off x="-251460" y="231450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114" name="文本框 113"/>
          <p:cNvSpPr txBox="1"/>
          <p:nvPr/>
        </p:nvSpPr>
        <p:spPr>
          <a:xfrm>
            <a:off x="152704" y="2354303"/>
            <a:ext cx="1264616" cy="369332"/>
          </a:xfrm>
          <a:prstGeom prst="rect">
            <a:avLst/>
          </a:prstGeom>
          <a:noFill/>
        </p:spPr>
        <p:txBody>
          <a:bodyPr wrap="square" rtlCol="0">
            <a:spAutoFit/>
          </a:bodyPr>
          <a:lstStyle/>
          <a:p>
            <a:r>
              <a:rPr lang="zh-CN" altLang="en-US" b="1" dirty="0">
                <a:solidFill>
                  <a:srgbClr val="00468E"/>
                </a:solidFill>
                <a:latin typeface="微软雅黑" panose="020B0503020204020204" pitchFamily="34" charset="-122"/>
                <a:ea typeface="微软雅黑" panose="020B0503020204020204" pitchFamily="34" charset="-122"/>
              </a:rPr>
              <a:t>程序设计</a:t>
            </a:r>
          </a:p>
        </p:txBody>
      </p:sp>
      <p:sp>
        <p:nvSpPr>
          <p:cNvPr id="115" name="文本框 114"/>
          <p:cNvSpPr txBox="1"/>
          <p:nvPr/>
        </p:nvSpPr>
        <p:spPr>
          <a:xfrm>
            <a:off x="158863" y="3552805"/>
            <a:ext cx="1030301" cy="323165"/>
          </a:xfrm>
          <a:prstGeom prst="rect">
            <a:avLst/>
          </a:prstGeom>
          <a:noFill/>
        </p:spPr>
        <p:txBody>
          <a:bodyPr wrap="square" rtlCol="0">
            <a:spAutoFit/>
          </a:bodyPr>
          <a:lstStyle/>
          <a:p>
            <a:r>
              <a:rPr lang="zh-CN" altLang="en-US" sz="1500" dirty="0" smtClean="0">
                <a:solidFill>
                  <a:schemeClr val="accent1">
                    <a:lumMod val="60000"/>
                    <a:lumOff val="40000"/>
                  </a:schemeClr>
                </a:solidFill>
                <a:latin typeface="微软雅黑" panose="020B0503020204020204" pitchFamily="34" charset="-122"/>
                <a:ea typeface="微软雅黑" panose="020B0503020204020204" pitchFamily="34" charset="-122"/>
              </a:rPr>
              <a:t>方案解决</a:t>
            </a:r>
            <a:endParaRPr lang="zh-CN" altLang="en-US" sz="1500" dirty="0">
              <a:solidFill>
                <a:schemeClr val="accent1">
                  <a:lumMod val="60000"/>
                  <a:lumOff val="40000"/>
                </a:schemeClr>
              </a:solidFill>
              <a:latin typeface="微软雅黑" panose="020B0503020204020204" pitchFamily="34" charset="-122"/>
              <a:ea typeface="微软雅黑" panose="020B0503020204020204" pitchFamily="34" charset="-122"/>
            </a:endParaRPr>
          </a:p>
        </p:txBody>
      </p:sp>
      <p:sp>
        <p:nvSpPr>
          <p:cNvPr id="116" name="文本框 115"/>
          <p:cNvSpPr txBox="1"/>
          <p:nvPr/>
        </p:nvSpPr>
        <p:spPr>
          <a:xfrm>
            <a:off x="169449" y="4038850"/>
            <a:ext cx="1030301" cy="323165"/>
          </a:xfrm>
          <a:prstGeom prst="rect">
            <a:avLst/>
          </a:prstGeom>
          <a:noFill/>
        </p:spPr>
        <p:txBody>
          <a:bodyPr wrap="square" rtlCol="0">
            <a:spAutoFit/>
          </a:bodyPr>
          <a:lstStyle/>
          <a:p>
            <a:r>
              <a:rPr lang="zh-CN" altLang="en-US" sz="1500" dirty="0" smtClean="0">
                <a:solidFill>
                  <a:schemeClr val="accent1">
                    <a:lumMod val="60000"/>
                    <a:lumOff val="40000"/>
                  </a:schemeClr>
                </a:solidFill>
                <a:latin typeface="微软雅黑" panose="020B0503020204020204" pitchFamily="34" charset="-122"/>
                <a:ea typeface="微软雅黑" panose="020B0503020204020204" pitchFamily="34" charset="-122"/>
              </a:rPr>
              <a:t>结果展示</a:t>
            </a:r>
            <a:endParaRPr lang="zh-CN" altLang="en-US" sz="1500" dirty="0">
              <a:solidFill>
                <a:schemeClr val="accent1">
                  <a:lumMod val="60000"/>
                  <a:lumOff val="40000"/>
                </a:schemeClr>
              </a:solidFill>
              <a:latin typeface="微软雅黑" panose="020B0503020204020204" pitchFamily="34" charset="-122"/>
              <a:ea typeface="微软雅黑" panose="020B0503020204020204" pitchFamily="34" charset="-122"/>
            </a:endParaRPr>
          </a:p>
        </p:txBody>
      </p:sp>
      <p:sp>
        <p:nvSpPr>
          <p:cNvPr id="117" name="文本框 116"/>
          <p:cNvSpPr txBox="1"/>
          <p:nvPr/>
        </p:nvSpPr>
        <p:spPr>
          <a:xfrm>
            <a:off x="152704" y="4524895"/>
            <a:ext cx="1030301" cy="323165"/>
          </a:xfrm>
          <a:prstGeom prst="rect">
            <a:avLst/>
          </a:prstGeom>
          <a:noFill/>
        </p:spPr>
        <p:txBody>
          <a:bodyPr wrap="square" rtlCol="0">
            <a:spAutoFit/>
          </a:bodyPr>
          <a:lstStyle/>
          <a:p>
            <a:r>
              <a:rPr lang="zh-CN" altLang="en-US" sz="1500" dirty="0" smtClean="0">
                <a:solidFill>
                  <a:schemeClr val="accent1">
                    <a:lumMod val="60000"/>
                    <a:lumOff val="40000"/>
                  </a:schemeClr>
                </a:solidFill>
                <a:latin typeface="微软雅黑" panose="020B0503020204020204" pitchFamily="34" charset="-122"/>
                <a:ea typeface="微软雅黑" panose="020B0503020204020204" pitchFamily="34" charset="-122"/>
              </a:rPr>
              <a:t>总结展望</a:t>
            </a:r>
            <a:endParaRPr lang="zh-CN" altLang="en-US" sz="1500" dirty="0">
              <a:solidFill>
                <a:schemeClr val="accent1">
                  <a:lumMod val="60000"/>
                  <a:lumOff val="40000"/>
                </a:schemeClr>
              </a:solidFill>
              <a:latin typeface="微软雅黑" panose="020B0503020204020204" pitchFamily="34" charset="-122"/>
              <a:ea typeface="微软雅黑" panose="020B0503020204020204" pitchFamily="34" charset="-122"/>
            </a:endParaRPr>
          </a:p>
        </p:txBody>
      </p:sp>
      <p:sp>
        <p:nvSpPr>
          <p:cNvPr id="120" name="弧形 119"/>
          <p:cNvSpPr/>
          <p:nvPr/>
        </p:nvSpPr>
        <p:spPr>
          <a:xfrm rot="2700000">
            <a:off x="1100276" y="2396885"/>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grpSp>
        <p:nvGrpSpPr>
          <p:cNvPr id="167"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15502" y="6098081"/>
            <a:ext cx="1789200" cy="453929"/>
            <a:chOff x="2435157" y="2492286"/>
            <a:chExt cx="7321692" cy="1857550"/>
          </a:xfrm>
          <a:solidFill>
            <a:srgbClr val="00468E"/>
          </a:solidFill>
        </p:grpSpPr>
        <p:grpSp>
          <p:nvGrpSpPr>
            <p:cNvPr id="168" name="ísľïḓé"/>
            <p:cNvGrpSpPr/>
            <p:nvPr/>
          </p:nvGrpSpPr>
          <p:grpSpPr>
            <a:xfrm>
              <a:off x="4802662" y="2492286"/>
              <a:ext cx="4823976" cy="1453920"/>
              <a:chOff x="5153026" y="2741613"/>
              <a:chExt cx="3529012" cy="1063626"/>
            </a:xfrm>
            <a:grpFill/>
          </p:grpSpPr>
          <p:sp>
            <p:nvSpPr>
              <p:cNvPr id="207"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8"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9"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0"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1"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2"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3"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4"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5"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6"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7"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8"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9"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69" name="iş1íḓè"/>
            <p:cNvGrpSpPr/>
            <p:nvPr/>
          </p:nvGrpSpPr>
          <p:grpSpPr>
            <a:xfrm>
              <a:off x="4817857" y="3850715"/>
              <a:ext cx="4938992" cy="377586"/>
              <a:chOff x="5164138" y="3735388"/>
              <a:chExt cx="3613151" cy="276226"/>
            </a:xfrm>
            <a:grpFill/>
          </p:grpSpPr>
          <p:sp>
            <p:nvSpPr>
              <p:cNvPr id="190"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1"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2"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3"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4"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5"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6"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7"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8"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9"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0"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1"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3"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4"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5"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6"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70" name="iŝḷiďè"/>
            <p:cNvGrpSpPr/>
            <p:nvPr/>
          </p:nvGrpSpPr>
          <p:grpSpPr>
            <a:xfrm>
              <a:off x="2435157" y="2596451"/>
              <a:ext cx="1751214" cy="1753385"/>
              <a:chOff x="3421063" y="2817813"/>
              <a:chExt cx="1281113" cy="1282700"/>
            </a:xfrm>
            <a:grpFill/>
          </p:grpSpPr>
          <p:sp>
            <p:nvSpPr>
              <p:cNvPr id="171"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2"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3"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4"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5"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6"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7"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8"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9"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0"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1"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2"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3"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4"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5"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6"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7"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8"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9"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279" name="íṧļïḑé"/>
          <p:cNvSpPr txBox="1"/>
          <p:nvPr/>
        </p:nvSpPr>
        <p:spPr>
          <a:xfrm>
            <a:off x="1699787" y="1433911"/>
            <a:ext cx="4226760" cy="1543714"/>
          </a:xfrm>
          <a:prstGeom prst="rect">
            <a:avLst/>
          </a:prstGeom>
          <a:noFill/>
        </p:spPr>
        <p:txBody>
          <a:bodyPr wrap="square" lIns="90000" tIns="46800" rIns="90000" bIns="4680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3300"/>
              </a:lnSpc>
            </a:pPr>
            <a:r>
              <a:rPr lang="en-US" altLang="zh-CN" sz="2000" b="1" dirty="0" smtClean="0">
                <a:latin typeface="Times New Roman" panose="02020603050405020304" pitchFamily="18" charset="0"/>
                <a:ea typeface="黑体" panose="02010609060101010101" pitchFamily="49" charset="-122"/>
                <a:cs typeface="Times New Roman" panose="02020603050405020304" pitchFamily="18" charset="0"/>
              </a:rPr>
              <a:t>1.1</a:t>
            </a:r>
            <a:r>
              <a:rPr lang="en-US" altLang="zh-CN" sz="2000" b="1" dirty="0" smtClean="0">
                <a:latin typeface="黑体" panose="02010609060101010101" pitchFamily="49" charset="-122"/>
                <a:ea typeface="黑体" panose="02010609060101010101" pitchFamily="49" charset="-122"/>
              </a:rPr>
              <a:t> </a:t>
            </a:r>
            <a:r>
              <a:rPr lang="zh-CN" altLang="en-US" sz="2000" b="1" dirty="0" smtClean="0">
                <a:latin typeface="黑体" panose="02010609060101010101" pitchFamily="49" charset="-122"/>
                <a:ea typeface="黑体" panose="02010609060101010101" pitchFamily="49" charset="-122"/>
              </a:rPr>
              <a:t>总体结构</a:t>
            </a:r>
            <a:endParaRPr lang="en-US" altLang="zh-CN" sz="2000" b="1" dirty="0" smtClean="0">
              <a:latin typeface="黑体" panose="02010609060101010101" pitchFamily="49" charset="-122"/>
              <a:ea typeface="黑体" panose="02010609060101010101" pitchFamily="49" charset="-122"/>
            </a:endParaRPr>
          </a:p>
          <a:p>
            <a:pPr>
              <a:lnSpc>
                <a:spcPts val="3300"/>
              </a:lnSpc>
            </a:pPr>
            <a:r>
              <a:rPr lang="zh-CN" altLang="en-US" sz="2000" b="1" dirty="0" smtClean="0">
                <a:latin typeface="黑体" panose="02010609060101010101" pitchFamily="49" charset="-122"/>
                <a:ea typeface="黑体" panose="02010609060101010101" pitchFamily="49" charset="-122"/>
              </a:rPr>
              <a:t>借鉴函数式编程思想</a:t>
            </a:r>
            <a:endParaRPr lang="en-US" altLang="zh-CN" sz="2000" b="1" dirty="0">
              <a:latin typeface="黑体" panose="02010609060101010101" pitchFamily="49" charset="-122"/>
              <a:ea typeface="黑体" panose="02010609060101010101" pitchFamily="49" charset="-122"/>
            </a:endParaRPr>
          </a:p>
        </p:txBody>
      </p:sp>
      <p:cxnSp>
        <p:nvCxnSpPr>
          <p:cNvPr id="280" name="直接连接符 279"/>
          <p:cNvCxnSpPr/>
          <p:nvPr/>
        </p:nvCxnSpPr>
        <p:spPr>
          <a:xfrm>
            <a:off x="1772966" y="2873564"/>
            <a:ext cx="3942790" cy="0"/>
          </a:xfrm>
          <a:prstGeom prst="line">
            <a:avLst/>
          </a:prstGeom>
          <a:ln w="3175" cap="rnd">
            <a:solidFill>
              <a:schemeClr val="tx1">
                <a:lumMod val="65000"/>
                <a:lumOff val="3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281" name="îṥ1iḋé"/>
          <p:cNvGrpSpPr/>
          <p:nvPr/>
        </p:nvGrpSpPr>
        <p:grpSpPr>
          <a:xfrm>
            <a:off x="5814439" y="1510777"/>
            <a:ext cx="3051104" cy="3611643"/>
            <a:chOff x="6614306" y="1141764"/>
            <a:chExt cx="4701693" cy="4942242"/>
          </a:xfrm>
        </p:grpSpPr>
        <p:grpSp>
          <p:nvGrpSpPr>
            <p:cNvPr id="318" name="îŝľïḋé"/>
            <p:cNvGrpSpPr/>
            <p:nvPr/>
          </p:nvGrpSpPr>
          <p:grpSpPr>
            <a:xfrm>
              <a:off x="6892115" y="1141764"/>
              <a:ext cx="4392484" cy="4654986"/>
              <a:chOff x="5755426" y="1377075"/>
              <a:chExt cx="4877701" cy="5169203"/>
            </a:xfrm>
            <a:effectLst/>
          </p:grpSpPr>
          <p:sp>
            <p:nvSpPr>
              <p:cNvPr id="331" name="ïšlïḑé"/>
              <p:cNvSpPr/>
              <p:nvPr/>
            </p:nvSpPr>
            <p:spPr bwMode="auto">
              <a:xfrm rot="10800000" flipH="1">
                <a:off x="5964920" y="5593648"/>
                <a:ext cx="4668207" cy="879309"/>
              </a:xfrm>
              <a:prstGeom prst="line">
                <a:avLst/>
              </a:prstGeom>
              <a:noFill/>
              <a:ln w="12700">
                <a:solidFill>
                  <a:schemeClr val="bg1">
                    <a:lumMod val="75000"/>
                  </a:schemeClr>
                </a:solidFill>
                <a:prstDash val="dash"/>
                <a:miter lim="8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32" name="ïṧļïḋe"/>
              <p:cNvSpPr/>
              <p:nvPr/>
            </p:nvSpPr>
            <p:spPr bwMode="auto">
              <a:xfrm rot="10800000" flipH="1">
                <a:off x="5875885" y="1377075"/>
                <a:ext cx="2405702" cy="4975425"/>
              </a:xfrm>
              <a:prstGeom prst="line">
                <a:avLst/>
              </a:prstGeom>
              <a:noFill/>
              <a:ln w="12700">
                <a:solidFill>
                  <a:schemeClr val="bg1">
                    <a:lumMod val="75000"/>
                  </a:schemeClr>
                </a:solidFill>
                <a:prstDash val="dash"/>
                <a:miter lim="8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nvGrpSpPr>
              <p:cNvPr id="333" name="iṩlîḍè"/>
              <p:cNvGrpSpPr/>
              <p:nvPr/>
            </p:nvGrpSpPr>
            <p:grpSpPr bwMode="auto">
              <a:xfrm>
                <a:off x="5938732" y="4629432"/>
                <a:ext cx="2278204" cy="1770219"/>
                <a:chOff x="25" y="0"/>
                <a:chExt cx="435" cy="338"/>
              </a:xfrm>
            </p:grpSpPr>
            <p:sp>
              <p:nvSpPr>
                <p:cNvPr id="335" name="ïṣliḋe"/>
                <p:cNvSpPr/>
                <p:nvPr/>
              </p:nvSpPr>
              <p:spPr bwMode="auto">
                <a:xfrm rot="10800000" flipH="1">
                  <a:off x="448" y="0"/>
                  <a:ext cx="12" cy="9"/>
                </a:xfrm>
                <a:prstGeom prst="line">
                  <a:avLst/>
                </a:prstGeom>
                <a:noFill/>
                <a:ln w="6350">
                  <a:solidFill>
                    <a:srgbClr val="506C74"/>
                  </a:solidFill>
                  <a:miter lim="8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36" name="iS1íďé"/>
                <p:cNvSpPr/>
                <p:nvPr/>
              </p:nvSpPr>
              <p:spPr bwMode="auto">
                <a:xfrm rot="10800000" flipH="1">
                  <a:off x="25" y="29"/>
                  <a:ext cx="397" cy="309"/>
                </a:xfrm>
                <a:prstGeom prst="line">
                  <a:avLst/>
                </a:prstGeom>
                <a:noFill/>
                <a:ln w="12700">
                  <a:solidFill>
                    <a:schemeClr val="bg1">
                      <a:lumMod val="75000"/>
                    </a:schemeClr>
                  </a:solidFill>
                  <a:prstDash val="dash"/>
                  <a:miter lim="8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sp>
            <p:nvSpPr>
              <p:cNvPr id="334" name="ïśḻïḑé"/>
              <p:cNvSpPr/>
              <p:nvPr/>
            </p:nvSpPr>
            <p:spPr bwMode="auto">
              <a:xfrm>
                <a:off x="5755426" y="6446768"/>
                <a:ext cx="99510" cy="99510"/>
              </a:xfrm>
              <a:custGeom>
                <a:avLst/>
                <a:gdLst>
                  <a:gd name="T0" fmla="*/ 42125 w 21598"/>
                  <a:gd name="T1" fmla="*/ 21062 h 21598"/>
                  <a:gd name="T2" fmla="*/ 40521 w 21598"/>
                  <a:gd name="T3" fmla="*/ 13001 h 21598"/>
                  <a:gd name="T4" fmla="*/ 35956 w 21598"/>
                  <a:gd name="T5" fmla="*/ 6169 h 21598"/>
                  <a:gd name="T6" fmla="*/ 29124 w 21598"/>
                  <a:gd name="T7" fmla="*/ 1603 h 21598"/>
                  <a:gd name="T8" fmla="*/ 21062 w 21598"/>
                  <a:gd name="T9" fmla="*/ 0 h 21598"/>
                  <a:gd name="T10" fmla="*/ 13001 w 21598"/>
                  <a:gd name="T11" fmla="*/ 1603 h 21598"/>
                  <a:gd name="T12" fmla="*/ 6169 w 21598"/>
                  <a:gd name="T13" fmla="*/ 6169 h 21598"/>
                  <a:gd name="T14" fmla="*/ 1603 w 21598"/>
                  <a:gd name="T15" fmla="*/ 13001 h 21598"/>
                  <a:gd name="T16" fmla="*/ 0 w 21598"/>
                  <a:gd name="T17" fmla="*/ 21062 h 21598"/>
                  <a:gd name="T18" fmla="*/ 1603 w 21598"/>
                  <a:gd name="T19" fmla="*/ 29124 h 21598"/>
                  <a:gd name="T20" fmla="*/ 6169 w 21598"/>
                  <a:gd name="T21" fmla="*/ 35956 h 21598"/>
                  <a:gd name="T22" fmla="*/ 13001 w 21598"/>
                  <a:gd name="T23" fmla="*/ 40521 h 21598"/>
                  <a:gd name="T24" fmla="*/ 21062 w 21598"/>
                  <a:gd name="T25" fmla="*/ 42125 h 21598"/>
                  <a:gd name="T26" fmla="*/ 29124 w 21598"/>
                  <a:gd name="T27" fmla="*/ 40521 h 21598"/>
                  <a:gd name="T28" fmla="*/ 35956 w 21598"/>
                  <a:gd name="T29" fmla="*/ 35956 h 21598"/>
                  <a:gd name="T30" fmla="*/ 40521 w 21598"/>
                  <a:gd name="T31" fmla="*/ 29124 h 21598"/>
                  <a:gd name="T32" fmla="*/ 42125 w 21598"/>
                  <a:gd name="T33" fmla="*/ 21062 h 21598"/>
                  <a:gd name="T34" fmla="*/ 42125 w 21598"/>
                  <a:gd name="T35" fmla="*/ 21062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bg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sp>
          <p:nvSpPr>
            <p:cNvPr id="319" name="iṥļïdê"/>
            <p:cNvSpPr/>
            <p:nvPr/>
          </p:nvSpPr>
          <p:spPr bwMode="auto">
            <a:xfrm>
              <a:off x="9118205" y="1141765"/>
              <a:ext cx="2197794" cy="3806055"/>
            </a:xfrm>
            <a:custGeom>
              <a:avLst/>
              <a:gdLst>
                <a:gd name="T0" fmla="*/ 25407013 w 21540"/>
                <a:gd name="T1" fmla="*/ 75983820 h 21600"/>
                <a:gd name="T2" fmla="*/ 0 w 21540"/>
                <a:gd name="T3" fmla="*/ 58732685 h 21600"/>
                <a:gd name="T4" fmla="*/ 128585 w 21540"/>
                <a:gd name="T5" fmla="*/ 0 h 21600"/>
                <a:gd name="T6" fmla="*/ 25407013 w 21540"/>
                <a:gd name="T7" fmla="*/ 7598382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6"/>
                  </a:lnTo>
                  <a:lnTo>
                    <a:pt x="109" y="0"/>
                  </a:lnTo>
                  <a:cubicBezTo>
                    <a:pt x="12006" y="2708"/>
                    <a:pt x="21600" y="12379"/>
                    <a:pt x="21540" y="21600"/>
                  </a:cubicBezTo>
                </a:path>
              </a:pathLst>
            </a:custGeom>
            <a:solidFill>
              <a:schemeClr val="accent1"/>
            </a:solidFill>
            <a:ln>
              <a:noFill/>
            </a:ln>
            <a:effectLst>
              <a:outerShdw dist="38100" dir="5400000" algn="ctr" rotWithShape="0">
                <a:srgbClr val="000000">
                  <a:alpha val="10000"/>
                </a:srgbClr>
              </a:outerShdw>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20" name="íśľíḍê"/>
            <p:cNvSpPr/>
            <p:nvPr/>
          </p:nvSpPr>
          <p:spPr bwMode="auto">
            <a:xfrm>
              <a:off x="8740901" y="1896372"/>
              <a:ext cx="1829923" cy="3169353"/>
            </a:xfrm>
            <a:custGeom>
              <a:avLst/>
              <a:gdLst>
                <a:gd name="T0" fmla="*/ 17613482 w 21540"/>
                <a:gd name="T1" fmla="*/ 52688067 h 21600"/>
                <a:gd name="T2" fmla="*/ 0 w 21540"/>
                <a:gd name="T3" fmla="*/ 40725930 h 21600"/>
                <a:gd name="T4" fmla="*/ 89133 w 21540"/>
                <a:gd name="T5" fmla="*/ 0 h 21600"/>
                <a:gd name="T6" fmla="*/ 17613482 w 21540"/>
                <a:gd name="T7" fmla="*/ 526880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6"/>
                  </a:lnTo>
                  <a:lnTo>
                    <a:pt x="109" y="0"/>
                  </a:lnTo>
                  <a:cubicBezTo>
                    <a:pt x="12004" y="2708"/>
                    <a:pt x="21600" y="12379"/>
                    <a:pt x="21540" y="21600"/>
                  </a:cubicBezTo>
                </a:path>
              </a:pathLst>
            </a:custGeom>
            <a:solidFill>
              <a:schemeClr val="accent2"/>
            </a:solidFill>
            <a:ln>
              <a:noFill/>
            </a:ln>
            <a:effectLst>
              <a:outerShdw dist="38100" dir="5400000" algn="ctr" rotWithShape="0">
                <a:srgbClr val="000000">
                  <a:alpha val="10000"/>
                </a:srgbClr>
              </a:outerShdw>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22" name="ïśľîḍè"/>
            <p:cNvSpPr/>
            <p:nvPr/>
          </p:nvSpPr>
          <p:spPr bwMode="auto">
            <a:xfrm>
              <a:off x="8401327" y="2688710"/>
              <a:ext cx="1466771" cy="2537367"/>
            </a:xfrm>
            <a:custGeom>
              <a:avLst/>
              <a:gdLst>
                <a:gd name="T0" fmla="*/ 11316273 w 21540"/>
                <a:gd name="T1" fmla="*/ 33770560 h 21600"/>
                <a:gd name="T2" fmla="*/ 0 w 21540"/>
                <a:gd name="T3" fmla="*/ 26103379 h 21600"/>
                <a:gd name="T4" fmla="*/ 57256 w 21540"/>
                <a:gd name="T5" fmla="*/ 0 h 21600"/>
                <a:gd name="T6" fmla="*/ 11316273 w 21540"/>
                <a:gd name="T7" fmla="*/ 3377056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6"/>
                  </a:lnTo>
                  <a:lnTo>
                    <a:pt x="109" y="0"/>
                  </a:lnTo>
                  <a:cubicBezTo>
                    <a:pt x="12007" y="2709"/>
                    <a:pt x="21600" y="12378"/>
                    <a:pt x="21540" y="21600"/>
                  </a:cubicBezTo>
                </a:path>
              </a:pathLst>
            </a:custGeom>
            <a:solidFill>
              <a:schemeClr val="accent3"/>
            </a:solidFill>
            <a:ln>
              <a:noFill/>
            </a:ln>
            <a:effectLst>
              <a:outerShdw dist="38100" dir="5400000" algn="ctr" rotWithShape="0">
                <a:srgbClr val="000000">
                  <a:alpha val="10000"/>
                </a:srgbClr>
              </a:outerShdw>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23" name="i$ľîḓé"/>
            <p:cNvSpPr/>
            <p:nvPr/>
          </p:nvSpPr>
          <p:spPr bwMode="auto">
            <a:xfrm>
              <a:off x="8024025" y="3443319"/>
              <a:ext cx="1098899" cy="1900670"/>
            </a:xfrm>
            <a:custGeom>
              <a:avLst/>
              <a:gdLst>
                <a:gd name="T0" fmla="*/ 6351770 w 21540"/>
                <a:gd name="T1" fmla="*/ 18948921 h 21600"/>
                <a:gd name="T2" fmla="*/ 0 w 21540"/>
                <a:gd name="T3" fmla="*/ 14645923 h 21600"/>
                <a:gd name="T4" fmla="*/ 32146 w 21540"/>
                <a:gd name="T5" fmla="*/ 0 h 21600"/>
                <a:gd name="T6" fmla="*/ 6351770 w 21540"/>
                <a:gd name="T7" fmla="*/ 1894892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5"/>
                  </a:lnTo>
                  <a:lnTo>
                    <a:pt x="109" y="0"/>
                  </a:lnTo>
                  <a:cubicBezTo>
                    <a:pt x="12005" y="2709"/>
                    <a:pt x="21600" y="12380"/>
                    <a:pt x="21540" y="21600"/>
                  </a:cubicBezTo>
                </a:path>
              </a:pathLst>
            </a:custGeom>
            <a:solidFill>
              <a:schemeClr val="accent4"/>
            </a:solidFill>
            <a:ln>
              <a:noFill/>
            </a:ln>
            <a:effectLst>
              <a:outerShdw dist="38100" dir="5400000" algn="ctr" rotWithShape="0">
                <a:srgbClr val="000000">
                  <a:alpha val="10000"/>
                </a:srgbClr>
              </a:outerShdw>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24" name="îŝḻîdè"/>
            <p:cNvSpPr txBox="1"/>
            <p:nvPr/>
          </p:nvSpPr>
          <p:spPr>
            <a:xfrm>
              <a:off x="7897546" y="4320409"/>
              <a:ext cx="1174092" cy="530100"/>
            </a:xfrm>
            <a:prstGeom prst="rect">
              <a:avLst/>
            </a:prstGeom>
            <a:noFill/>
          </p:spPr>
          <p:txBody>
            <a:bodyPr wrap="none" lIns="90000" tIns="46800" rIns="90000" bIns="46800"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b="1" dirty="0" smtClean="0">
                  <a:solidFill>
                    <a:schemeClr val="bg1"/>
                  </a:solidFill>
                  <a:latin typeface="黑体" panose="02010609060101010101" pitchFamily="49" charset="-122"/>
                  <a:ea typeface="黑体" panose="02010609060101010101" pitchFamily="49" charset="-122"/>
                </a:rPr>
                <a:t>主函数</a:t>
              </a:r>
              <a:endParaRPr lang="zh-CN" altLang="en-US" sz="1400" b="1" dirty="0">
                <a:solidFill>
                  <a:schemeClr val="bg1"/>
                </a:solidFill>
                <a:latin typeface="黑体" panose="02010609060101010101" pitchFamily="49" charset="-122"/>
                <a:ea typeface="黑体" panose="02010609060101010101" pitchFamily="49" charset="-122"/>
              </a:endParaRPr>
            </a:p>
          </p:txBody>
        </p:sp>
        <p:sp>
          <p:nvSpPr>
            <p:cNvPr id="325" name="îslïḓé"/>
            <p:cNvSpPr txBox="1"/>
            <p:nvPr/>
          </p:nvSpPr>
          <p:spPr>
            <a:xfrm>
              <a:off x="8657082" y="3937447"/>
              <a:ext cx="1174092" cy="530100"/>
            </a:xfrm>
            <a:prstGeom prst="rect">
              <a:avLst/>
            </a:prstGeom>
            <a:noFill/>
          </p:spPr>
          <p:txBody>
            <a:bodyPr wrap="none" lIns="90000" tIns="46800" rIns="90000" bIns="4680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b="1" dirty="0" smtClean="0">
                  <a:solidFill>
                    <a:schemeClr val="bg1"/>
                  </a:solidFill>
                  <a:latin typeface="黑体" panose="02010609060101010101" pitchFamily="49" charset="-122"/>
                  <a:ea typeface="黑体" panose="02010609060101010101" pitchFamily="49" charset="-122"/>
                </a:rPr>
                <a:t>事件</a:t>
              </a:r>
              <a:endParaRPr lang="en-US" altLang="zh-CN" sz="1400" b="1" dirty="0" smtClean="0">
                <a:solidFill>
                  <a:schemeClr val="bg1"/>
                </a:solidFill>
                <a:latin typeface="黑体" panose="02010609060101010101" pitchFamily="49" charset="-122"/>
                <a:ea typeface="黑体" panose="02010609060101010101" pitchFamily="49" charset="-122"/>
              </a:endParaRPr>
            </a:p>
            <a:p>
              <a:pPr algn="ctr"/>
              <a:r>
                <a:rPr lang="zh-CN" altLang="en-US" sz="1400" b="1" dirty="0" smtClean="0">
                  <a:solidFill>
                    <a:schemeClr val="bg1"/>
                  </a:solidFill>
                  <a:latin typeface="黑体" panose="02010609060101010101" pitchFamily="49" charset="-122"/>
                  <a:ea typeface="黑体" panose="02010609060101010101" pitchFamily="49" charset="-122"/>
                </a:rPr>
                <a:t>函数</a:t>
              </a:r>
              <a:endParaRPr lang="zh-CN" altLang="en-US" sz="1400" b="1" dirty="0">
                <a:solidFill>
                  <a:schemeClr val="bg1"/>
                </a:solidFill>
                <a:latin typeface="黑体" panose="02010609060101010101" pitchFamily="49" charset="-122"/>
                <a:ea typeface="黑体" panose="02010609060101010101" pitchFamily="49" charset="-122"/>
              </a:endParaRPr>
            </a:p>
          </p:txBody>
        </p:sp>
        <p:sp>
          <p:nvSpPr>
            <p:cNvPr id="326" name="îšļíďe"/>
            <p:cNvSpPr txBox="1"/>
            <p:nvPr/>
          </p:nvSpPr>
          <p:spPr>
            <a:xfrm>
              <a:off x="9302840" y="3211382"/>
              <a:ext cx="1174092" cy="943789"/>
            </a:xfrm>
            <a:prstGeom prst="rect">
              <a:avLst/>
            </a:prstGeom>
            <a:noFill/>
          </p:spPr>
          <p:txBody>
            <a:bodyPr wrap="none" lIns="90000" tIns="46800" rIns="90000" bIns="4680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b="1" dirty="0" smtClean="0">
                  <a:solidFill>
                    <a:schemeClr val="bg1"/>
                  </a:solidFill>
                  <a:latin typeface="黑体" panose="02010609060101010101" pitchFamily="49" charset="-122"/>
                  <a:ea typeface="黑体" panose="02010609060101010101" pitchFamily="49" charset="-122"/>
                </a:rPr>
                <a:t>指标</a:t>
              </a:r>
              <a:endParaRPr lang="en-US" altLang="zh-CN" sz="1400" b="1" dirty="0" smtClean="0">
                <a:solidFill>
                  <a:schemeClr val="bg1"/>
                </a:solidFill>
                <a:latin typeface="黑体" panose="02010609060101010101" pitchFamily="49" charset="-122"/>
                <a:ea typeface="黑体" panose="02010609060101010101" pitchFamily="49" charset="-122"/>
              </a:endParaRPr>
            </a:p>
            <a:p>
              <a:pPr algn="ctr"/>
              <a:r>
                <a:rPr lang="zh-CN" altLang="en-US" sz="1400" b="1" dirty="0" smtClean="0">
                  <a:solidFill>
                    <a:schemeClr val="bg1"/>
                  </a:solidFill>
                  <a:latin typeface="黑体" panose="02010609060101010101" pitchFamily="49" charset="-122"/>
                  <a:ea typeface="黑体" panose="02010609060101010101" pitchFamily="49" charset="-122"/>
                </a:rPr>
                <a:t>统计</a:t>
              </a:r>
              <a:endParaRPr lang="en-US" altLang="zh-CN" sz="1400" b="1" dirty="0" smtClean="0">
                <a:solidFill>
                  <a:schemeClr val="bg1"/>
                </a:solidFill>
                <a:latin typeface="黑体" panose="02010609060101010101" pitchFamily="49" charset="-122"/>
                <a:ea typeface="黑体" panose="02010609060101010101" pitchFamily="49" charset="-122"/>
              </a:endParaRPr>
            </a:p>
            <a:p>
              <a:pPr algn="ctr"/>
              <a:r>
                <a:rPr lang="zh-CN" altLang="en-US" sz="1400" b="1" dirty="0" smtClean="0">
                  <a:solidFill>
                    <a:schemeClr val="bg1"/>
                  </a:solidFill>
                  <a:latin typeface="黑体" panose="02010609060101010101" pitchFamily="49" charset="-122"/>
                  <a:ea typeface="黑体" panose="02010609060101010101" pitchFamily="49" charset="-122"/>
                </a:rPr>
                <a:t>函数</a:t>
              </a:r>
              <a:endParaRPr lang="zh-CN" altLang="en-US" sz="1400" b="1" dirty="0">
                <a:solidFill>
                  <a:schemeClr val="bg1"/>
                </a:solidFill>
                <a:latin typeface="黑体" panose="02010609060101010101" pitchFamily="49" charset="-122"/>
                <a:ea typeface="黑体" panose="02010609060101010101" pitchFamily="49" charset="-122"/>
              </a:endParaRPr>
            </a:p>
          </p:txBody>
        </p:sp>
        <p:sp>
          <p:nvSpPr>
            <p:cNvPr id="327" name="îṥļiḑé"/>
            <p:cNvSpPr txBox="1"/>
            <p:nvPr/>
          </p:nvSpPr>
          <p:spPr>
            <a:xfrm>
              <a:off x="9880304" y="2612531"/>
              <a:ext cx="1174092" cy="1095952"/>
            </a:xfrm>
            <a:prstGeom prst="rect">
              <a:avLst/>
            </a:prstGeom>
            <a:noFill/>
          </p:spPr>
          <p:txBody>
            <a:bodyPr wrap="none" lIns="90000" tIns="46800" rIns="90000" bIns="4680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200" b="1" dirty="0" err="1" smtClean="0">
                  <a:solidFill>
                    <a:schemeClr val="bg1"/>
                  </a:solidFill>
                  <a:latin typeface="Times New Roman" pitchFamily="18" charset="0"/>
                  <a:ea typeface="黑体" panose="02010609060101010101" pitchFamily="49" charset="-122"/>
                  <a:cs typeface="Times New Roman" pitchFamily="18" charset="0"/>
                </a:rPr>
                <a:t>Halton</a:t>
              </a:r>
              <a:endParaRPr lang="en-US" altLang="zh-CN" sz="1200" b="1" dirty="0" smtClean="0">
                <a:solidFill>
                  <a:schemeClr val="bg1"/>
                </a:solidFill>
                <a:latin typeface="Times New Roman" pitchFamily="18" charset="0"/>
                <a:ea typeface="黑体" panose="02010609060101010101" pitchFamily="49" charset="-122"/>
                <a:cs typeface="Times New Roman" pitchFamily="18" charset="0"/>
              </a:endParaRPr>
            </a:p>
            <a:p>
              <a:pPr algn="ctr"/>
              <a:r>
                <a:rPr lang="zh-CN" altLang="en-US" sz="1400" b="1" dirty="0" smtClean="0">
                  <a:solidFill>
                    <a:schemeClr val="bg1"/>
                  </a:solidFill>
                  <a:latin typeface="黑体" panose="02010609060101010101" pitchFamily="49" charset="-122"/>
                  <a:ea typeface="黑体" panose="02010609060101010101" pitchFamily="49" charset="-122"/>
                </a:rPr>
                <a:t>产生</a:t>
              </a:r>
              <a:endParaRPr lang="en-US" altLang="zh-CN" sz="1400" b="1" dirty="0" smtClean="0">
                <a:solidFill>
                  <a:schemeClr val="bg1"/>
                </a:solidFill>
                <a:latin typeface="黑体" panose="02010609060101010101" pitchFamily="49" charset="-122"/>
                <a:ea typeface="黑体" panose="02010609060101010101" pitchFamily="49" charset="-122"/>
              </a:endParaRPr>
            </a:p>
            <a:p>
              <a:pPr algn="ctr"/>
              <a:r>
                <a:rPr lang="zh-CN" altLang="en-US" sz="1400" b="1" dirty="0" smtClean="0">
                  <a:solidFill>
                    <a:schemeClr val="bg1"/>
                  </a:solidFill>
                  <a:latin typeface="黑体" panose="02010609060101010101" pitchFamily="49" charset="-122"/>
                  <a:ea typeface="黑体" panose="02010609060101010101" pitchFamily="49" charset="-122"/>
                </a:rPr>
                <a:t>函数</a:t>
              </a:r>
              <a:endParaRPr lang="zh-CN" altLang="en-US" sz="1400" b="1" dirty="0">
                <a:solidFill>
                  <a:schemeClr val="bg1"/>
                </a:solidFill>
                <a:latin typeface="黑体" panose="02010609060101010101" pitchFamily="49" charset="-122"/>
                <a:ea typeface="黑体" panose="02010609060101010101" pitchFamily="49" charset="-122"/>
              </a:endParaRPr>
            </a:p>
          </p:txBody>
        </p:sp>
        <p:sp>
          <p:nvSpPr>
            <p:cNvPr id="329" name="isḷîḓè"/>
            <p:cNvSpPr/>
            <p:nvPr/>
          </p:nvSpPr>
          <p:spPr>
            <a:xfrm>
              <a:off x="6614306" y="5311439"/>
              <a:ext cx="772566" cy="772567"/>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tx1">
                <a:lumMod val="50000"/>
                <a:lumOff val="50000"/>
              </a:schemeClr>
            </a:solidFill>
            <a:ln w="28575">
              <a:solidFill>
                <a:schemeClr val="bg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cxnSp>
        <p:nvCxnSpPr>
          <p:cNvPr id="282" name="直接连接符 281"/>
          <p:cNvCxnSpPr/>
          <p:nvPr/>
        </p:nvCxnSpPr>
        <p:spPr>
          <a:xfrm>
            <a:off x="1682753" y="2490153"/>
            <a:ext cx="4243795" cy="0"/>
          </a:xfrm>
          <a:prstGeom prst="line">
            <a:avLst/>
          </a:prstGeom>
          <a:ln w="9525" cap="rnd">
            <a:solidFill>
              <a:schemeClr val="tx1">
                <a:lumMod val="75000"/>
                <a:lumOff val="2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283" name="îṣľíḍê"/>
          <p:cNvGrpSpPr/>
          <p:nvPr/>
        </p:nvGrpSpPr>
        <p:grpSpPr>
          <a:xfrm>
            <a:off x="2506607" y="2723635"/>
            <a:ext cx="295156" cy="332377"/>
            <a:chOff x="5839622" y="1904218"/>
            <a:chExt cx="522378" cy="522377"/>
          </a:xfrm>
        </p:grpSpPr>
        <p:sp>
          <p:nvSpPr>
            <p:cNvPr id="316" name="ïṣliḓè"/>
            <p:cNvSpPr/>
            <p:nvPr/>
          </p:nvSpPr>
          <p:spPr>
            <a:xfrm>
              <a:off x="5839622" y="1904218"/>
              <a:ext cx="522378" cy="522377"/>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468E"/>
            </a:solidFill>
            <a:ln w="28575">
              <a:solidFill>
                <a:schemeClr val="bg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17" name="ïšļîdé"/>
            <p:cNvSpPr/>
            <p:nvPr/>
          </p:nvSpPr>
          <p:spPr bwMode="auto">
            <a:xfrm>
              <a:off x="5944072" y="2037859"/>
              <a:ext cx="292579" cy="25511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grpSp>
        <p:nvGrpSpPr>
          <p:cNvPr id="284" name="ïṥļiḍê"/>
          <p:cNvGrpSpPr/>
          <p:nvPr/>
        </p:nvGrpSpPr>
        <p:grpSpPr>
          <a:xfrm>
            <a:off x="1346101" y="3308927"/>
            <a:ext cx="2495744" cy="789763"/>
            <a:chOff x="1384463" y="3268003"/>
            <a:chExt cx="3845895" cy="1080726"/>
          </a:xfrm>
        </p:grpSpPr>
        <p:sp>
          <p:nvSpPr>
            <p:cNvPr id="314" name="îṣlíḓe"/>
            <p:cNvSpPr/>
            <p:nvPr/>
          </p:nvSpPr>
          <p:spPr bwMode="auto">
            <a:xfrm>
              <a:off x="1384463" y="3791331"/>
              <a:ext cx="3845895" cy="557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20000"/>
                </a:lnSpc>
                <a:buFont typeface="Wingdings" panose="05000000000000000000" pitchFamily="2" charset="2"/>
                <a:buChar char="n"/>
              </a:pPr>
              <a:r>
                <a:rPr lang="en-US" altLang="zh-CN" sz="1400" dirty="0" err="1" smtClean="0">
                  <a:latin typeface="Times New Roman" panose="02020603050405020304" pitchFamily="18" charset="0"/>
                  <a:ea typeface="黑体" panose="02010609060101010101" pitchFamily="49" charset="-122"/>
                  <a:cs typeface="Times New Roman" panose="02020603050405020304" pitchFamily="18" charset="0"/>
                </a:rPr>
                <a:t>My_halton</a:t>
              </a:r>
              <a:r>
                <a:rPr lang="zh-CN" altLang="en-US" sz="1400" dirty="0" smtClean="0">
                  <a:latin typeface="黑体" panose="02010609060101010101" pitchFamily="49" charset="-122"/>
                  <a:ea typeface="黑体" panose="02010609060101010101" pitchFamily="49" charset="-122"/>
                </a:rPr>
                <a:t>控制矩阵行列</a:t>
              </a:r>
              <a:endParaRPr lang="en-US" altLang="zh-CN" sz="1400" dirty="0" smtClean="0">
                <a:latin typeface="黑体" panose="02010609060101010101" pitchFamily="49" charset="-122"/>
                <a:ea typeface="黑体" panose="02010609060101010101" pitchFamily="49" charset="-122"/>
              </a:endParaRPr>
            </a:p>
            <a:p>
              <a:pPr marL="171450" indent="-171450">
                <a:lnSpc>
                  <a:spcPct val="120000"/>
                </a:lnSpc>
                <a:buFont typeface="Wingdings" panose="05000000000000000000" pitchFamily="2" charset="2"/>
                <a:buChar char="n"/>
              </a:pPr>
              <a:r>
                <a:rPr lang="en-US" altLang="zh-CN" sz="1400" dirty="0" err="1" smtClean="0">
                  <a:latin typeface="Times New Roman" panose="02020603050405020304" pitchFamily="18" charset="0"/>
                  <a:ea typeface="黑体" panose="02010609060101010101" pitchFamily="49" charset="-122"/>
                  <a:cs typeface="Times New Roman" panose="02020603050405020304" pitchFamily="18" charset="0"/>
                </a:rPr>
                <a:t>Produce_rand</a:t>
              </a:r>
              <a:r>
                <a:rPr lang="zh-CN" altLang="en-US" sz="1400" dirty="0" smtClean="0">
                  <a:latin typeface="黑体" panose="02010609060101010101" pitchFamily="49" charset="-122"/>
                  <a:ea typeface="黑体" panose="02010609060101010101" pitchFamily="49" charset="-122"/>
                </a:rPr>
                <a:t>产生一列</a:t>
              </a:r>
              <a:endParaRPr lang="en-US" altLang="zh-CN" sz="1400" dirty="0">
                <a:latin typeface="黑体" panose="02010609060101010101" pitchFamily="49" charset="-122"/>
                <a:ea typeface="黑体" panose="02010609060101010101" pitchFamily="49" charset="-122"/>
              </a:endParaRPr>
            </a:p>
          </p:txBody>
        </p:sp>
        <p:sp>
          <p:nvSpPr>
            <p:cNvPr id="315" name="ïṥ1íḑê"/>
            <p:cNvSpPr txBox="1"/>
            <p:nvPr/>
          </p:nvSpPr>
          <p:spPr bwMode="auto">
            <a:xfrm>
              <a:off x="2157245" y="3268003"/>
              <a:ext cx="2195909"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spcBef>
                  <a:spcPct val="0"/>
                </a:spcBef>
                <a:spcAft>
                  <a:spcPts val="0"/>
                </a:spcAft>
                <a:buClrTx/>
                <a:buSzTx/>
                <a:buFontTx/>
                <a:buNone/>
                <a:defRPr/>
              </a:pPr>
              <a:r>
                <a:rPr kumimoji="0" lang="en-US" altLang="zh-CN" sz="1600" b="1" i="0" u="none" strike="noStrike" kern="1200" cap="none" spc="0" normalizeH="0" baseline="0" noProof="0" dirty="0" err="1" smtClean="0">
                  <a:ln>
                    <a:noFill/>
                  </a:ln>
                  <a:solidFill>
                    <a:srgbClr val="00468E"/>
                  </a:solidFill>
                  <a:effectLst/>
                  <a:uLnTx/>
                  <a:uFillTx/>
                  <a:latin typeface="黑体" panose="02010609060101010101" pitchFamily="49" charset="-122"/>
                  <a:ea typeface="黑体" panose="02010609060101010101" pitchFamily="49" charset="-122"/>
                </a:rPr>
                <a:t>Halton</a:t>
              </a:r>
              <a:r>
                <a:rPr kumimoji="0" lang="zh-CN" altLang="en-US" sz="1600" b="1" i="0" u="none" strike="noStrike" kern="1200" cap="none" spc="0" normalizeH="0" baseline="0" noProof="0" dirty="0" smtClean="0">
                  <a:ln>
                    <a:noFill/>
                  </a:ln>
                  <a:solidFill>
                    <a:srgbClr val="00468E"/>
                  </a:solidFill>
                  <a:effectLst/>
                  <a:uLnTx/>
                  <a:uFillTx/>
                  <a:latin typeface="黑体" panose="02010609060101010101" pitchFamily="49" charset="-122"/>
                  <a:ea typeface="黑体" panose="02010609060101010101" pitchFamily="49" charset="-122"/>
                </a:rPr>
                <a:t>矩阵产生</a:t>
              </a:r>
              <a:r>
                <a:rPr lang="zh-CN" altLang="en-US" sz="1600" b="1" dirty="0" smtClean="0">
                  <a:solidFill>
                    <a:srgbClr val="00468E"/>
                  </a:solidFill>
                  <a:latin typeface="黑体" panose="02010609060101010101" pitchFamily="49" charset="-122"/>
                  <a:ea typeface="黑体" panose="02010609060101010101" pitchFamily="49" charset="-122"/>
                </a:rPr>
                <a:t>模块</a:t>
              </a:r>
              <a:endParaRPr kumimoji="0" lang="zh-CN" altLang="en-US" sz="1600" b="1" i="0" u="none" strike="noStrike" kern="1200" cap="none" spc="0" normalizeH="0" baseline="0" noProof="0" dirty="0">
                <a:ln>
                  <a:noFill/>
                </a:ln>
                <a:solidFill>
                  <a:srgbClr val="00468E"/>
                </a:solidFill>
                <a:effectLst/>
                <a:uLnTx/>
                <a:uFillTx/>
                <a:latin typeface="黑体" panose="02010609060101010101" pitchFamily="49" charset="-122"/>
                <a:ea typeface="黑体" panose="02010609060101010101" pitchFamily="49" charset="-122"/>
              </a:endParaRPr>
            </a:p>
          </p:txBody>
        </p:sp>
      </p:grpSp>
      <p:grpSp>
        <p:nvGrpSpPr>
          <p:cNvPr id="286" name="ïśḻîḋe"/>
          <p:cNvGrpSpPr/>
          <p:nvPr/>
        </p:nvGrpSpPr>
        <p:grpSpPr>
          <a:xfrm>
            <a:off x="3872020" y="3118424"/>
            <a:ext cx="2164801" cy="915257"/>
            <a:chOff x="1835890" y="3302758"/>
            <a:chExt cx="3335918" cy="1252456"/>
          </a:xfrm>
        </p:grpSpPr>
        <p:sp>
          <p:nvSpPr>
            <p:cNvPr id="310" name="ïṣḻiḋé"/>
            <p:cNvSpPr/>
            <p:nvPr/>
          </p:nvSpPr>
          <p:spPr bwMode="auto">
            <a:xfrm>
              <a:off x="1835890" y="3736398"/>
              <a:ext cx="3335918" cy="818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50000"/>
                </a:lnSpc>
                <a:buFont typeface="Wingdings" panose="05000000000000000000" pitchFamily="2" charset="2"/>
                <a:buChar char="n"/>
              </a:pPr>
              <a:r>
                <a:rPr lang="en-US" altLang="zh-CN" sz="1400" dirty="0" smtClean="0">
                  <a:latin typeface="Times New Roman" panose="02020603050405020304" pitchFamily="18" charset="0"/>
                  <a:ea typeface="黑体" panose="02010609060101010101" pitchFamily="49" charset="-122"/>
                  <a:cs typeface="Times New Roman" panose="02020603050405020304" pitchFamily="18" charset="0"/>
                </a:rPr>
                <a:t>Main</a:t>
              </a:r>
              <a:r>
                <a:rPr lang="zh-CN" altLang="en-US" sz="1400" dirty="0" smtClean="0">
                  <a:latin typeface="黑体" panose="02010609060101010101" pitchFamily="49" charset="-122"/>
                  <a:ea typeface="黑体" panose="02010609060101010101" pitchFamily="49" charset="-122"/>
                </a:rPr>
                <a:t>控制程序输入</a:t>
              </a:r>
              <a:endParaRPr lang="en-US" altLang="zh-CN" sz="1400" dirty="0" smtClean="0">
                <a:latin typeface="黑体" panose="02010609060101010101" pitchFamily="49" charset="-122"/>
                <a:ea typeface="黑体" panose="02010609060101010101" pitchFamily="49" charset="-122"/>
              </a:endParaRPr>
            </a:p>
            <a:p>
              <a:pPr marL="171450" indent="-171450">
                <a:lnSpc>
                  <a:spcPct val="150000"/>
                </a:lnSpc>
                <a:buFont typeface="Wingdings" panose="05000000000000000000" pitchFamily="2" charset="2"/>
                <a:buChar char="n"/>
              </a:pPr>
              <a:r>
                <a:rPr lang="en-US" altLang="zh-CN" sz="1400" dirty="0" smtClean="0">
                  <a:latin typeface="Times New Roman" panose="02020603050405020304" pitchFamily="18" charset="0"/>
                  <a:ea typeface="黑体" panose="02010609060101010101" pitchFamily="49" charset="-122"/>
                  <a:cs typeface="Times New Roman" panose="02020603050405020304" pitchFamily="18" charset="0"/>
                </a:rPr>
                <a:t>Main</a:t>
              </a:r>
              <a:r>
                <a:rPr lang="zh-CN" altLang="en-US" sz="1400" dirty="0" smtClean="0">
                  <a:latin typeface="黑体" panose="02010609060101010101" pitchFamily="49" charset="-122"/>
                  <a:ea typeface="黑体" panose="02010609060101010101" pitchFamily="49" charset="-122"/>
                </a:rPr>
                <a:t>调用其他函数</a:t>
              </a:r>
              <a:endParaRPr lang="en-US" altLang="zh-CN" sz="1400" dirty="0" smtClean="0">
                <a:latin typeface="黑体" panose="02010609060101010101" pitchFamily="49" charset="-122"/>
                <a:ea typeface="黑体" panose="02010609060101010101" pitchFamily="49" charset="-122"/>
              </a:endParaRPr>
            </a:p>
            <a:p>
              <a:pPr marL="171450" indent="-171450">
                <a:lnSpc>
                  <a:spcPct val="150000"/>
                </a:lnSpc>
                <a:buFont typeface="Wingdings" panose="05000000000000000000" pitchFamily="2" charset="2"/>
                <a:buChar char="n"/>
              </a:pPr>
              <a:r>
                <a:rPr lang="en-US" altLang="zh-CN" sz="1400" dirty="0" smtClean="0">
                  <a:latin typeface="Times New Roman" panose="02020603050405020304" pitchFamily="18" charset="0"/>
                  <a:ea typeface="黑体" panose="02010609060101010101" pitchFamily="49" charset="-122"/>
                  <a:cs typeface="Times New Roman" panose="02020603050405020304" pitchFamily="18" charset="0"/>
                </a:rPr>
                <a:t>Main</a:t>
              </a:r>
              <a:r>
                <a:rPr lang="zh-CN" altLang="en-US" sz="1400" dirty="0" smtClean="0">
                  <a:latin typeface="黑体" panose="02010609060101010101" pitchFamily="49" charset="-122"/>
                  <a:ea typeface="黑体" panose="02010609060101010101" pitchFamily="49" charset="-122"/>
                </a:rPr>
                <a:t>记录程序输出</a:t>
              </a:r>
              <a:endParaRPr lang="en-US" altLang="zh-CN" sz="1400" dirty="0">
                <a:latin typeface="黑体" panose="02010609060101010101" pitchFamily="49" charset="-122"/>
                <a:ea typeface="黑体" panose="02010609060101010101" pitchFamily="49" charset="-122"/>
              </a:endParaRPr>
            </a:p>
          </p:txBody>
        </p:sp>
        <p:sp>
          <p:nvSpPr>
            <p:cNvPr id="311" name="iṡ1ide"/>
            <p:cNvSpPr txBox="1"/>
            <p:nvPr/>
          </p:nvSpPr>
          <p:spPr bwMode="auto">
            <a:xfrm>
              <a:off x="2076488" y="3302758"/>
              <a:ext cx="2195912" cy="351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a:spcBef>
                  <a:spcPct val="0"/>
                </a:spcBef>
                <a:defRPr/>
              </a:pPr>
              <a:r>
                <a:rPr lang="zh-CN" altLang="en-US" sz="1600" b="1" dirty="0">
                  <a:solidFill>
                    <a:srgbClr val="00468E"/>
                  </a:solidFill>
                  <a:latin typeface="黑体" panose="02010609060101010101" pitchFamily="49" charset="-122"/>
                  <a:ea typeface="黑体" panose="02010609060101010101" pitchFamily="49" charset="-122"/>
                </a:rPr>
                <a:t>主</a:t>
              </a:r>
              <a:r>
                <a:rPr lang="zh-CN" altLang="en-US" sz="1600" b="1" dirty="0" smtClean="0">
                  <a:solidFill>
                    <a:srgbClr val="00468E"/>
                  </a:solidFill>
                  <a:latin typeface="黑体" panose="02010609060101010101" pitchFamily="49" charset="-122"/>
                  <a:ea typeface="黑体" panose="02010609060101010101" pitchFamily="49" charset="-122"/>
                </a:rPr>
                <a:t>函数模块</a:t>
              </a:r>
              <a:endParaRPr lang="zh-CN" altLang="en-US" sz="1600" b="1" dirty="0">
                <a:solidFill>
                  <a:srgbClr val="00468E"/>
                </a:solidFill>
                <a:latin typeface="黑体" panose="02010609060101010101" pitchFamily="49" charset="-122"/>
                <a:ea typeface="黑体" panose="02010609060101010101" pitchFamily="49" charset="-122"/>
              </a:endParaRPr>
            </a:p>
          </p:txBody>
        </p:sp>
      </p:grpSp>
      <p:cxnSp>
        <p:nvCxnSpPr>
          <p:cNvPr id="287" name="直接连接符 286"/>
          <p:cNvCxnSpPr/>
          <p:nvPr/>
        </p:nvCxnSpPr>
        <p:spPr>
          <a:xfrm>
            <a:off x="1772965" y="4658970"/>
            <a:ext cx="3926520" cy="0"/>
          </a:xfrm>
          <a:prstGeom prst="line">
            <a:avLst/>
          </a:prstGeom>
          <a:ln w="3175" cap="rnd">
            <a:solidFill>
              <a:schemeClr val="tx1">
                <a:lumMod val="65000"/>
                <a:lumOff val="3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308" name="iṧḷídê"/>
          <p:cNvSpPr/>
          <p:nvPr/>
        </p:nvSpPr>
        <p:spPr>
          <a:xfrm>
            <a:off x="2506607" y="4492781"/>
            <a:ext cx="295156" cy="332377"/>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accent3"/>
          </a:solidFill>
          <a:ln w="28575">
            <a:solidFill>
              <a:schemeClr val="bg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nvGrpSpPr>
          <p:cNvPr id="289" name="îsľiḍé"/>
          <p:cNvGrpSpPr/>
          <p:nvPr/>
        </p:nvGrpSpPr>
        <p:grpSpPr>
          <a:xfrm>
            <a:off x="1338412" y="4872426"/>
            <a:ext cx="3588334" cy="1112839"/>
            <a:chOff x="1420379" y="3717887"/>
            <a:chExt cx="5529555" cy="1522832"/>
          </a:xfrm>
        </p:grpSpPr>
        <p:sp>
          <p:nvSpPr>
            <p:cNvPr id="306" name="ïS1íḓé"/>
            <p:cNvSpPr/>
            <p:nvPr/>
          </p:nvSpPr>
          <p:spPr bwMode="auto">
            <a:xfrm>
              <a:off x="1420379" y="4136354"/>
              <a:ext cx="5529555" cy="1104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50000"/>
                </a:lnSpc>
                <a:buFont typeface="Wingdings" panose="05000000000000000000" pitchFamily="2" charset="2"/>
                <a:buChar char="n"/>
              </a:pPr>
              <a:r>
                <a:rPr lang="en-US" altLang="zh-CN" sz="1400" dirty="0" err="1" smtClean="0">
                  <a:latin typeface="Times New Roman" panose="02020603050405020304" pitchFamily="18" charset="0"/>
                  <a:ea typeface="黑体" panose="02010609060101010101" pitchFamily="49" charset="-122"/>
                  <a:cs typeface="Times New Roman" panose="02020603050405020304" pitchFamily="18" charset="0"/>
                </a:rPr>
                <a:t>Gui_statics</a:t>
              </a:r>
              <a:r>
                <a:rPr lang="en-US" altLang="zh-CN" sz="14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1400" dirty="0" smtClean="0">
                  <a:latin typeface="黑体" panose="02010609060101010101" pitchFamily="49" charset="-122"/>
                  <a:ea typeface="黑体" panose="02010609060101010101" pitchFamily="49" charset="-122"/>
                </a:rPr>
                <a:t>柜台统计指标</a:t>
              </a:r>
              <a:endParaRPr lang="en-US" altLang="zh-CN" sz="1400" dirty="0" smtClean="0">
                <a:latin typeface="黑体" panose="02010609060101010101" pitchFamily="49" charset="-122"/>
                <a:ea typeface="黑体" panose="02010609060101010101" pitchFamily="49" charset="-122"/>
              </a:endParaRPr>
            </a:p>
            <a:p>
              <a:pPr marL="171450" indent="-171450">
                <a:lnSpc>
                  <a:spcPct val="150000"/>
                </a:lnSpc>
                <a:buFont typeface="Wingdings" panose="05000000000000000000" pitchFamily="2" charset="2"/>
                <a:buChar char="n"/>
              </a:pPr>
              <a:r>
                <a:rPr lang="en-US" altLang="zh-CN" sz="1400" dirty="0" err="1" smtClean="0">
                  <a:latin typeface="Times New Roman" panose="02020603050405020304" pitchFamily="18" charset="0"/>
                  <a:ea typeface="黑体" panose="02010609060101010101" pitchFamily="49" charset="-122"/>
                  <a:cs typeface="Times New Roman" panose="02020603050405020304" pitchFamily="18" charset="0"/>
                </a:rPr>
                <a:t>Sys_statics</a:t>
              </a:r>
              <a:r>
                <a:rPr lang="en-US" altLang="zh-CN" sz="14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1400" dirty="0" smtClean="0">
                  <a:latin typeface="黑体" panose="02010609060101010101" pitchFamily="49" charset="-122"/>
                  <a:ea typeface="黑体" panose="02010609060101010101" pitchFamily="49" charset="-122"/>
                </a:rPr>
                <a:t>系统统计指标</a:t>
              </a:r>
              <a:endParaRPr lang="en-US" altLang="zh-CN" sz="1400" dirty="0" smtClean="0">
                <a:latin typeface="黑体" panose="02010609060101010101" pitchFamily="49" charset="-122"/>
                <a:ea typeface="黑体" panose="02010609060101010101" pitchFamily="49" charset="-122"/>
              </a:endParaRPr>
            </a:p>
            <a:p>
              <a:pPr marL="171450" indent="-171450">
                <a:lnSpc>
                  <a:spcPct val="150000"/>
                </a:lnSpc>
                <a:buFont typeface="Wingdings" panose="05000000000000000000" pitchFamily="2" charset="2"/>
                <a:buChar char="n"/>
              </a:pPr>
              <a:r>
                <a:rPr lang="en-US" altLang="zh-CN" sz="1400" dirty="0" smtClean="0">
                  <a:latin typeface="Times New Roman" panose="02020603050405020304" pitchFamily="18" charset="0"/>
                  <a:ea typeface="黑体" panose="02010609060101010101" pitchFamily="49" charset="-122"/>
                  <a:cs typeface="Times New Roman" panose="02020603050405020304" pitchFamily="18" charset="0"/>
                </a:rPr>
                <a:t>Min5_statics</a:t>
              </a:r>
              <a:r>
                <a:rPr lang="en-US" altLang="zh-CN" sz="1400" dirty="0" smtClean="0">
                  <a:latin typeface="黑体" panose="02010609060101010101" pitchFamily="49" charset="-122"/>
                  <a:ea typeface="黑体" panose="02010609060101010101" pitchFamily="49" charset="-122"/>
                </a:rPr>
                <a:t>5</a:t>
              </a:r>
              <a:r>
                <a:rPr lang="zh-CN" altLang="en-US" sz="1400" dirty="0" smtClean="0">
                  <a:latin typeface="黑体" panose="02010609060101010101" pitchFamily="49" charset="-122"/>
                  <a:ea typeface="黑体" panose="02010609060101010101" pitchFamily="49" charset="-122"/>
                </a:rPr>
                <a:t>分钟队长指标</a:t>
              </a:r>
              <a:endParaRPr lang="en-US" altLang="zh-CN" sz="1400" dirty="0">
                <a:latin typeface="黑体" panose="02010609060101010101" pitchFamily="49" charset="-122"/>
                <a:ea typeface="黑体" panose="02010609060101010101" pitchFamily="49" charset="-122"/>
              </a:endParaRPr>
            </a:p>
          </p:txBody>
        </p:sp>
        <p:sp>
          <p:nvSpPr>
            <p:cNvPr id="307" name="ïś1ïḑe"/>
            <p:cNvSpPr txBox="1"/>
            <p:nvPr/>
          </p:nvSpPr>
          <p:spPr bwMode="auto">
            <a:xfrm>
              <a:off x="2327900" y="3717887"/>
              <a:ext cx="2195910"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spcBef>
                  <a:spcPct val="0"/>
                </a:spcBef>
                <a:spcAft>
                  <a:spcPts val="0"/>
                </a:spcAft>
                <a:buClrTx/>
                <a:buSzTx/>
                <a:buFontTx/>
                <a:buNone/>
                <a:defRPr/>
              </a:pPr>
              <a:r>
                <a:rPr kumimoji="0" lang="zh-CN" altLang="en-US" sz="1600" b="1" i="0" u="none" strike="noStrike" kern="1200" cap="none" spc="0" normalizeH="0" baseline="0" noProof="0" dirty="0" smtClean="0">
                  <a:ln>
                    <a:noFill/>
                  </a:ln>
                  <a:solidFill>
                    <a:srgbClr val="00468E"/>
                  </a:solidFill>
                  <a:effectLst/>
                  <a:uLnTx/>
                  <a:uFillTx/>
                  <a:latin typeface="黑体" panose="02010609060101010101" pitchFamily="49" charset="-122"/>
                  <a:ea typeface="黑体" panose="02010609060101010101" pitchFamily="49" charset="-122"/>
                </a:rPr>
                <a:t>指标统计模块</a:t>
              </a:r>
              <a:endParaRPr kumimoji="0" lang="zh-CN" altLang="en-US" sz="1600" b="1" i="0" u="none" strike="noStrike" kern="1200" cap="none" spc="0" normalizeH="0" baseline="0" noProof="0" dirty="0">
                <a:ln>
                  <a:noFill/>
                </a:ln>
                <a:solidFill>
                  <a:srgbClr val="00468E"/>
                </a:solidFill>
                <a:effectLst/>
                <a:uLnTx/>
                <a:uFillTx/>
                <a:latin typeface="黑体" panose="02010609060101010101" pitchFamily="49" charset="-122"/>
                <a:ea typeface="黑体" panose="02010609060101010101" pitchFamily="49" charset="-122"/>
              </a:endParaRPr>
            </a:p>
          </p:txBody>
        </p:sp>
      </p:grpSp>
      <p:sp>
        <p:nvSpPr>
          <p:cNvPr id="304" name="íŝlîde"/>
          <p:cNvSpPr/>
          <p:nvPr/>
        </p:nvSpPr>
        <p:spPr>
          <a:xfrm>
            <a:off x="4593080" y="4484584"/>
            <a:ext cx="295156" cy="332377"/>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accent4"/>
          </a:solidFill>
          <a:ln w="28575">
            <a:solidFill>
              <a:schemeClr val="bg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nvGrpSpPr>
          <p:cNvPr id="291" name="ïş1îḍê"/>
          <p:cNvGrpSpPr/>
          <p:nvPr/>
        </p:nvGrpSpPr>
        <p:grpSpPr>
          <a:xfrm>
            <a:off x="3830165" y="4875138"/>
            <a:ext cx="2729434" cy="1661375"/>
            <a:chOff x="1428711" y="3741671"/>
            <a:chExt cx="4206007" cy="2273458"/>
          </a:xfrm>
        </p:grpSpPr>
        <p:sp>
          <p:nvSpPr>
            <p:cNvPr id="302" name="íṩľïdê"/>
            <p:cNvSpPr/>
            <p:nvPr/>
          </p:nvSpPr>
          <p:spPr bwMode="auto">
            <a:xfrm>
              <a:off x="1428711" y="4136354"/>
              <a:ext cx="4206007" cy="187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70000"/>
                </a:lnSpc>
                <a:buFont typeface="Wingdings" panose="05000000000000000000" pitchFamily="2" charset="2"/>
                <a:buChar char="n"/>
              </a:pPr>
              <a:r>
                <a:rPr lang="en-US" altLang="zh-CN" sz="3000" dirty="0" err="1" smtClean="0">
                  <a:latin typeface="Times New Roman" panose="02020603050405020304" pitchFamily="18" charset="0"/>
                  <a:ea typeface="黑体" panose="02010609060101010101" pitchFamily="49" charset="-122"/>
                  <a:cs typeface="Times New Roman" panose="02020603050405020304" pitchFamily="18" charset="0"/>
                </a:rPr>
                <a:t>Eventarrive</a:t>
              </a:r>
              <a:r>
                <a:rPr lang="en-US" altLang="zh-CN" sz="30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3000" dirty="0" smtClean="0">
                  <a:latin typeface="黑体" panose="02010609060101010101" pitchFamily="49" charset="-122"/>
                  <a:ea typeface="黑体" panose="02010609060101010101" pitchFamily="49" charset="-122"/>
                </a:rPr>
                <a:t>到达事件函数</a:t>
              </a:r>
              <a:endParaRPr lang="en-US" altLang="zh-CN" sz="3000" dirty="0" smtClean="0">
                <a:latin typeface="黑体" panose="02010609060101010101" pitchFamily="49" charset="-122"/>
                <a:ea typeface="黑体" panose="02010609060101010101" pitchFamily="49" charset="-122"/>
              </a:endParaRPr>
            </a:p>
            <a:p>
              <a:pPr marL="171450" indent="-171450">
                <a:lnSpc>
                  <a:spcPct val="170000"/>
                </a:lnSpc>
                <a:buFont typeface="Wingdings" panose="05000000000000000000" pitchFamily="2" charset="2"/>
                <a:buChar char="n"/>
              </a:pPr>
              <a:r>
                <a:rPr lang="en-US" altLang="zh-CN" sz="3000" dirty="0" err="1" smtClean="0">
                  <a:latin typeface="Times New Roman" panose="02020603050405020304" pitchFamily="18" charset="0"/>
                  <a:ea typeface="黑体" panose="02010609060101010101" pitchFamily="49" charset="-122"/>
                  <a:cs typeface="Times New Roman" panose="02020603050405020304" pitchFamily="18" charset="0"/>
                </a:rPr>
                <a:t>Choose_gui</a:t>
              </a:r>
              <a:r>
                <a:rPr lang="en-US" altLang="zh-CN" sz="30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3000" dirty="0" smtClean="0">
                  <a:latin typeface="黑体" panose="02010609060101010101" pitchFamily="49" charset="-122"/>
                  <a:ea typeface="黑体" panose="02010609060101010101" pitchFamily="49" charset="-122"/>
                </a:rPr>
                <a:t>柜台选择函数</a:t>
              </a:r>
              <a:endParaRPr lang="en-US" altLang="zh-CN" sz="3000" dirty="0" smtClean="0">
                <a:latin typeface="黑体" panose="02010609060101010101" pitchFamily="49" charset="-122"/>
                <a:ea typeface="黑体" panose="02010609060101010101" pitchFamily="49" charset="-122"/>
              </a:endParaRPr>
            </a:p>
            <a:p>
              <a:pPr marL="171450" indent="-171450">
                <a:lnSpc>
                  <a:spcPct val="170000"/>
                </a:lnSpc>
                <a:buFont typeface="Wingdings" panose="05000000000000000000" pitchFamily="2" charset="2"/>
                <a:buChar char="n"/>
              </a:pPr>
              <a:r>
                <a:rPr lang="en-US" altLang="zh-CN" sz="3000" dirty="0" err="1" smtClean="0">
                  <a:latin typeface="Times New Roman" panose="02020603050405020304" pitchFamily="18" charset="0"/>
                  <a:ea typeface="黑体" panose="02010609060101010101" pitchFamily="49" charset="-122"/>
                  <a:cs typeface="Times New Roman" panose="02020603050405020304" pitchFamily="18" charset="0"/>
                </a:rPr>
                <a:t>Eventleave</a:t>
              </a:r>
              <a:r>
                <a:rPr lang="en-US" altLang="zh-CN" sz="30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3000" dirty="0" smtClean="0">
                  <a:latin typeface="黑体" panose="02010609060101010101" pitchFamily="49" charset="-122"/>
                  <a:ea typeface="黑体" panose="02010609060101010101" pitchFamily="49" charset="-122"/>
                </a:rPr>
                <a:t>离开事件函数</a:t>
              </a:r>
              <a:endParaRPr lang="en-US" altLang="zh-CN" sz="3000" dirty="0" smtClean="0">
                <a:latin typeface="黑体" panose="02010609060101010101" pitchFamily="49" charset="-122"/>
                <a:ea typeface="黑体" panose="02010609060101010101" pitchFamily="49" charset="-122"/>
              </a:endParaRPr>
            </a:p>
            <a:p>
              <a:pPr marL="171450" indent="-171450">
                <a:lnSpc>
                  <a:spcPct val="120000"/>
                </a:lnSpc>
                <a:buFont typeface="Wingdings" panose="05000000000000000000" pitchFamily="2" charset="2"/>
                <a:buChar char="n"/>
              </a:pPr>
              <a:endParaRPr lang="en-US" altLang="zh-CN" sz="1000" dirty="0">
                <a:latin typeface="黑体" panose="02010609060101010101" pitchFamily="49" charset="-122"/>
                <a:ea typeface="黑体" panose="02010609060101010101" pitchFamily="49" charset="-122"/>
              </a:endParaRPr>
            </a:p>
          </p:txBody>
        </p:sp>
        <p:sp>
          <p:nvSpPr>
            <p:cNvPr id="303" name="íṣ1iḋe"/>
            <p:cNvSpPr txBox="1"/>
            <p:nvPr/>
          </p:nvSpPr>
          <p:spPr bwMode="auto">
            <a:xfrm>
              <a:off x="1725846" y="3741671"/>
              <a:ext cx="2195911"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3765" rtl="0" eaLnBrk="1" fontAlgn="auto" latinLnBrk="0" hangingPunct="1">
                <a:spcBef>
                  <a:spcPct val="0"/>
                </a:spcBef>
                <a:spcAft>
                  <a:spcPts val="0"/>
                </a:spcAft>
                <a:buClrTx/>
                <a:buSzTx/>
                <a:buFontTx/>
                <a:buNone/>
                <a:defRPr/>
              </a:pPr>
              <a:r>
                <a:rPr lang="zh-CN" altLang="en-US" sz="1600" b="1" noProof="0" dirty="0" smtClean="0">
                  <a:solidFill>
                    <a:srgbClr val="00468E"/>
                  </a:solidFill>
                  <a:latin typeface="黑体" panose="02010609060101010101" pitchFamily="49" charset="-122"/>
                  <a:ea typeface="黑体" panose="02010609060101010101" pitchFamily="49" charset="-122"/>
                </a:rPr>
                <a:t>事件</a:t>
              </a:r>
              <a:r>
                <a:rPr lang="zh-CN" altLang="en-US" sz="1600" b="1" dirty="0" smtClean="0">
                  <a:solidFill>
                    <a:srgbClr val="00468E"/>
                  </a:solidFill>
                  <a:latin typeface="黑体" panose="02010609060101010101" pitchFamily="49" charset="-122"/>
                  <a:ea typeface="黑体" panose="02010609060101010101" pitchFamily="49" charset="-122"/>
                </a:rPr>
                <a:t>模块</a:t>
              </a:r>
              <a:endParaRPr kumimoji="0" lang="zh-CN" altLang="en-US" sz="1600" b="1" i="0" u="none" strike="noStrike" kern="1200" cap="none" spc="0" normalizeH="0" baseline="0" noProof="0" dirty="0">
                <a:ln>
                  <a:noFill/>
                </a:ln>
                <a:solidFill>
                  <a:srgbClr val="00468E"/>
                </a:solidFill>
                <a:effectLst/>
                <a:uLnTx/>
                <a:uFillTx/>
                <a:latin typeface="黑体" panose="02010609060101010101" pitchFamily="49" charset="-122"/>
                <a:ea typeface="黑体" panose="02010609060101010101" pitchFamily="49" charset="-122"/>
              </a:endParaRPr>
            </a:p>
          </p:txBody>
        </p:sp>
      </p:grpSp>
      <p:cxnSp>
        <p:nvCxnSpPr>
          <p:cNvPr id="292" name="直接连接符 291"/>
          <p:cNvCxnSpPr/>
          <p:nvPr/>
        </p:nvCxnSpPr>
        <p:spPr>
          <a:xfrm>
            <a:off x="5699484" y="2877901"/>
            <a:ext cx="1" cy="1772873"/>
          </a:xfrm>
          <a:prstGeom prst="line">
            <a:avLst/>
          </a:prstGeom>
          <a:ln w="3175" cap="rnd">
            <a:solidFill>
              <a:schemeClr val="tx1">
                <a:lumMod val="65000"/>
                <a:lumOff val="3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293" name="ïṡḷíḍê"/>
          <p:cNvGrpSpPr/>
          <p:nvPr/>
        </p:nvGrpSpPr>
        <p:grpSpPr>
          <a:xfrm>
            <a:off x="3658210" y="2768353"/>
            <a:ext cx="172301" cy="194030"/>
            <a:chOff x="6231000" y="1001332"/>
            <a:chExt cx="331725" cy="331725"/>
          </a:xfrm>
        </p:grpSpPr>
        <p:sp>
          <p:nvSpPr>
            <p:cNvPr id="300" name="îṧļíḋê"/>
            <p:cNvSpPr/>
            <p:nvPr/>
          </p:nvSpPr>
          <p:spPr bwMode="auto">
            <a:xfrm>
              <a:off x="6231000" y="1001332"/>
              <a:ext cx="331725" cy="331725"/>
            </a:xfrm>
            <a:prstGeom prst="ellipse">
              <a:avLst/>
            </a:pr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zh-CN" altLang="en-US" dirty="0">
                <a:solidFill>
                  <a:schemeClr val="dk1"/>
                </a:solidFill>
                <a:latin typeface="黑体" panose="02010609060101010101" pitchFamily="49" charset="-122"/>
                <a:ea typeface="黑体" panose="02010609060101010101" pitchFamily="49" charset="-122"/>
              </a:endParaRPr>
            </a:p>
          </p:txBody>
        </p:sp>
        <p:sp>
          <p:nvSpPr>
            <p:cNvPr id="301" name="islîdè"/>
            <p:cNvSpPr/>
            <p:nvPr/>
          </p:nvSpPr>
          <p:spPr bwMode="auto">
            <a:xfrm>
              <a:off x="6281719" y="1073473"/>
              <a:ext cx="230283" cy="187421"/>
            </a:xfrm>
            <a:prstGeom prst="rightArrow">
              <a:avLst/>
            </a:prstGeom>
            <a:solidFill>
              <a:schemeClr val="bg1"/>
            </a:solidFill>
            <a:ln w="38100">
              <a:noFill/>
            </a:ln>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zh-CN" altLang="en-US" dirty="0">
                <a:solidFill>
                  <a:schemeClr val="dk1"/>
                </a:solidFill>
                <a:latin typeface="黑体" panose="02010609060101010101" pitchFamily="49" charset="-122"/>
                <a:ea typeface="黑体" panose="02010609060101010101" pitchFamily="49" charset="-122"/>
              </a:endParaRPr>
            </a:p>
          </p:txBody>
        </p:sp>
      </p:grpSp>
      <p:grpSp>
        <p:nvGrpSpPr>
          <p:cNvPr id="294" name="isľiḓê"/>
          <p:cNvGrpSpPr/>
          <p:nvPr/>
        </p:nvGrpSpPr>
        <p:grpSpPr>
          <a:xfrm rot="5400000">
            <a:off x="5593817" y="3759190"/>
            <a:ext cx="194028" cy="172301"/>
            <a:chOff x="6230994" y="519342"/>
            <a:chExt cx="331724" cy="331727"/>
          </a:xfrm>
        </p:grpSpPr>
        <p:sp>
          <p:nvSpPr>
            <p:cNvPr id="298" name="îṣļïḋè"/>
            <p:cNvSpPr/>
            <p:nvPr/>
          </p:nvSpPr>
          <p:spPr bwMode="auto">
            <a:xfrm>
              <a:off x="6230994" y="519342"/>
              <a:ext cx="331724" cy="331727"/>
            </a:xfrm>
            <a:prstGeom prst="ellipse">
              <a:avLst/>
            </a:pr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zh-CN" altLang="en-US" dirty="0">
                <a:solidFill>
                  <a:schemeClr val="dk1"/>
                </a:solidFill>
                <a:latin typeface="黑体" panose="02010609060101010101" pitchFamily="49" charset="-122"/>
                <a:ea typeface="黑体" panose="02010609060101010101" pitchFamily="49" charset="-122"/>
              </a:endParaRPr>
            </a:p>
          </p:txBody>
        </p:sp>
        <p:sp>
          <p:nvSpPr>
            <p:cNvPr id="299" name="ïṧlidè"/>
            <p:cNvSpPr/>
            <p:nvPr/>
          </p:nvSpPr>
          <p:spPr bwMode="auto">
            <a:xfrm>
              <a:off x="6281717" y="591490"/>
              <a:ext cx="230282" cy="187424"/>
            </a:xfrm>
            <a:prstGeom prst="rightArrow">
              <a:avLst/>
            </a:prstGeom>
            <a:solidFill>
              <a:schemeClr val="bg1"/>
            </a:solidFill>
            <a:ln w="38100">
              <a:noFill/>
            </a:ln>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zh-CN" altLang="en-US" dirty="0">
                <a:solidFill>
                  <a:schemeClr val="dk1"/>
                </a:solidFill>
                <a:latin typeface="黑体" panose="02010609060101010101" pitchFamily="49" charset="-122"/>
                <a:ea typeface="黑体" panose="02010609060101010101" pitchFamily="49" charset="-122"/>
              </a:endParaRPr>
            </a:p>
          </p:txBody>
        </p:sp>
      </p:grpSp>
      <p:grpSp>
        <p:nvGrpSpPr>
          <p:cNvPr id="295" name="işļïḑe"/>
          <p:cNvGrpSpPr/>
          <p:nvPr/>
        </p:nvGrpSpPr>
        <p:grpSpPr>
          <a:xfrm flipH="1">
            <a:off x="3627151" y="4595966"/>
            <a:ext cx="172299" cy="194028"/>
            <a:chOff x="6231000" y="1691807"/>
            <a:chExt cx="331725" cy="331725"/>
          </a:xfrm>
        </p:grpSpPr>
        <p:sp>
          <p:nvSpPr>
            <p:cNvPr id="296" name="i$1íḑê"/>
            <p:cNvSpPr/>
            <p:nvPr/>
          </p:nvSpPr>
          <p:spPr bwMode="auto">
            <a:xfrm>
              <a:off x="6231000" y="1691807"/>
              <a:ext cx="331725" cy="331725"/>
            </a:xfrm>
            <a:prstGeom prst="ellipse">
              <a:avLst/>
            </a:pr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zh-CN" altLang="en-US" dirty="0">
                <a:solidFill>
                  <a:schemeClr val="dk1"/>
                </a:solidFill>
                <a:latin typeface="黑体" panose="02010609060101010101" pitchFamily="49" charset="-122"/>
                <a:ea typeface="黑体" panose="02010609060101010101" pitchFamily="49" charset="-122"/>
              </a:endParaRPr>
            </a:p>
          </p:txBody>
        </p:sp>
        <p:sp>
          <p:nvSpPr>
            <p:cNvPr id="297" name="i$ľidè"/>
            <p:cNvSpPr/>
            <p:nvPr/>
          </p:nvSpPr>
          <p:spPr bwMode="auto">
            <a:xfrm>
              <a:off x="6281720" y="1763957"/>
              <a:ext cx="230282" cy="187423"/>
            </a:xfrm>
            <a:prstGeom prst="rightArrow">
              <a:avLst/>
            </a:prstGeom>
            <a:solidFill>
              <a:schemeClr val="bg1"/>
            </a:solidFill>
            <a:ln w="38100">
              <a:noFill/>
            </a:ln>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zh-CN" altLang="en-US" dirty="0">
                <a:solidFill>
                  <a:schemeClr val="dk1"/>
                </a:solidFill>
                <a:latin typeface="黑体" panose="02010609060101010101" pitchFamily="49" charset="-122"/>
                <a:ea typeface="黑体" panose="02010609060101010101" pitchFamily="49" charset="-122"/>
              </a:endParaRPr>
            </a:p>
          </p:txBody>
        </p:sp>
      </p:grpSp>
      <p:grpSp>
        <p:nvGrpSpPr>
          <p:cNvPr id="8" name="组合 7"/>
          <p:cNvGrpSpPr/>
          <p:nvPr/>
        </p:nvGrpSpPr>
        <p:grpSpPr>
          <a:xfrm>
            <a:off x="4586405" y="2686482"/>
            <a:ext cx="295156" cy="332377"/>
            <a:chOff x="4167305" y="2686482"/>
            <a:chExt cx="295156" cy="332377"/>
          </a:xfrm>
        </p:grpSpPr>
        <p:sp>
          <p:nvSpPr>
            <p:cNvPr id="312" name="íSľïḓe"/>
            <p:cNvSpPr/>
            <p:nvPr/>
          </p:nvSpPr>
          <p:spPr>
            <a:xfrm>
              <a:off x="4167305" y="2686482"/>
              <a:ext cx="295156" cy="332377"/>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accent2"/>
            </a:solidFill>
            <a:ln w="28575">
              <a:solidFill>
                <a:schemeClr val="bg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37" name="ïšļîdé"/>
            <p:cNvSpPr/>
            <p:nvPr/>
          </p:nvSpPr>
          <p:spPr bwMode="auto">
            <a:xfrm>
              <a:off x="4238901" y="2796740"/>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grpSp>
      <p:sp>
        <p:nvSpPr>
          <p:cNvPr id="340" name="ïšļîdé"/>
          <p:cNvSpPr/>
          <p:nvPr/>
        </p:nvSpPr>
        <p:spPr bwMode="auto">
          <a:xfrm>
            <a:off x="4651326" y="4569612"/>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41" name="ïšļîdé"/>
          <p:cNvSpPr/>
          <p:nvPr/>
        </p:nvSpPr>
        <p:spPr bwMode="auto">
          <a:xfrm>
            <a:off x="2566175" y="4584561"/>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黑体" panose="02010609060101010101" pitchFamily="49" charset="-122"/>
              <a:ea typeface="黑体" panose="02010609060101010101" pitchFamily="49" charset="-122"/>
            </a:endParaRPr>
          </a:p>
        </p:txBody>
      </p:sp>
      <p:sp>
        <p:nvSpPr>
          <p:cNvPr id="342" name="browser_150955"/>
          <p:cNvSpPr>
            <a:spLocks noChangeAspect="1"/>
          </p:cNvSpPr>
          <p:nvPr/>
        </p:nvSpPr>
        <p:spPr bwMode="auto">
          <a:xfrm>
            <a:off x="5924802" y="4698804"/>
            <a:ext cx="333919" cy="322208"/>
          </a:xfrm>
          <a:custGeom>
            <a:avLst/>
            <a:gdLst>
              <a:gd name="connsiteX0" fmla="*/ 455757 w 587145"/>
              <a:gd name="connsiteY0" fmla="*/ 303381 h 566554"/>
              <a:gd name="connsiteX1" fmla="*/ 587145 w 587145"/>
              <a:gd name="connsiteY1" fmla="*/ 435347 h 566554"/>
              <a:gd name="connsiteX2" fmla="*/ 455757 w 587145"/>
              <a:gd name="connsiteY2" fmla="*/ 566554 h 566554"/>
              <a:gd name="connsiteX3" fmla="*/ 334243 w 587145"/>
              <a:gd name="connsiteY3" fmla="*/ 489195 h 566554"/>
              <a:gd name="connsiteX4" fmla="*/ 334243 w 587145"/>
              <a:gd name="connsiteY4" fmla="*/ 526358 h 566554"/>
              <a:gd name="connsiteX5" fmla="*/ 313737 w 587145"/>
              <a:gd name="connsiteY5" fmla="*/ 526358 h 566554"/>
              <a:gd name="connsiteX6" fmla="*/ 313737 w 587145"/>
              <a:gd name="connsiteY6" fmla="*/ 445206 h 566554"/>
              <a:gd name="connsiteX7" fmla="*/ 395000 w 587145"/>
              <a:gd name="connsiteY7" fmla="*/ 445206 h 566554"/>
              <a:gd name="connsiteX8" fmla="*/ 395000 w 587145"/>
              <a:gd name="connsiteY8" fmla="*/ 465684 h 566554"/>
              <a:gd name="connsiteX9" fmla="*/ 347154 w 587145"/>
              <a:gd name="connsiteY9" fmla="*/ 465684 h 566554"/>
              <a:gd name="connsiteX10" fmla="*/ 455757 w 587145"/>
              <a:gd name="connsiteY10" fmla="*/ 546077 h 566554"/>
              <a:gd name="connsiteX11" fmla="*/ 567399 w 587145"/>
              <a:gd name="connsiteY11" fmla="*/ 435347 h 566554"/>
              <a:gd name="connsiteX12" fmla="*/ 455757 w 587145"/>
              <a:gd name="connsiteY12" fmla="*/ 323858 h 566554"/>
              <a:gd name="connsiteX13" fmla="*/ 372216 w 587145"/>
              <a:gd name="connsiteY13" fmla="*/ 361021 h 566554"/>
              <a:gd name="connsiteX14" fmla="*/ 357786 w 587145"/>
              <a:gd name="connsiteY14" fmla="*/ 361780 h 566554"/>
              <a:gd name="connsiteX15" fmla="*/ 357027 w 587145"/>
              <a:gd name="connsiteY15" fmla="*/ 347370 h 566554"/>
              <a:gd name="connsiteX16" fmla="*/ 455757 w 587145"/>
              <a:gd name="connsiteY16" fmla="*/ 303381 h 566554"/>
              <a:gd name="connsiteX17" fmla="*/ 9874 w 587145"/>
              <a:gd name="connsiteY17" fmla="*/ 182028 h 566554"/>
              <a:gd name="connsiteX18" fmla="*/ 516473 w 587145"/>
              <a:gd name="connsiteY18" fmla="*/ 182028 h 566554"/>
              <a:gd name="connsiteX19" fmla="*/ 526347 w 587145"/>
              <a:gd name="connsiteY19" fmla="*/ 192646 h 566554"/>
              <a:gd name="connsiteX20" fmla="*/ 526347 w 587145"/>
              <a:gd name="connsiteY20" fmla="*/ 281385 h 566554"/>
              <a:gd name="connsiteX21" fmla="*/ 526347 w 587145"/>
              <a:gd name="connsiteY21" fmla="*/ 287453 h 566554"/>
              <a:gd name="connsiteX22" fmla="*/ 440521 w 587145"/>
              <a:gd name="connsiteY22" fmla="*/ 263182 h 566554"/>
              <a:gd name="connsiteX23" fmla="*/ 273427 w 587145"/>
              <a:gd name="connsiteY23" fmla="*/ 430042 h 566554"/>
              <a:gd name="connsiteX24" fmla="*/ 297732 w 587145"/>
              <a:gd name="connsiteY24" fmla="*/ 515747 h 566554"/>
              <a:gd name="connsiteX25" fmla="*/ 9874 w 587145"/>
              <a:gd name="connsiteY25" fmla="*/ 515747 h 566554"/>
              <a:gd name="connsiteX26" fmla="*/ 0 w 587145"/>
              <a:gd name="connsiteY26" fmla="*/ 505887 h 566554"/>
              <a:gd name="connsiteX27" fmla="*/ 0 w 587145"/>
              <a:gd name="connsiteY27" fmla="*/ 192646 h 566554"/>
              <a:gd name="connsiteX28" fmla="*/ 9874 w 587145"/>
              <a:gd name="connsiteY28" fmla="*/ 182028 h 566554"/>
              <a:gd name="connsiteX29" fmla="*/ 263553 w 587145"/>
              <a:gd name="connsiteY29" fmla="*/ 40952 h 566554"/>
              <a:gd name="connsiteX30" fmla="*/ 222539 w 587145"/>
              <a:gd name="connsiteY30" fmla="*/ 81145 h 566554"/>
              <a:gd name="connsiteX31" fmla="*/ 263553 w 587145"/>
              <a:gd name="connsiteY31" fmla="*/ 121338 h 566554"/>
              <a:gd name="connsiteX32" fmla="*/ 303808 w 587145"/>
              <a:gd name="connsiteY32" fmla="*/ 81145 h 566554"/>
              <a:gd name="connsiteX33" fmla="*/ 263553 w 587145"/>
              <a:gd name="connsiteY33" fmla="*/ 40952 h 566554"/>
              <a:gd name="connsiteX34" fmla="*/ 172411 w 587145"/>
              <a:gd name="connsiteY34" fmla="*/ 40952 h 566554"/>
              <a:gd name="connsiteX35" fmla="*/ 131397 w 587145"/>
              <a:gd name="connsiteY35" fmla="*/ 81145 h 566554"/>
              <a:gd name="connsiteX36" fmla="*/ 172411 w 587145"/>
              <a:gd name="connsiteY36" fmla="*/ 121338 h 566554"/>
              <a:gd name="connsiteX37" fmla="*/ 212665 w 587145"/>
              <a:gd name="connsiteY37" fmla="*/ 81145 h 566554"/>
              <a:gd name="connsiteX38" fmla="*/ 172411 w 587145"/>
              <a:gd name="connsiteY38" fmla="*/ 40952 h 566554"/>
              <a:gd name="connsiteX39" fmla="*/ 81269 w 587145"/>
              <a:gd name="connsiteY39" fmla="*/ 40952 h 566554"/>
              <a:gd name="connsiteX40" fmla="*/ 40255 w 587145"/>
              <a:gd name="connsiteY40" fmla="*/ 81145 h 566554"/>
              <a:gd name="connsiteX41" fmla="*/ 81269 w 587145"/>
              <a:gd name="connsiteY41" fmla="*/ 121338 h 566554"/>
              <a:gd name="connsiteX42" fmla="*/ 121523 w 587145"/>
              <a:gd name="connsiteY42" fmla="*/ 81145 h 566554"/>
              <a:gd name="connsiteX43" fmla="*/ 81269 w 587145"/>
              <a:gd name="connsiteY43" fmla="*/ 40952 h 566554"/>
              <a:gd name="connsiteX44" fmla="*/ 9874 w 587145"/>
              <a:gd name="connsiteY44" fmla="*/ 0 h 566554"/>
              <a:gd name="connsiteX45" fmla="*/ 516473 w 587145"/>
              <a:gd name="connsiteY45" fmla="*/ 0 h 566554"/>
              <a:gd name="connsiteX46" fmla="*/ 526347 w 587145"/>
              <a:gd name="connsiteY46" fmla="*/ 10617 h 566554"/>
              <a:gd name="connsiteX47" fmla="*/ 526347 w 587145"/>
              <a:gd name="connsiteY47" fmla="*/ 151673 h 566554"/>
              <a:gd name="connsiteX48" fmla="*/ 516473 w 587145"/>
              <a:gd name="connsiteY48" fmla="*/ 162290 h 566554"/>
              <a:gd name="connsiteX49" fmla="*/ 9874 w 587145"/>
              <a:gd name="connsiteY49" fmla="*/ 162290 h 566554"/>
              <a:gd name="connsiteX50" fmla="*/ 0 w 587145"/>
              <a:gd name="connsiteY50" fmla="*/ 151673 h 566554"/>
              <a:gd name="connsiteX51" fmla="*/ 0 w 587145"/>
              <a:gd name="connsiteY51" fmla="*/ 10617 h 566554"/>
              <a:gd name="connsiteX52" fmla="*/ 9874 w 587145"/>
              <a:gd name="connsiteY52" fmla="*/ 0 h 566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87145" h="566554">
                <a:moveTo>
                  <a:pt x="455757" y="303381"/>
                </a:moveTo>
                <a:cubicBezTo>
                  <a:pt x="528666" y="303381"/>
                  <a:pt x="587145" y="362538"/>
                  <a:pt x="587145" y="435347"/>
                </a:cubicBezTo>
                <a:cubicBezTo>
                  <a:pt x="587145" y="507397"/>
                  <a:pt x="528666" y="566554"/>
                  <a:pt x="455757" y="566554"/>
                </a:cubicBezTo>
                <a:cubicBezTo>
                  <a:pt x="402595" y="566554"/>
                  <a:pt x="355508" y="534700"/>
                  <a:pt x="334243" y="489195"/>
                </a:cubicBezTo>
                <a:lnTo>
                  <a:pt x="334243" y="526358"/>
                </a:lnTo>
                <a:lnTo>
                  <a:pt x="313737" y="526358"/>
                </a:lnTo>
                <a:lnTo>
                  <a:pt x="313737" y="445206"/>
                </a:lnTo>
                <a:lnTo>
                  <a:pt x="395000" y="445206"/>
                </a:lnTo>
                <a:lnTo>
                  <a:pt x="395000" y="465684"/>
                </a:lnTo>
                <a:lnTo>
                  <a:pt x="347154" y="465684"/>
                </a:lnTo>
                <a:cubicBezTo>
                  <a:pt x="360824" y="511948"/>
                  <a:pt x="404873" y="546077"/>
                  <a:pt x="455757" y="546077"/>
                </a:cubicBezTo>
                <a:cubicBezTo>
                  <a:pt x="517274" y="546077"/>
                  <a:pt x="567399" y="496779"/>
                  <a:pt x="567399" y="435347"/>
                </a:cubicBezTo>
                <a:cubicBezTo>
                  <a:pt x="567399" y="373914"/>
                  <a:pt x="517274" y="323858"/>
                  <a:pt x="455757" y="323858"/>
                </a:cubicBezTo>
                <a:cubicBezTo>
                  <a:pt x="423100" y="323858"/>
                  <a:pt x="392722" y="337510"/>
                  <a:pt x="372216" y="361021"/>
                </a:cubicBezTo>
                <a:cubicBezTo>
                  <a:pt x="368419" y="364813"/>
                  <a:pt x="362343" y="365572"/>
                  <a:pt x="357786" y="361780"/>
                </a:cubicBezTo>
                <a:cubicBezTo>
                  <a:pt x="353989" y="357988"/>
                  <a:pt x="353229" y="351920"/>
                  <a:pt x="357027" y="347370"/>
                </a:cubicBezTo>
                <a:cubicBezTo>
                  <a:pt x="381330" y="319308"/>
                  <a:pt x="417784" y="303381"/>
                  <a:pt x="455757" y="303381"/>
                </a:cubicBezTo>
                <a:close/>
                <a:moveTo>
                  <a:pt x="9874" y="182028"/>
                </a:moveTo>
                <a:lnTo>
                  <a:pt x="516473" y="182028"/>
                </a:lnTo>
                <a:cubicBezTo>
                  <a:pt x="521790" y="182028"/>
                  <a:pt x="526347" y="186579"/>
                  <a:pt x="526347" y="192646"/>
                </a:cubicBezTo>
                <a:lnTo>
                  <a:pt x="526347" y="281385"/>
                </a:lnTo>
                <a:lnTo>
                  <a:pt x="526347" y="287453"/>
                </a:lnTo>
                <a:cubicBezTo>
                  <a:pt x="501283" y="272284"/>
                  <a:pt x="471662" y="263182"/>
                  <a:pt x="440521" y="263182"/>
                </a:cubicBezTo>
                <a:cubicBezTo>
                  <a:pt x="348619" y="263182"/>
                  <a:pt x="273427" y="338269"/>
                  <a:pt x="273427" y="430042"/>
                </a:cubicBezTo>
                <a:cubicBezTo>
                  <a:pt x="273427" y="461138"/>
                  <a:pt x="282541" y="490718"/>
                  <a:pt x="297732" y="515747"/>
                </a:cubicBezTo>
                <a:lnTo>
                  <a:pt x="9874" y="515747"/>
                </a:lnTo>
                <a:cubicBezTo>
                  <a:pt x="4557" y="515747"/>
                  <a:pt x="0" y="511196"/>
                  <a:pt x="0" y="505887"/>
                </a:cubicBezTo>
                <a:lnTo>
                  <a:pt x="0" y="192646"/>
                </a:lnTo>
                <a:cubicBezTo>
                  <a:pt x="0" y="186579"/>
                  <a:pt x="4557" y="182028"/>
                  <a:pt x="9874" y="182028"/>
                </a:cubicBezTo>
                <a:close/>
                <a:moveTo>
                  <a:pt x="263553" y="40952"/>
                </a:moveTo>
                <a:cubicBezTo>
                  <a:pt x="240768" y="40952"/>
                  <a:pt x="222539" y="59152"/>
                  <a:pt x="222539" y="81145"/>
                </a:cubicBezTo>
                <a:cubicBezTo>
                  <a:pt x="222539" y="103138"/>
                  <a:pt x="240768" y="121338"/>
                  <a:pt x="263553" y="121338"/>
                </a:cubicBezTo>
                <a:cubicBezTo>
                  <a:pt x="285579" y="121338"/>
                  <a:pt x="303808" y="103138"/>
                  <a:pt x="303808" y="81145"/>
                </a:cubicBezTo>
                <a:cubicBezTo>
                  <a:pt x="303808" y="59152"/>
                  <a:pt x="285579" y="40952"/>
                  <a:pt x="263553" y="40952"/>
                </a:cubicBezTo>
                <a:close/>
                <a:moveTo>
                  <a:pt x="172411" y="40952"/>
                </a:moveTo>
                <a:cubicBezTo>
                  <a:pt x="149625" y="40952"/>
                  <a:pt x="131397" y="59152"/>
                  <a:pt x="131397" y="81145"/>
                </a:cubicBezTo>
                <a:cubicBezTo>
                  <a:pt x="131397" y="103138"/>
                  <a:pt x="149625" y="121338"/>
                  <a:pt x="172411" y="121338"/>
                </a:cubicBezTo>
                <a:cubicBezTo>
                  <a:pt x="194437" y="121338"/>
                  <a:pt x="212665" y="103138"/>
                  <a:pt x="212665" y="81145"/>
                </a:cubicBezTo>
                <a:cubicBezTo>
                  <a:pt x="212665" y="59152"/>
                  <a:pt x="194437" y="40952"/>
                  <a:pt x="172411" y="40952"/>
                </a:cubicBezTo>
                <a:close/>
                <a:moveTo>
                  <a:pt x="81269" y="40952"/>
                </a:moveTo>
                <a:cubicBezTo>
                  <a:pt x="58483" y="40952"/>
                  <a:pt x="40255" y="59152"/>
                  <a:pt x="40255" y="81145"/>
                </a:cubicBezTo>
                <a:cubicBezTo>
                  <a:pt x="40255" y="103138"/>
                  <a:pt x="58483" y="121338"/>
                  <a:pt x="81269" y="121338"/>
                </a:cubicBezTo>
                <a:cubicBezTo>
                  <a:pt x="103295" y="121338"/>
                  <a:pt x="121523" y="103138"/>
                  <a:pt x="121523" y="81145"/>
                </a:cubicBezTo>
                <a:cubicBezTo>
                  <a:pt x="121523" y="59152"/>
                  <a:pt x="103295" y="40952"/>
                  <a:pt x="81269" y="40952"/>
                </a:cubicBezTo>
                <a:close/>
                <a:moveTo>
                  <a:pt x="9874" y="0"/>
                </a:moveTo>
                <a:lnTo>
                  <a:pt x="516473" y="0"/>
                </a:lnTo>
                <a:cubicBezTo>
                  <a:pt x="521790" y="0"/>
                  <a:pt x="526347" y="4550"/>
                  <a:pt x="526347" y="10617"/>
                </a:cubicBezTo>
                <a:lnTo>
                  <a:pt x="526347" y="151673"/>
                </a:lnTo>
                <a:cubicBezTo>
                  <a:pt x="526347" y="157740"/>
                  <a:pt x="521790" y="162290"/>
                  <a:pt x="516473" y="162290"/>
                </a:cubicBezTo>
                <a:lnTo>
                  <a:pt x="9874" y="162290"/>
                </a:lnTo>
                <a:cubicBezTo>
                  <a:pt x="4557" y="162290"/>
                  <a:pt x="0" y="157740"/>
                  <a:pt x="0" y="151673"/>
                </a:cubicBezTo>
                <a:lnTo>
                  <a:pt x="0" y="10617"/>
                </a:lnTo>
                <a:cubicBezTo>
                  <a:pt x="0" y="4550"/>
                  <a:pt x="4557" y="0"/>
                  <a:pt x="9874" y="0"/>
                </a:cubicBezTo>
                <a:close/>
              </a:path>
            </a:pathLst>
          </a:custGeom>
          <a:solidFill>
            <a:schemeClr val="bg1"/>
          </a:solidFill>
          <a:ln>
            <a:noFill/>
          </a:ln>
        </p:spPr>
      </p:sp>
      <p:sp>
        <p:nvSpPr>
          <p:cNvPr id="118" name="文本框 117"/>
          <p:cNvSpPr txBox="1"/>
          <p:nvPr/>
        </p:nvSpPr>
        <p:spPr>
          <a:xfrm>
            <a:off x="1468667" y="554084"/>
            <a:ext cx="7010543" cy="584775"/>
          </a:xfrm>
          <a:prstGeom prst="rect">
            <a:avLst/>
          </a:prstGeom>
          <a:noFill/>
        </p:spPr>
        <p:txBody>
          <a:bodyPr wrap="square" rtlCol="0">
            <a:spAutoFit/>
          </a:bodyPr>
          <a:lstStyle/>
          <a:p>
            <a:pPr lvl="0">
              <a:defRPr/>
            </a:pPr>
            <a:r>
              <a:rPr lang="en-US" altLang="zh-CN" sz="3200" b="1" dirty="0">
                <a:solidFill>
                  <a:srgbClr val="00468E"/>
                </a:solidFill>
                <a:latin typeface="微软雅黑" panose="020B0503020204020204" pitchFamily="34" charset="-122"/>
                <a:ea typeface="微软雅黑" panose="020B0503020204020204" pitchFamily="34" charset="-122"/>
              </a:rPr>
              <a:t>1. </a:t>
            </a:r>
            <a:r>
              <a:rPr lang="zh-CN" altLang="en-US" sz="3200" b="1" dirty="0">
                <a:solidFill>
                  <a:srgbClr val="00468E"/>
                </a:solidFill>
                <a:latin typeface="微软雅黑" panose="020B0503020204020204" pitchFamily="34" charset="-122"/>
                <a:ea typeface="微软雅黑" panose="020B0503020204020204" pitchFamily="34" charset="-122"/>
              </a:rPr>
              <a:t>算法 </a:t>
            </a:r>
            <a:r>
              <a:rPr lang="en-US" altLang="zh-CN" sz="3200" b="1" dirty="0">
                <a:solidFill>
                  <a:srgbClr val="00468E"/>
                </a:solidFill>
                <a:latin typeface="微软雅黑" panose="020B0503020204020204" pitchFamily="34" charset="-122"/>
                <a:ea typeface="微软雅黑" panose="020B0503020204020204" pitchFamily="34" charset="-122"/>
              </a:rPr>
              <a:t>| </a:t>
            </a:r>
            <a:r>
              <a:rPr lang="zh-CN" altLang="en-US" sz="3200" b="1" dirty="0">
                <a:solidFill>
                  <a:srgbClr val="00468E"/>
                </a:solidFill>
                <a:latin typeface="微软雅黑" panose="020B0503020204020204" pitchFamily="34" charset="-122"/>
                <a:ea typeface="微软雅黑" panose="020B0503020204020204" pitchFamily="34" charset="-122"/>
              </a:rPr>
              <a:t>程序设计</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3" name="矩形: 圆角 112"/>
          <p:cNvSpPr/>
          <p:nvPr/>
        </p:nvSpPr>
        <p:spPr>
          <a:xfrm>
            <a:off x="-251460" y="231450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4" name="文本框 113"/>
          <p:cNvSpPr txBox="1"/>
          <p:nvPr/>
        </p:nvSpPr>
        <p:spPr>
          <a:xfrm>
            <a:off x="152704" y="2354303"/>
            <a:ext cx="12646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程序设计</a:t>
            </a:r>
          </a:p>
        </p:txBody>
      </p:sp>
      <p:sp>
        <p:nvSpPr>
          <p:cNvPr id="115" name="文本框 114"/>
          <p:cNvSpPr txBox="1"/>
          <p:nvPr/>
        </p:nvSpPr>
        <p:spPr>
          <a:xfrm>
            <a:off x="158863" y="355280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16" name="文本框 115"/>
          <p:cNvSpPr txBox="1"/>
          <p:nvPr/>
        </p:nvSpPr>
        <p:spPr>
          <a:xfrm>
            <a:off x="169449" y="4038850"/>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17" name="文本框 116"/>
          <p:cNvSpPr txBox="1"/>
          <p:nvPr/>
        </p:nvSpPr>
        <p:spPr>
          <a:xfrm>
            <a:off x="152704" y="452489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总结展望</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20" name="弧形 119"/>
          <p:cNvSpPr/>
          <p:nvPr/>
        </p:nvSpPr>
        <p:spPr>
          <a:xfrm rot="2700000">
            <a:off x="1100276" y="2396885"/>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rgbClr val="000000"/>
              </a:solidFill>
              <a:effectLst/>
              <a:uLnTx/>
              <a:uFillTx/>
              <a:latin typeface="Calibri" panose="020F0502020204030204"/>
              <a:ea typeface="等线" panose="02010600030101010101" pitchFamily="2" charset="-122"/>
              <a:cs typeface="+mn-cs"/>
            </a:endParaRPr>
          </a:p>
        </p:txBody>
      </p:sp>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sp>
        <p:nvSpPr>
          <p:cNvPr id="337" name="ïšļîdé"/>
          <p:cNvSpPr/>
          <p:nvPr/>
        </p:nvSpPr>
        <p:spPr bwMode="auto">
          <a:xfrm>
            <a:off x="4238901" y="2961840"/>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0" name="ïšļîdé"/>
          <p:cNvSpPr/>
          <p:nvPr/>
        </p:nvSpPr>
        <p:spPr bwMode="auto">
          <a:xfrm>
            <a:off x="4232226" y="4583986"/>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1" name="ïšļîdé"/>
          <p:cNvSpPr/>
          <p:nvPr/>
        </p:nvSpPr>
        <p:spPr bwMode="auto">
          <a:xfrm>
            <a:off x="2319360" y="4576366"/>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2" name="browser_150955"/>
          <p:cNvSpPr>
            <a:spLocks noChangeAspect="1"/>
          </p:cNvSpPr>
          <p:nvPr/>
        </p:nvSpPr>
        <p:spPr bwMode="auto">
          <a:xfrm>
            <a:off x="5630340" y="4915776"/>
            <a:ext cx="333919" cy="322208"/>
          </a:xfrm>
          <a:custGeom>
            <a:avLst/>
            <a:gdLst>
              <a:gd name="connsiteX0" fmla="*/ 455757 w 587145"/>
              <a:gd name="connsiteY0" fmla="*/ 303381 h 566554"/>
              <a:gd name="connsiteX1" fmla="*/ 587145 w 587145"/>
              <a:gd name="connsiteY1" fmla="*/ 435347 h 566554"/>
              <a:gd name="connsiteX2" fmla="*/ 455757 w 587145"/>
              <a:gd name="connsiteY2" fmla="*/ 566554 h 566554"/>
              <a:gd name="connsiteX3" fmla="*/ 334243 w 587145"/>
              <a:gd name="connsiteY3" fmla="*/ 489195 h 566554"/>
              <a:gd name="connsiteX4" fmla="*/ 334243 w 587145"/>
              <a:gd name="connsiteY4" fmla="*/ 526358 h 566554"/>
              <a:gd name="connsiteX5" fmla="*/ 313737 w 587145"/>
              <a:gd name="connsiteY5" fmla="*/ 526358 h 566554"/>
              <a:gd name="connsiteX6" fmla="*/ 313737 w 587145"/>
              <a:gd name="connsiteY6" fmla="*/ 445206 h 566554"/>
              <a:gd name="connsiteX7" fmla="*/ 395000 w 587145"/>
              <a:gd name="connsiteY7" fmla="*/ 445206 h 566554"/>
              <a:gd name="connsiteX8" fmla="*/ 395000 w 587145"/>
              <a:gd name="connsiteY8" fmla="*/ 465684 h 566554"/>
              <a:gd name="connsiteX9" fmla="*/ 347154 w 587145"/>
              <a:gd name="connsiteY9" fmla="*/ 465684 h 566554"/>
              <a:gd name="connsiteX10" fmla="*/ 455757 w 587145"/>
              <a:gd name="connsiteY10" fmla="*/ 546077 h 566554"/>
              <a:gd name="connsiteX11" fmla="*/ 567399 w 587145"/>
              <a:gd name="connsiteY11" fmla="*/ 435347 h 566554"/>
              <a:gd name="connsiteX12" fmla="*/ 455757 w 587145"/>
              <a:gd name="connsiteY12" fmla="*/ 323858 h 566554"/>
              <a:gd name="connsiteX13" fmla="*/ 372216 w 587145"/>
              <a:gd name="connsiteY13" fmla="*/ 361021 h 566554"/>
              <a:gd name="connsiteX14" fmla="*/ 357786 w 587145"/>
              <a:gd name="connsiteY14" fmla="*/ 361780 h 566554"/>
              <a:gd name="connsiteX15" fmla="*/ 357027 w 587145"/>
              <a:gd name="connsiteY15" fmla="*/ 347370 h 566554"/>
              <a:gd name="connsiteX16" fmla="*/ 455757 w 587145"/>
              <a:gd name="connsiteY16" fmla="*/ 303381 h 566554"/>
              <a:gd name="connsiteX17" fmla="*/ 9874 w 587145"/>
              <a:gd name="connsiteY17" fmla="*/ 182028 h 566554"/>
              <a:gd name="connsiteX18" fmla="*/ 516473 w 587145"/>
              <a:gd name="connsiteY18" fmla="*/ 182028 h 566554"/>
              <a:gd name="connsiteX19" fmla="*/ 526347 w 587145"/>
              <a:gd name="connsiteY19" fmla="*/ 192646 h 566554"/>
              <a:gd name="connsiteX20" fmla="*/ 526347 w 587145"/>
              <a:gd name="connsiteY20" fmla="*/ 281385 h 566554"/>
              <a:gd name="connsiteX21" fmla="*/ 526347 w 587145"/>
              <a:gd name="connsiteY21" fmla="*/ 287453 h 566554"/>
              <a:gd name="connsiteX22" fmla="*/ 440521 w 587145"/>
              <a:gd name="connsiteY22" fmla="*/ 263182 h 566554"/>
              <a:gd name="connsiteX23" fmla="*/ 273427 w 587145"/>
              <a:gd name="connsiteY23" fmla="*/ 430042 h 566554"/>
              <a:gd name="connsiteX24" fmla="*/ 297732 w 587145"/>
              <a:gd name="connsiteY24" fmla="*/ 515747 h 566554"/>
              <a:gd name="connsiteX25" fmla="*/ 9874 w 587145"/>
              <a:gd name="connsiteY25" fmla="*/ 515747 h 566554"/>
              <a:gd name="connsiteX26" fmla="*/ 0 w 587145"/>
              <a:gd name="connsiteY26" fmla="*/ 505887 h 566554"/>
              <a:gd name="connsiteX27" fmla="*/ 0 w 587145"/>
              <a:gd name="connsiteY27" fmla="*/ 192646 h 566554"/>
              <a:gd name="connsiteX28" fmla="*/ 9874 w 587145"/>
              <a:gd name="connsiteY28" fmla="*/ 182028 h 566554"/>
              <a:gd name="connsiteX29" fmla="*/ 263553 w 587145"/>
              <a:gd name="connsiteY29" fmla="*/ 40952 h 566554"/>
              <a:gd name="connsiteX30" fmla="*/ 222539 w 587145"/>
              <a:gd name="connsiteY30" fmla="*/ 81145 h 566554"/>
              <a:gd name="connsiteX31" fmla="*/ 263553 w 587145"/>
              <a:gd name="connsiteY31" fmla="*/ 121338 h 566554"/>
              <a:gd name="connsiteX32" fmla="*/ 303808 w 587145"/>
              <a:gd name="connsiteY32" fmla="*/ 81145 h 566554"/>
              <a:gd name="connsiteX33" fmla="*/ 263553 w 587145"/>
              <a:gd name="connsiteY33" fmla="*/ 40952 h 566554"/>
              <a:gd name="connsiteX34" fmla="*/ 172411 w 587145"/>
              <a:gd name="connsiteY34" fmla="*/ 40952 h 566554"/>
              <a:gd name="connsiteX35" fmla="*/ 131397 w 587145"/>
              <a:gd name="connsiteY35" fmla="*/ 81145 h 566554"/>
              <a:gd name="connsiteX36" fmla="*/ 172411 w 587145"/>
              <a:gd name="connsiteY36" fmla="*/ 121338 h 566554"/>
              <a:gd name="connsiteX37" fmla="*/ 212665 w 587145"/>
              <a:gd name="connsiteY37" fmla="*/ 81145 h 566554"/>
              <a:gd name="connsiteX38" fmla="*/ 172411 w 587145"/>
              <a:gd name="connsiteY38" fmla="*/ 40952 h 566554"/>
              <a:gd name="connsiteX39" fmla="*/ 81269 w 587145"/>
              <a:gd name="connsiteY39" fmla="*/ 40952 h 566554"/>
              <a:gd name="connsiteX40" fmla="*/ 40255 w 587145"/>
              <a:gd name="connsiteY40" fmla="*/ 81145 h 566554"/>
              <a:gd name="connsiteX41" fmla="*/ 81269 w 587145"/>
              <a:gd name="connsiteY41" fmla="*/ 121338 h 566554"/>
              <a:gd name="connsiteX42" fmla="*/ 121523 w 587145"/>
              <a:gd name="connsiteY42" fmla="*/ 81145 h 566554"/>
              <a:gd name="connsiteX43" fmla="*/ 81269 w 587145"/>
              <a:gd name="connsiteY43" fmla="*/ 40952 h 566554"/>
              <a:gd name="connsiteX44" fmla="*/ 9874 w 587145"/>
              <a:gd name="connsiteY44" fmla="*/ 0 h 566554"/>
              <a:gd name="connsiteX45" fmla="*/ 516473 w 587145"/>
              <a:gd name="connsiteY45" fmla="*/ 0 h 566554"/>
              <a:gd name="connsiteX46" fmla="*/ 526347 w 587145"/>
              <a:gd name="connsiteY46" fmla="*/ 10617 h 566554"/>
              <a:gd name="connsiteX47" fmla="*/ 526347 w 587145"/>
              <a:gd name="connsiteY47" fmla="*/ 151673 h 566554"/>
              <a:gd name="connsiteX48" fmla="*/ 516473 w 587145"/>
              <a:gd name="connsiteY48" fmla="*/ 162290 h 566554"/>
              <a:gd name="connsiteX49" fmla="*/ 9874 w 587145"/>
              <a:gd name="connsiteY49" fmla="*/ 162290 h 566554"/>
              <a:gd name="connsiteX50" fmla="*/ 0 w 587145"/>
              <a:gd name="connsiteY50" fmla="*/ 151673 h 566554"/>
              <a:gd name="connsiteX51" fmla="*/ 0 w 587145"/>
              <a:gd name="connsiteY51" fmla="*/ 10617 h 566554"/>
              <a:gd name="connsiteX52" fmla="*/ 9874 w 587145"/>
              <a:gd name="connsiteY52" fmla="*/ 0 h 566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87145" h="566554">
                <a:moveTo>
                  <a:pt x="455757" y="303381"/>
                </a:moveTo>
                <a:cubicBezTo>
                  <a:pt x="528666" y="303381"/>
                  <a:pt x="587145" y="362538"/>
                  <a:pt x="587145" y="435347"/>
                </a:cubicBezTo>
                <a:cubicBezTo>
                  <a:pt x="587145" y="507397"/>
                  <a:pt x="528666" y="566554"/>
                  <a:pt x="455757" y="566554"/>
                </a:cubicBezTo>
                <a:cubicBezTo>
                  <a:pt x="402595" y="566554"/>
                  <a:pt x="355508" y="534700"/>
                  <a:pt x="334243" y="489195"/>
                </a:cubicBezTo>
                <a:lnTo>
                  <a:pt x="334243" y="526358"/>
                </a:lnTo>
                <a:lnTo>
                  <a:pt x="313737" y="526358"/>
                </a:lnTo>
                <a:lnTo>
                  <a:pt x="313737" y="445206"/>
                </a:lnTo>
                <a:lnTo>
                  <a:pt x="395000" y="445206"/>
                </a:lnTo>
                <a:lnTo>
                  <a:pt x="395000" y="465684"/>
                </a:lnTo>
                <a:lnTo>
                  <a:pt x="347154" y="465684"/>
                </a:lnTo>
                <a:cubicBezTo>
                  <a:pt x="360824" y="511948"/>
                  <a:pt x="404873" y="546077"/>
                  <a:pt x="455757" y="546077"/>
                </a:cubicBezTo>
                <a:cubicBezTo>
                  <a:pt x="517274" y="546077"/>
                  <a:pt x="567399" y="496779"/>
                  <a:pt x="567399" y="435347"/>
                </a:cubicBezTo>
                <a:cubicBezTo>
                  <a:pt x="567399" y="373914"/>
                  <a:pt x="517274" y="323858"/>
                  <a:pt x="455757" y="323858"/>
                </a:cubicBezTo>
                <a:cubicBezTo>
                  <a:pt x="423100" y="323858"/>
                  <a:pt x="392722" y="337510"/>
                  <a:pt x="372216" y="361021"/>
                </a:cubicBezTo>
                <a:cubicBezTo>
                  <a:pt x="368419" y="364813"/>
                  <a:pt x="362343" y="365572"/>
                  <a:pt x="357786" y="361780"/>
                </a:cubicBezTo>
                <a:cubicBezTo>
                  <a:pt x="353989" y="357988"/>
                  <a:pt x="353229" y="351920"/>
                  <a:pt x="357027" y="347370"/>
                </a:cubicBezTo>
                <a:cubicBezTo>
                  <a:pt x="381330" y="319308"/>
                  <a:pt x="417784" y="303381"/>
                  <a:pt x="455757" y="303381"/>
                </a:cubicBezTo>
                <a:close/>
                <a:moveTo>
                  <a:pt x="9874" y="182028"/>
                </a:moveTo>
                <a:lnTo>
                  <a:pt x="516473" y="182028"/>
                </a:lnTo>
                <a:cubicBezTo>
                  <a:pt x="521790" y="182028"/>
                  <a:pt x="526347" y="186579"/>
                  <a:pt x="526347" y="192646"/>
                </a:cubicBezTo>
                <a:lnTo>
                  <a:pt x="526347" y="281385"/>
                </a:lnTo>
                <a:lnTo>
                  <a:pt x="526347" y="287453"/>
                </a:lnTo>
                <a:cubicBezTo>
                  <a:pt x="501283" y="272284"/>
                  <a:pt x="471662" y="263182"/>
                  <a:pt x="440521" y="263182"/>
                </a:cubicBezTo>
                <a:cubicBezTo>
                  <a:pt x="348619" y="263182"/>
                  <a:pt x="273427" y="338269"/>
                  <a:pt x="273427" y="430042"/>
                </a:cubicBezTo>
                <a:cubicBezTo>
                  <a:pt x="273427" y="461138"/>
                  <a:pt x="282541" y="490718"/>
                  <a:pt x="297732" y="515747"/>
                </a:cubicBezTo>
                <a:lnTo>
                  <a:pt x="9874" y="515747"/>
                </a:lnTo>
                <a:cubicBezTo>
                  <a:pt x="4557" y="515747"/>
                  <a:pt x="0" y="511196"/>
                  <a:pt x="0" y="505887"/>
                </a:cubicBezTo>
                <a:lnTo>
                  <a:pt x="0" y="192646"/>
                </a:lnTo>
                <a:cubicBezTo>
                  <a:pt x="0" y="186579"/>
                  <a:pt x="4557" y="182028"/>
                  <a:pt x="9874" y="182028"/>
                </a:cubicBezTo>
                <a:close/>
                <a:moveTo>
                  <a:pt x="263553" y="40952"/>
                </a:moveTo>
                <a:cubicBezTo>
                  <a:pt x="240768" y="40952"/>
                  <a:pt x="222539" y="59152"/>
                  <a:pt x="222539" y="81145"/>
                </a:cubicBezTo>
                <a:cubicBezTo>
                  <a:pt x="222539" y="103138"/>
                  <a:pt x="240768" y="121338"/>
                  <a:pt x="263553" y="121338"/>
                </a:cubicBezTo>
                <a:cubicBezTo>
                  <a:pt x="285579" y="121338"/>
                  <a:pt x="303808" y="103138"/>
                  <a:pt x="303808" y="81145"/>
                </a:cubicBezTo>
                <a:cubicBezTo>
                  <a:pt x="303808" y="59152"/>
                  <a:pt x="285579" y="40952"/>
                  <a:pt x="263553" y="40952"/>
                </a:cubicBezTo>
                <a:close/>
                <a:moveTo>
                  <a:pt x="172411" y="40952"/>
                </a:moveTo>
                <a:cubicBezTo>
                  <a:pt x="149625" y="40952"/>
                  <a:pt x="131397" y="59152"/>
                  <a:pt x="131397" y="81145"/>
                </a:cubicBezTo>
                <a:cubicBezTo>
                  <a:pt x="131397" y="103138"/>
                  <a:pt x="149625" y="121338"/>
                  <a:pt x="172411" y="121338"/>
                </a:cubicBezTo>
                <a:cubicBezTo>
                  <a:pt x="194437" y="121338"/>
                  <a:pt x="212665" y="103138"/>
                  <a:pt x="212665" y="81145"/>
                </a:cubicBezTo>
                <a:cubicBezTo>
                  <a:pt x="212665" y="59152"/>
                  <a:pt x="194437" y="40952"/>
                  <a:pt x="172411" y="40952"/>
                </a:cubicBezTo>
                <a:close/>
                <a:moveTo>
                  <a:pt x="81269" y="40952"/>
                </a:moveTo>
                <a:cubicBezTo>
                  <a:pt x="58483" y="40952"/>
                  <a:pt x="40255" y="59152"/>
                  <a:pt x="40255" y="81145"/>
                </a:cubicBezTo>
                <a:cubicBezTo>
                  <a:pt x="40255" y="103138"/>
                  <a:pt x="58483" y="121338"/>
                  <a:pt x="81269" y="121338"/>
                </a:cubicBezTo>
                <a:cubicBezTo>
                  <a:pt x="103295" y="121338"/>
                  <a:pt x="121523" y="103138"/>
                  <a:pt x="121523" y="81145"/>
                </a:cubicBezTo>
                <a:cubicBezTo>
                  <a:pt x="121523" y="59152"/>
                  <a:pt x="103295" y="40952"/>
                  <a:pt x="81269" y="40952"/>
                </a:cubicBezTo>
                <a:close/>
                <a:moveTo>
                  <a:pt x="9874" y="0"/>
                </a:moveTo>
                <a:lnTo>
                  <a:pt x="516473" y="0"/>
                </a:lnTo>
                <a:cubicBezTo>
                  <a:pt x="521790" y="0"/>
                  <a:pt x="526347" y="4550"/>
                  <a:pt x="526347" y="10617"/>
                </a:cubicBezTo>
                <a:lnTo>
                  <a:pt x="526347" y="151673"/>
                </a:lnTo>
                <a:cubicBezTo>
                  <a:pt x="526347" y="157740"/>
                  <a:pt x="521790" y="162290"/>
                  <a:pt x="516473" y="162290"/>
                </a:cubicBezTo>
                <a:lnTo>
                  <a:pt x="9874" y="162290"/>
                </a:lnTo>
                <a:cubicBezTo>
                  <a:pt x="4557" y="162290"/>
                  <a:pt x="0" y="157740"/>
                  <a:pt x="0" y="151673"/>
                </a:cubicBezTo>
                <a:lnTo>
                  <a:pt x="0" y="10617"/>
                </a:lnTo>
                <a:cubicBezTo>
                  <a:pt x="0" y="4550"/>
                  <a:pt x="4557" y="0"/>
                  <a:pt x="9874" y="0"/>
                </a:cubicBezTo>
                <a:close/>
              </a:path>
            </a:pathLst>
          </a:custGeom>
          <a:solidFill>
            <a:schemeClr val="bg1"/>
          </a:solidFill>
          <a:ln>
            <a:noFill/>
          </a:ln>
        </p:spPr>
      </p:sp>
      <p:grpSp>
        <p:nvGrpSpPr>
          <p:cNvPr id="118" name="46e3fa09-32ce-4905-abcb-61d961fe67b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538648" y="2497727"/>
            <a:ext cx="6877868" cy="3386119"/>
            <a:chOff x="669926" y="1628800"/>
            <a:chExt cx="9170490" cy="4514825"/>
          </a:xfrm>
        </p:grpSpPr>
        <p:cxnSp>
          <p:nvCxnSpPr>
            <p:cNvPr id="119" name="直接连接符 118"/>
            <p:cNvCxnSpPr/>
            <p:nvPr/>
          </p:nvCxnSpPr>
          <p:spPr>
            <a:xfrm flipH="1">
              <a:off x="669926" y="2348880"/>
              <a:ext cx="8202745" cy="3794745"/>
            </a:xfrm>
            <a:prstGeom prst="line">
              <a:avLst/>
            </a:prstGeom>
            <a:ln w="76200"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21" name="ïṩļide"/>
            <p:cNvGrpSpPr/>
            <p:nvPr/>
          </p:nvGrpSpPr>
          <p:grpSpPr>
            <a:xfrm>
              <a:off x="8688288" y="1628800"/>
              <a:ext cx="1152128" cy="1152128"/>
              <a:chOff x="3025614" y="1870779"/>
              <a:chExt cx="808632" cy="808632"/>
            </a:xfrm>
          </p:grpSpPr>
          <p:sp>
            <p:nvSpPr>
              <p:cNvPr id="146" name="íṣľíďé"/>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0" cap="flat">
                <a:solidFill>
                  <a:schemeClr val="accent1"/>
                </a:solidFill>
                <a:miter lim="400000"/>
              </a:ln>
              <a:effectLst/>
            </p:spPr>
            <p:txBody>
              <a:bodyPr anchor="ctr"/>
              <a:lstStyle/>
              <a:p>
                <a:pPr algn="ctr"/>
                <a:endParaRPr>
                  <a:latin typeface="黑体" panose="02010609060101010101" pitchFamily="49" charset="-122"/>
                  <a:ea typeface="黑体" panose="02010609060101010101" pitchFamily="49" charset="-122"/>
                </a:endParaRPr>
              </a:p>
            </p:txBody>
          </p:sp>
          <p:sp>
            <p:nvSpPr>
              <p:cNvPr id="147" name="íṧlîďé"/>
              <p:cNvSpPr/>
              <p:nvPr/>
            </p:nvSpPr>
            <p:spPr>
              <a:xfrm>
                <a:off x="3163933" y="2009098"/>
                <a:ext cx="531993" cy="5319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latin typeface="黑体" panose="02010609060101010101" pitchFamily="49" charset="-122"/>
                  <a:ea typeface="黑体" panose="02010609060101010101" pitchFamily="49" charset="-122"/>
                </a:endParaRPr>
              </a:p>
            </p:txBody>
          </p:sp>
          <p:sp>
            <p:nvSpPr>
              <p:cNvPr id="148" name="ïṡľïďê"/>
              <p:cNvSpPr/>
              <p:nvPr/>
            </p:nvSpPr>
            <p:spPr>
              <a:xfrm>
                <a:off x="3282109" y="2117458"/>
                <a:ext cx="305623" cy="305161"/>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rgbClr val="FFFFFF"/>
              </a:solidFill>
              <a:ln w="12700" cap="flat">
                <a:noFill/>
                <a:miter lim="400000"/>
              </a:ln>
              <a:effectLst/>
            </p:spPr>
            <p:txBody>
              <a:bodyPr anchor="ctr"/>
              <a:lstStyle/>
              <a:p>
                <a:pPr algn="ctr"/>
                <a:endParaRPr>
                  <a:latin typeface="黑体" panose="02010609060101010101" pitchFamily="49" charset="-122"/>
                  <a:ea typeface="黑体" panose="02010609060101010101" pitchFamily="49" charset="-122"/>
                </a:endParaRPr>
              </a:p>
            </p:txBody>
          </p:sp>
        </p:grpSp>
        <p:grpSp>
          <p:nvGrpSpPr>
            <p:cNvPr id="122" name="íš1ïḓè"/>
            <p:cNvGrpSpPr/>
            <p:nvPr/>
          </p:nvGrpSpPr>
          <p:grpSpPr>
            <a:xfrm>
              <a:off x="2874470" y="4509120"/>
              <a:ext cx="808632" cy="808632"/>
              <a:chOff x="3025614" y="1870779"/>
              <a:chExt cx="808632" cy="808632"/>
            </a:xfrm>
          </p:grpSpPr>
          <p:sp>
            <p:nvSpPr>
              <p:cNvPr id="143" name="íṣ1íḓê"/>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0" cap="flat">
                <a:solidFill>
                  <a:schemeClr val="tx1">
                    <a:lumMod val="50000"/>
                    <a:lumOff val="50000"/>
                  </a:schemeClr>
                </a:solidFill>
                <a:miter lim="400000"/>
              </a:ln>
              <a:effectLst/>
            </p:spPr>
            <p:txBody>
              <a:bodyPr anchor="ctr"/>
              <a:lstStyle/>
              <a:p>
                <a:pPr algn="ctr"/>
                <a:endParaRPr>
                  <a:latin typeface="黑体" panose="02010609060101010101" pitchFamily="49" charset="-122"/>
                  <a:ea typeface="黑体" panose="02010609060101010101" pitchFamily="49" charset="-122"/>
                </a:endParaRPr>
              </a:p>
            </p:txBody>
          </p:sp>
          <p:sp>
            <p:nvSpPr>
              <p:cNvPr id="144" name="ïṥlídê"/>
              <p:cNvSpPr/>
              <p:nvPr/>
            </p:nvSpPr>
            <p:spPr>
              <a:xfrm>
                <a:off x="3163933" y="2009098"/>
                <a:ext cx="531993" cy="53199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lumMod val="50000"/>
                  <a:lumOff val="50000"/>
                </a:schemeClr>
              </a:solidFill>
              <a:ln w="12700" cap="flat">
                <a:noFill/>
                <a:miter lim="400000"/>
              </a:ln>
              <a:effectLst/>
            </p:spPr>
            <p:txBody>
              <a:bodyPr anchor="ctr"/>
              <a:lstStyle/>
              <a:p>
                <a:pPr algn="ctr"/>
                <a:r>
                  <a:rPr lang="en-US" b="1" i="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endParaRPr b="1" i="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grpSp>
        <p:grpSp>
          <p:nvGrpSpPr>
            <p:cNvPr id="123" name="íSlíďè"/>
            <p:cNvGrpSpPr/>
            <p:nvPr/>
          </p:nvGrpSpPr>
          <p:grpSpPr>
            <a:xfrm>
              <a:off x="4848041" y="3628480"/>
              <a:ext cx="808632" cy="808632"/>
              <a:chOff x="3025614" y="1870779"/>
              <a:chExt cx="808632" cy="808632"/>
            </a:xfrm>
          </p:grpSpPr>
          <p:sp>
            <p:nvSpPr>
              <p:cNvPr id="140" name="iṩ1íďe"/>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0" cap="flat">
                <a:solidFill>
                  <a:schemeClr val="tx1">
                    <a:lumMod val="50000"/>
                    <a:lumOff val="50000"/>
                  </a:schemeClr>
                </a:solidFill>
                <a:miter lim="400000"/>
              </a:ln>
              <a:effectLst/>
            </p:spPr>
            <p:txBody>
              <a:bodyPr anchor="ctr"/>
              <a:lstStyle/>
              <a:p>
                <a:pPr algn="ctr"/>
                <a:endParaRPr>
                  <a:latin typeface="黑体" panose="02010609060101010101" pitchFamily="49" charset="-122"/>
                  <a:ea typeface="黑体" panose="02010609060101010101" pitchFamily="49" charset="-122"/>
                </a:endParaRPr>
              </a:p>
            </p:txBody>
          </p:sp>
          <p:sp>
            <p:nvSpPr>
              <p:cNvPr id="142" name="ïŝḷïḋè"/>
              <p:cNvSpPr/>
              <p:nvPr/>
            </p:nvSpPr>
            <p:spPr>
              <a:xfrm>
                <a:off x="3282109" y="2117321"/>
                <a:ext cx="305623" cy="305434"/>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rgbClr val="FFFFFF"/>
              </a:solidFill>
              <a:ln w="12700" cap="flat">
                <a:noFill/>
                <a:miter lim="400000"/>
              </a:ln>
              <a:effectLst/>
            </p:spPr>
            <p:txBody>
              <a:bodyPr anchor="ctr"/>
              <a:lstStyle/>
              <a:p>
                <a:pPr algn="ctr"/>
                <a:endParaRPr>
                  <a:latin typeface="黑体" panose="02010609060101010101" pitchFamily="49" charset="-122"/>
                  <a:ea typeface="黑体" panose="02010609060101010101" pitchFamily="49" charset="-122"/>
                </a:endParaRPr>
              </a:p>
            </p:txBody>
          </p:sp>
        </p:grpSp>
        <p:grpSp>
          <p:nvGrpSpPr>
            <p:cNvPr id="124" name="íṧlîḋe"/>
            <p:cNvGrpSpPr/>
            <p:nvPr/>
          </p:nvGrpSpPr>
          <p:grpSpPr>
            <a:xfrm>
              <a:off x="6816080" y="2764384"/>
              <a:ext cx="808632" cy="808632"/>
              <a:chOff x="3025614" y="1870779"/>
              <a:chExt cx="808632" cy="808632"/>
            </a:xfrm>
          </p:grpSpPr>
          <p:sp>
            <p:nvSpPr>
              <p:cNvPr id="137" name="iSḷîḍè"/>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63500" cap="flat">
                <a:solidFill>
                  <a:schemeClr val="tx1">
                    <a:lumMod val="50000"/>
                    <a:lumOff val="50000"/>
                  </a:schemeClr>
                </a:solidFill>
                <a:miter lim="400000"/>
              </a:ln>
              <a:effectLst/>
            </p:spPr>
            <p:txBody>
              <a:bodyPr anchor="ctr"/>
              <a:lstStyle/>
              <a:p>
                <a:pPr algn="ctr"/>
                <a:endParaRPr>
                  <a:latin typeface="黑体" panose="02010609060101010101" pitchFamily="49" charset="-122"/>
                  <a:ea typeface="黑体" panose="02010609060101010101" pitchFamily="49" charset="-122"/>
                </a:endParaRPr>
              </a:p>
            </p:txBody>
          </p:sp>
          <p:sp>
            <p:nvSpPr>
              <p:cNvPr id="139" name="íŝḷïḓè"/>
              <p:cNvSpPr/>
              <p:nvPr/>
            </p:nvSpPr>
            <p:spPr>
              <a:xfrm>
                <a:off x="3282109" y="2117461"/>
                <a:ext cx="305623" cy="305154"/>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 name="connsiteX40" fmla="*/ 325000 h 606722"/>
                  <a:gd name="connsiteY40" fmla="*/ 325000 h 606722"/>
                  <a:gd name="connsiteX41" fmla="*/ 325000 h 606722"/>
                  <a:gd name="connsiteY41" fmla="*/ 325000 h 606722"/>
                  <a:gd name="connsiteX42" fmla="*/ 325000 h 606722"/>
                  <a:gd name="connsiteY42" fmla="*/ 325000 h 606722"/>
                  <a:gd name="connsiteX43" fmla="*/ 325000 h 606722"/>
                  <a:gd name="connsiteY43" fmla="*/ 325000 h 606722"/>
                  <a:gd name="connsiteX44" fmla="*/ 325000 h 606722"/>
                  <a:gd name="connsiteY44" fmla="*/ 325000 h 606722"/>
                  <a:gd name="connsiteX45" fmla="*/ 325000 h 606722"/>
                  <a:gd name="connsiteY45" fmla="*/ 325000 h 606722"/>
                  <a:gd name="connsiteX46" fmla="*/ 325000 h 606722"/>
                  <a:gd name="connsiteY46" fmla="*/ 325000 h 606722"/>
                  <a:gd name="connsiteX47" fmla="*/ 325000 h 606722"/>
                  <a:gd name="connsiteY47" fmla="*/ 325000 h 606722"/>
                  <a:gd name="connsiteX48" fmla="*/ 325000 h 606722"/>
                  <a:gd name="connsiteY48" fmla="*/ 325000 h 606722"/>
                  <a:gd name="connsiteX49" fmla="*/ 325000 h 606722"/>
                  <a:gd name="connsiteY49" fmla="*/ 325000 h 606722"/>
                  <a:gd name="connsiteX50" fmla="*/ 325000 h 606722"/>
                  <a:gd name="connsiteY50" fmla="*/ 325000 h 606722"/>
                  <a:gd name="connsiteX51" fmla="*/ 325000 h 606722"/>
                  <a:gd name="connsiteY51" fmla="*/ 325000 h 606722"/>
                  <a:gd name="connsiteX52" fmla="*/ 325000 h 606722"/>
                  <a:gd name="connsiteY52" fmla="*/ 325000 h 606722"/>
                  <a:gd name="connsiteX53" fmla="*/ 325000 h 606722"/>
                  <a:gd name="connsiteY53" fmla="*/ 325000 h 606722"/>
                  <a:gd name="connsiteX54" fmla="*/ 325000 h 606722"/>
                  <a:gd name="connsiteY54" fmla="*/ 325000 h 606722"/>
                  <a:gd name="connsiteX55" fmla="*/ 325000 h 606722"/>
                  <a:gd name="connsiteY55" fmla="*/ 325000 h 606722"/>
                  <a:gd name="connsiteX56" fmla="*/ 325000 h 606722"/>
                  <a:gd name="connsiteY56" fmla="*/ 325000 h 606722"/>
                  <a:gd name="connsiteX57" fmla="*/ 325000 h 606722"/>
                  <a:gd name="connsiteY57" fmla="*/ 325000 h 606722"/>
                  <a:gd name="connsiteX58" fmla="*/ 325000 h 606722"/>
                  <a:gd name="connsiteY58" fmla="*/ 325000 h 606722"/>
                  <a:gd name="connsiteX59" fmla="*/ 325000 h 606722"/>
                  <a:gd name="connsiteY59" fmla="*/ 325000 h 606722"/>
                  <a:gd name="connsiteX60" fmla="*/ 325000 h 606722"/>
                  <a:gd name="connsiteY60" fmla="*/ 325000 h 606722"/>
                  <a:gd name="connsiteX61" fmla="*/ 325000 h 606722"/>
                  <a:gd name="connsiteY61" fmla="*/ 325000 h 606722"/>
                  <a:gd name="connsiteX62" fmla="*/ 325000 h 606722"/>
                  <a:gd name="connsiteY62" fmla="*/ 325000 h 606722"/>
                  <a:gd name="connsiteX63" fmla="*/ 325000 h 606722"/>
                  <a:gd name="connsiteY63" fmla="*/ 325000 h 606722"/>
                  <a:gd name="connsiteX64" fmla="*/ 325000 h 606722"/>
                  <a:gd name="connsiteY64" fmla="*/ 325000 h 606722"/>
                  <a:gd name="connsiteX65" fmla="*/ 325000 h 606722"/>
                  <a:gd name="connsiteY65" fmla="*/ 325000 h 606722"/>
                  <a:gd name="connsiteX66" fmla="*/ 325000 h 606722"/>
                  <a:gd name="connsiteY66" fmla="*/ 325000 h 606722"/>
                  <a:gd name="connsiteX67" fmla="*/ 325000 h 606722"/>
                  <a:gd name="connsiteY67"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07535" h="606604">
                    <a:moveTo>
                      <a:pt x="394900" y="353768"/>
                    </a:moveTo>
                    <a:cubicBezTo>
                      <a:pt x="400507" y="353768"/>
                      <a:pt x="405045" y="358301"/>
                      <a:pt x="405045" y="363900"/>
                    </a:cubicBezTo>
                    <a:lnTo>
                      <a:pt x="405045" y="515616"/>
                    </a:lnTo>
                    <a:cubicBezTo>
                      <a:pt x="405045" y="543435"/>
                      <a:pt x="382353" y="566099"/>
                      <a:pt x="354410" y="566099"/>
                    </a:cubicBezTo>
                    <a:lnTo>
                      <a:pt x="212649" y="566099"/>
                    </a:lnTo>
                    <a:cubicBezTo>
                      <a:pt x="207131" y="566099"/>
                      <a:pt x="202593" y="561566"/>
                      <a:pt x="202593" y="556056"/>
                    </a:cubicBezTo>
                    <a:cubicBezTo>
                      <a:pt x="202593" y="550457"/>
                      <a:pt x="207131" y="545924"/>
                      <a:pt x="212649" y="545924"/>
                    </a:cubicBezTo>
                    <a:lnTo>
                      <a:pt x="354410" y="545924"/>
                    </a:lnTo>
                    <a:cubicBezTo>
                      <a:pt x="371140" y="545924"/>
                      <a:pt x="384845" y="532325"/>
                      <a:pt x="384845" y="515616"/>
                    </a:cubicBezTo>
                    <a:lnTo>
                      <a:pt x="384845" y="363900"/>
                    </a:lnTo>
                    <a:cubicBezTo>
                      <a:pt x="384845" y="358301"/>
                      <a:pt x="389294" y="353768"/>
                      <a:pt x="394900" y="353768"/>
                    </a:cubicBezTo>
                    <a:close/>
                    <a:moveTo>
                      <a:pt x="131640" y="262739"/>
                    </a:moveTo>
                    <a:cubicBezTo>
                      <a:pt x="137236" y="262739"/>
                      <a:pt x="141766" y="267271"/>
                      <a:pt x="141766" y="272870"/>
                    </a:cubicBezTo>
                    <a:lnTo>
                      <a:pt x="141766" y="333565"/>
                    </a:lnTo>
                    <a:cubicBezTo>
                      <a:pt x="141766" y="339075"/>
                      <a:pt x="137236" y="343607"/>
                      <a:pt x="131640" y="343607"/>
                    </a:cubicBezTo>
                    <a:cubicBezTo>
                      <a:pt x="126044" y="343607"/>
                      <a:pt x="121514" y="339075"/>
                      <a:pt x="121514" y="333565"/>
                    </a:cubicBezTo>
                    <a:lnTo>
                      <a:pt x="121514" y="272870"/>
                    </a:lnTo>
                    <a:cubicBezTo>
                      <a:pt x="121514" y="267271"/>
                      <a:pt x="126044" y="262739"/>
                      <a:pt x="131640" y="262739"/>
                    </a:cubicBezTo>
                    <a:close/>
                    <a:moveTo>
                      <a:pt x="489057" y="194973"/>
                    </a:moveTo>
                    <a:cubicBezTo>
                      <a:pt x="492973" y="190974"/>
                      <a:pt x="499381" y="190974"/>
                      <a:pt x="503386" y="194973"/>
                    </a:cubicBezTo>
                    <a:lnTo>
                      <a:pt x="604576" y="296095"/>
                    </a:lnTo>
                    <a:cubicBezTo>
                      <a:pt x="605555" y="296983"/>
                      <a:pt x="606267" y="298138"/>
                      <a:pt x="606801" y="299383"/>
                    </a:cubicBezTo>
                    <a:cubicBezTo>
                      <a:pt x="607780" y="301871"/>
                      <a:pt x="607780" y="304625"/>
                      <a:pt x="606801" y="307113"/>
                    </a:cubicBezTo>
                    <a:cubicBezTo>
                      <a:pt x="606267" y="308357"/>
                      <a:pt x="605555" y="309424"/>
                      <a:pt x="604576" y="310401"/>
                    </a:cubicBezTo>
                    <a:lnTo>
                      <a:pt x="503386" y="411434"/>
                    </a:lnTo>
                    <a:cubicBezTo>
                      <a:pt x="501339" y="413478"/>
                      <a:pt x="498758" y="414455"/>
                      <a:pt x="496177" y="414455"/>
                    </a:cubicBezTo>
                    <a:cubicBezTo>
                      <a:pt x="493596" y="414455"/>
                      <a:pt x="491015" y="413478"/>
                      <a:pt x="489057" y="411434"/>
                    </a:cubicBezTo>
                    <a:cubicBezTo>
                      <a:pt x="485052" y="407524"/>
                      <a:pt x="485052" y="401126"/>
                      <a:pt x="489057" y="397217"/>
                    </a:cubicBezTo>
                    <a:lnTo>
                      <a:pt x="572982" y="313333"/>
                    </a:lnTo>
                    <a:lnTo>
                      <a:pt x="232921" y="313333"/>
                    </a:lnTo>
                    <a:cubicBezTo>
                      <a:pt x="227314" y="313333"/>
                      <a:pt x="222775" y="308802"/>
                      <a:pt x="222775" y="303203"/>
                    </a:cubicBezTo>
                    <a:cubicBezTo>
                      <a:pt x="222775" y="297605"/>
                      <a:pt x="227314" y="293074"/>
                      <a:pt x="232921" y="293074"/>
                    </a:cubicBezTo>
                    <a:lnTo>
                      <a:pt x="572982" y="293074"/>
                    </a:lnTo>
                    <a:lnTo>
                      <a:pt x="489057" y="209279"/>
                    </a:lnTo>
                    <a:cubicBezTo>
                      <a:pt x="485052" y="205281"/>
                      <a:pt x="485052" y="198883"/>
                      <a:pt x="489057" y="194973"/>
                    </a:cubicBezTo>
                    <a:close/>
                    <a:moveTo>
                      <a:pt x="211398" y="40317"/>
                    </a:moveTo>
                    <a:lnTo>
                      <a:pt x="354409" y="40317"/>
                    </a:lnTo>
                    <a:cubicBezTo>
                      <a:pt x="382353" y="40317"/>
                      <a:pt x="405046" y="62981"/>
                      <a:pt x="405046" y="90889"/>
                    </a:cubicBezTo>
                    <a:lnTo>
                      <a:pt x="405046" y="242605"/>
                    </a:lnTo>
                    <a:cubicBezTo>
                      <a:pt x="405046" y="248115"/>
                      <a:pt x="400508" y="252648"/>
                      <a:pt x="394901" y="252648"/>
                    </a:cubicBezTo>
                    <a:cubicBezTo>
                      <a:pt x="389295" y="252648"/>
                      <a:pt x="384845" y="248115"/>
                      <a:pt x="384845" y="242605"/>
                    </a:cubicBezTo>
                    <a:lnTo>
                      <a:pt x="384845" y="90889"/>
                    </a:lnTo>
                    <a:cubicBezTo>
                      <a:pt x="384845" y="74180"/>
                      <a:pt x="371140" y="60581"/>
                      <a:pt x="354409" y="60581"/>
                    </a:cubicBezTo>
                    <a:lnTo>
                      <a:pt x="211398" y="60581"/>
                    </a:lnTo>
                    <a:cubicBezTo>
                      <a:pt x="205791" y="60581"/>
                      <a:pt x="201253" y="56048"/>
                      <a:pt x="201253" y="50449"/>
                    </a:cubicBezTo>
                    <a:cubicBezTo>
                      <a:pt x="201253" y="44850"/>
                      <a:pt x="205791" y="40317"/>
                      <a:pt x="211398" y="40317"/>
                    </a:cubicBezTo>
                    <a:close/>
                    <a:moveTo>
                      <a:pt x="147115" y="20146"/>
                    </a:moveTo>
                    <a:cubicBezTo>
                      <a:pt x="144890" y="20146"/>
                      <a:pt x="142576" y="20590"/>
                      <a:pt x="140084" y="21568"/>
                    </a:cubicBezTo>
                    <a:lnTo>
                      <a:pt x="44232" y="59782"/>
                    </a:lnTo>
                    <a:cubicBezTo>
                      <a:pt x="24919" y="66981"/>
                      <a:pt x="20292" y="73024"/>
                      <a:pt x="20292" y="90887"/>
                    </a:cubicBezTo>
                    <a:lnTo>
                      <a:pt x="20292" y="515689"/>
                    </a:lnTo>
                    <a:cubicBezTo>
                      <a:pt x="20292" y="533464"/>
                      <a:pt x="24919" y="539596"/>
                      <a:pt x="44054" y="546616"/>
                    </a:cubicBezTo>
                    <a:lnTo>
                      <a:pt x="140262" y="585098"/>
                    </a:lnTo>
                    <a:cubicBezTo>
                      <a:pt x="142576" y="585897"/>
                      <a:pt x="144890" y="586431"/>
                      <a:pt x="147115" y="586431"/>
                    </a:cubicBezTo>
                    <a:cubicBezTo>
                      <a:pt x="156015" y="586431"/>
                      <a:pt x="161978" y="578254"/>
                      <a:pt x="161978" y="566257"/>
                    </a:cubicBezTo>
                    <a:lnTo>
                      <a:pt x="161978" y="40319"/>
                    </a:lnTo>
                    <a:cubicBezTo>
                      <a:pt x="161978" y="28233"/>
                      <a:pt x="156015" y="20146"/>
                      <a:pt x="147115" y="20146"/>
                    </a:cubicBezTo>
                    <a:close/>
                    <a:moveTo>
                      <a:pt x="151669" y="315"/>
                    </a:moveTo>
                    <a:cubicBezTo>
                      <a:pt x="169354" y="2727"/>
                      <a:pt x="182270" y="18724"/>
                      <a:pt x="182270" y="40319"/>
                    </a:cubicBezTo>
                    <a:lnTo>
                      <a:pt x="182270" y="566257"/>
                    </a:lnTo>
                    <a:cubicBezTo>
                      <a:pt x="182270" y="589630"/>
                      <a:pt x="167496" y="606604"/>
                      <a:pt x="147115" y="606604"/>
                    </a:cubicBezTo>
                    <a:cubicBezTo>
                      <a:pt x="142487" y="606604"/>
                      <a:pt x="137681" y="605716"/>
                      <a:pt x="132964" y="603938"/>
                    </a:cubicBezTo>
                    <a:lnTo>
                      <a:pt x="36756" y="565457"/>
                    </a:lnTo>
                    <a:cubicBezTo>
                      <a:pt x="10057" y="555592"/>
                      <a:pt x="0" y="542084"/>
                      <a:pt x="0" y="515689"/>
                    </a:cubicBezTo>
                    <a:lnTo>
                      <a:pt x="0" y="90887"/>
                    </a:lnTo>
                    <a:cubicBezTo>
                      <a:pt x="0" y="64492"/>
                      <a:pt x="10057" y="50895"/>
                      <a:pt x="37023" y="40942"/>
                    </a:cubicBezTo>
                    <a:lnTo>
                      <a:pt x="132697" y="2727"/>
                    </a:lnTo>
                    <a:cubicBezTo>
                      <a:pt x="139350" y="217"/>
                      <a:pt x="145774" y="-489"/>
                      <a:pt x="151669" y="315"/>
                    </a:cubicBezTo>
                    <a:close/>
                  </a:path>
                </a:pathLst>
              </a:custGeom>
              <a:solidFill>
                <a:srgbClr val="FFFFFF"/>
              </a:solidFill>
              <a:ln w="12700" cap="flat">
                <a:noFill/>
                <a:miter lim="400000"/>
              </a:ln>
              <a:effectLst/>
            </p:spPr>
            <p:txBody>
              <a:bodyPr anchor="ctr"/>
              <a:lstStyle/>
              <a:p>
                <a:pPr algn="ctr"/>
                <a:endParaRPr>
                  <a:latin typeface="黑体" panose="02010609060101010101" pitchFamily="49" charset="-122"/>
                  <a:ea typeface="黑体" panose="02010609060101010101" pitchFamily="49" charset="-122"/>
                </a:endParaRPr>
              </a:p>
            </p:txBody>
          </p:sp>
        </p:grpSp>
        <p:grpSp>
          <p:nvGrpSpPr>
            <p:cNvPr id="125" name="îśļïḍè"/>
            <p:cNvGrpSpPr/>
            <p:nvPr/>
          </p:nvGrpSpPr>
          <p:grpSpPr>
            <a:xfrm>
              <a:off x="1252367" y="2580730"/>
              <a:ext cx="4173302" cy="2083268"/>
              <a:chOff x="8219989" y="1392976"/>
              <a:chExt cx="4173302" cy="2083268"/>
            </a:xfrm>
          </p:grpSpPr>
          <p:sp>
            <p:nvSpPr>
              <p:cNvPr id="135" name="îsḷidè"/>
              <p:cNvSpPr/>
              <p:nvPr/>
            </p:nvSpPr>
            <p:spPr bwMode="auto">
              <a:xfrm>
                <a:off x="8219989" y="2218024"/>
                <a:ext cx="4173302" cy="125822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Autofit/>
              </a:bodyPr>
              <a:lstStyle/>
              <a:p>
                <a:pPr marL="171450" indent="-171450" eaLnBrk="1" hangingPunct="1">
                  <a:lnSpc>
                    <a:spcPct val="160000"/>
                  </a:lnSpc>
                  <a:spcBef>
                    <a:spcPct val="0"/>
                  </a:spcBef>
                  <a:buFont typeface="Wingdings" panose="05000000000000000000" pitchFamily="2" charset="2"/>
                  <a:buChar char="n"/>
                </a:pPr>
                <a:r>
                  <a:rPr lang="zh-CN" altLang="en-US" sz="1400" dirty="0" smtClean="0">
                    <a:latin typeface="黑体" panose="02010609060101010101" pitchFamily="49" charset="-122"/>
                    <a:ea typeface="黑体" panose="02010609060101010101" pitchFamily="49" charset="-122"/>
                  </a:rPr>
                  <a:t>一列随机数的种子为一个质数</a:t>
                </a:r>
                <a:endParaRPr lang="en-US" altLang="zh-CN" sz="1400" dirty="0" smtClean="0">
                  <a:latin typeface="黑体" panose="02010609060101010101" pitchFamily="49" charset="-122"/>
                  <a:ea typeface="黑体" panose="02010609060101010101" pitchFamily="49" charset="-122"/>
                </a:endParaRPr>
              </a:p>
              <a:p>
                <a:pPr marL="171450" indent="-171450" eaLnBrk="1" hangingPunct="1">
                  <a:lnSpc>
                    <a:spcPct val="160000"/>
                  </a:lnSpc>
                  <a:spcBef>
                    <a:spcPct val="0"/>
                  </a:spcBef>
                  <a:buFont typeface="Wingdings" panose="05000000000000000000" pitchFamily="2" charset="2"/>
                  <a:buChar char="n"/>
                </a:pPr>
                <a:r>
                  <a:rPr lang="zh-CN" altLang="en-US" sz="1400" dirty="0" smtClean="0">
                    <a:latin typeface="黑体" panose="02010609060101010101" pitchFamily="49" charset="-122"/>
                    <a:ea typeface="黑体" panose="02010609060101010101" pitchFamily="49" charset="-122"/>
                  </a:rPr>
                  <a:t>质数的个数等于列数</a:t>
                </a:r>
                <a:endParaRPr lang="en-US" altLang="zh-CN" sz="1400" dirty="0" smtClean="0">
                  <a:latin typeface="黑体" panose="02010609060101010101" pitchFamily="49" charset="-122"/>
                  <a:ea typeface="黑体" panose="02010609060101010101" pitchFamily="49" charset="-122"/>
                </a:endParaRPr>
              </a:p>
            </p:txBody>
          </p:sp>
          <p:sp>
            <p:nvSpPr>
              <p:cNvPr id="136" name="îṡ1ïḍè"/>
              <p:cNvSpPr txBox="1"/>
              <p:nvPr/>
            </p:nvSpPr>
            <p:spPr bwMode="auto">
              <a:xfrm>
                <a:off x="8972938" y="1392976"/>
                <a:ext cx="2164256" cy="933851"/>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none" lIns="90000">
                <a:noAutofit/>
              </a:bodyPr>
              <a:lstStyle/>
              <a:p>
                <a:pPr algn="ctr" eaLnBrk="1" hangingPunct="1">
                  <a:lnSpc>
                    <a:spcPts val="2300"/>
                  </a:lnSpc>
                  <a:spcBef>
                    <a:spcPct val="0"/>
                  </a:spcBef>
                  <a:buFontTx/>
                  <a:buNone/>
                </a:pPr>
                <a:r>
                  <a:rPr lang="zh-CN" altLang="en-US" sz="1600" dirty="0" smtClean="0">
                    <a:latin typeface="黑体" panose="02010609060101010101" pitchFamily="49" charset="-122"/>
                    <a:ea typeface="黑体" panose="02010609060101010101" pitchFamily="49" charset="-122"/>
                  </a:rPr>
                  <a:t>第一次循环产生</a:t>
                </a:r>
                <a:endParaRPr lang="en-US" altLang="zh-CN" sz="1600" dirty="0" smtClean="0">
                  <a:latin typeface="黑体" panose="02010609060101010101" pitchFamily="49" charset="-122"/>
                  <a:ea typeface="黑体" panose="02010609060101010101" pitchFamily="49" charset="-122"/>
                </a:endParaRPr>
              </a:p>
              <a:p>
                <a:pPr algn="ctr" eaLnBrk="1" hangingPunct="1">
                  <a:lnSpc>
                    <a:spcPts val="2300"/>
                  </a:lnSpc>
                  <a:spcBef>
                    <a:spcPct val="0"/>
                  </a:spcBef>
                  <a:buFontTx/>
                  <a:buNone/>
                </a:pPr>
                <a:r>
                  <a:rPr lang="zh-CN" altLang="en-US" sz="1600" dirty="0" smtClean="0">
                    <a:latin typeface="黑体" panose="02010609060101010101" pitchFamily="49" charset="-122"/>
                    <a:ea typeface="黑体" panose="02010609060101010101" pitchFamily="49" charset="-122"/>
                  </a:rPr>
                  <a:t>随机数种子</a:t>
                </a:r>
                <a:endParaRPr lang="zh-CN" altLang="en-US" sz="1600" dirty="0">
                  <a:latin typeface="黑体" panose="02010609060101010101" pitchFamily="49" charset="-122"/>
                  <a:ea typeface="黑体" panose="02010609060101010101" pitchFamily="49" charset="-122"/>
                </a:endParaRPr>
              </a:p>
            </p:txBody>
          </p:sp>
        </p:grpSp>
        <p:sp>
          <p:nvSpPr>
            <p:cNvPr id="133" name="iṡḷïḋé"/>
            <p:cNvSpPr/>
            <p:nvPr/>
          </p:nvSpPr>
          <p:spPr bwMode="auto">
            <a:xfrm>
              <a:off x="4170230" y="4960185"/>
              <a:ext cx="2164253" cy="557399"/>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gn="ctr" eaLnBrk="1" hangingPunct="1">
                <a:lnSpc>
                  <a:spcPct val="120000"/>
                </a:lnSpc>
                <a:spcBef>
                  <a:spcPct val="0"/>
                </a:spcBef>
                <a:buFontTx/>
                <a:buNone/>
              </a:pPr>
              <a:endParaRPr lang="zh-CN" altLang="en-US" sz="1000" dirty="0">
                <a:latin typeface="黑体" panose="02010609060101010101" pitchFamily="49" charset="-122"/>
                <a:ea typeface="黑体" panose="02010609060101010101" pitchFamily="49" charset="-122"/>
              </a:endParaRPr>
            </a:p>
          </p:txBody>
        </p:sp>
      </p:grpSp>
      <p:sp>
        <p:nvSpPr>
          <p:cNvPr id="149" name="íṧļïḑé"/>
          <p:cNvSpPr txBox="1"/>
          <p:nvPr/>
        </p:nvSpPr>
        <p:spPr>
          <a:xfrm>
            <a:off x="1737499" y="1449615"/>
            <a:ext cx="4226760" cy="1809375"/>
          </a:xfrm>
          <a:prstGeom prst="rect">
            <a:avLst/>
          </a:prstGeom>
          <a:noFill/>
        </p:spPr>
        <p:txBody>
          <a:bodyPr wrap="square" lIns="90000" tIns="46800" rIns="90000" bIns="4680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3000"/>
              </a:lnSpc>
            </a:pPr>
            <a:r>
              <a:rPr lang="en-US" altLang="zh-CN" sz="2000" b="1" dirty="0" smtClean="0">
                <a:latin typeface="Times New Roman" panose="02020603050405020304" pitchFamily="18" charset="0"/>
                <a:ea typeface="黑体" panose="02010609060101010101" pitchFamily="49" charset="-122"/>
                <a:cs typeface="Times New Roman" panose="02020603050405020304" pitchFamily="18" charset="0"/>
              </a:rPr>
              <a:t>1.2</a:t>
            </a:r>
            <a:r>
              <a:rPr lang="en-US" altLang="zh-CN" sz="2000" dirty="0" smtClean="0">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dirty="0" err="1" smtClean="0">
                <a:latin typeface="Times New Roman" panose="02020603050405020304" pitchFamily="18" charset="0"/>
                <a:ea typeface="黑体" panose="02010609060101010101" pitchFamily="49" charset="-122"/>
                <a:cs typeface="Times New Roman" panose="02020603050405020304" pitchFamily="18" charset="0"/>
              </a:rPr>
              <a:t>Halton</a:t>
            </a:r>
            <a:r>
              <a:rPr lang="en-US" altLang="zh-CN" sz="20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2000" b="1" dirty="0" smtClean="0">
                <a:latin typeface="Times New Roman" panose="02020603050405020304" pitchFamily="18" charset="0"/>
                <a:ea typeface="黑体" panose="02010609060101010101" pitchFamily="49" charset="-122"/>
                <a:cs typeface="Times New Roman" panose="02020603050405020304" pitchFamily="18" charset="0"/>
              </a:rPr>
              <a:t>随机数矩阵产生算法</a:t>
            </a:r>
            <a:endParaRPr lang="en-US" altLang="zh-CN" sz="2000" b="1" dirty="0">
              <a:latin typeface="Times New Roman" panose="02020603050405020304" pitchFamily="18" charset="0"/>
              <a:ea typeface="黑体" panose="02010609060101010101" pitchFamily="49" charset="-122"/>
              <a:cs typeface="Times New Roman" panose="02020603050405020304" pitchFamily="18" charset="0"/>
            </a:endParaRPr>
          </a:p>
        </p:txBody>
      </p:sp>
      <p:sp>
        <p:nvSpPr>
          <p:cNvPr id="150" name="îṡ1ïḍè"/>
          <p:cNvSpPr txBox="1"/>
          <p:nvPr/>
        </p:nvSpPr>
        <p:spPr bwMode="auto">
          <a:xfrm>
            <a:off x="4163383" y="4681299"/>
            <a:ext cx="1623191" cy="70038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none" lIns="90000">
            <a:noAutofit/>
          </a:bodyPr>
          <a:lstStyle/>
          <a:p>
            <a:pPr algn="ctr" eaLnBrk="1" hangingPunct="1">
              <a:lnSpc>
                <a:spcPts val="2300"/>
              </a:lnSpc>
              <a:spcBef>
                <a:spcPct val="0"/>
              </a:spcBef>
              <a:buFontTx/>
              <a:buNone/>
            </a:pPr>
            <a:r>
              <a:rPr lang="zh-CN" altLang="en-US" sz="1600" dirty="0" smtClean="0">
                <a:latin typeface="黑体" panose="02010609060101010101" pitchFamily="49" charset="-122"/>
                <a:ea typeface="黑体" panose="02010609060101010101" pitchFamily="49" charset="-122"/>
              </a:rPr>
              <a:t>第二次循环记录</a:t>
            </a:r>
            <a:endParaRPr lang="en-US" altLang="zh-CN" sz="1600" dirty="0" smtClean="0">
              <a:latin typeface="黑体" panose="02010609060101010101" pitchFamily="49" charset="-122"/>
              <a:ea typeface="黑体" panose="02010609060101010101" pitchFamily="49" charset="-122"/>
            </a:endParaRPr>
          </a:p>
          <a:p>
            <a:pPr algn="ctr" eaLnBrk="1" hangingPunct="1">
              <a:lnSpc>
                <a:spcPts val="2300"/>
              </a:lnSpc>
              <a:spcBef>
                <a:spcPct val="0"/>
              </a:spcBef>
              <a:buFontTx/>
              <a:buNone/>
            </a:pPr>
            <a:r>
              <a:rPr lang="zh-CN" altLang="en-US" sz="1600" dirty="0" smtClean="0">
                <a:latin typeface="黑体" panose="02010609060101010101" pitchFamily="49" charset="-122"/>
                <a:ea typeface="黑体" panose="02010609060101010101" pitchFamily="49" charset="-122"/>
              </a:rPr>
              <a:t>当前行数</a:t>
            </a:r>
            <a:endParaRPr lang="zh-CN" altLang="en-US" sz="1600" dirty="0">
              <a:latin typeface="黑体" panose="02010609060101010101" pitchFamily="49" charset="-122"/>
              <a:ea typeface="黑体" panose="02010609060101010101" pitchFamily="49" charset="-122"/>
            </a:endParaRPr>
          </a:p>
        </p:txBody>
      </p:sp>
      <p:sp>
        <p:nvSpPr>
          <p:cNvPr id="151" name="îsḷidè"/>
          <p:cNvSpPr/>
          <p:nvPr/>
        </p:nvSpPr>
        <p:spPr bwMode="auto">
          <a:xfrm>
            <a:off x="3539017" y="5262257"/>
            <a:ext cx="3256486" cy="94366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Autofit/>
          </a:bodyPr>
          <a:lstStyle/>
          <a:p>
            <a:pPr marL="171450" indent="-171450" eaLnBrk="1" hangingPunct="1">
              <a:lnSpc>
                <a:spcPct val="160000"/>
              </a:lnSpc>
              <a:spcBef>
                <a:spcPct val="0"/>
              </a:spcBef>
              <a:buFont typeface="Wingdings" panose="05000000000000000000" pitchFamily="2" charset="2"/>
              <a:buChar char="n"/>
            </a:pPr>
            <a:r>
              <a:rPr lang="zh-CN" altLang="en-US" sz="1400" dirty="0" smtClean="0">
                <a:latin typeface="黑体" panose="02010609060101010101" pitchFamily="49" charset="-122"/>
                <a:ea typeface="黑体" panose="02010609060101010101" pitchFamily="49" charset="-122"/>
              </a:rPr>
              <a:t>初始化中间迭代变量</a:t>
            </a:r>
            <a:r>
              <a:rPr lang="en-US" altLang="zh-CN" sz="1400" dirty="0" smtClean="0">
                <a:latin typeface="黑体" panose="02010609060101010101" pitchFamily="49" charset="-122"/>
                <a:ea typeface="黑体" panose="02010609060101010101" pitchFamily="49" charset="-122"/>
              </a:rPr>
              <a:t>(index=</a:t>
            </a:r>
            <a:r>
              <a:rPr lang="zh-CN" altLang="en-US" sz="1400" dirty="0" smtClean="0">
                <a:latin typeface="黑体" panose="02010609060101010101" pitchFamily="49" charset="-122"/>
                <a:ea typeface="黑体" panose="02010609060101010101" pitchFamily="49" charset="-122"/>
              </a:rPr>
              <a:t>行数，</a:t>
            </a:r>
            <a:r>
              <a:rPr lang="en-US" altLang="zh-CN" sz="1400" dirty="0" smtClean="0">
                <a:latin typeface="黑体" panose="02010609060101010101" pitchFamily="49" charset="-122"/>
                <a:ea typeface="黑体" panose="02010609060101010101" pitchFamily="49" charset="-122"/>
              </a:rPr>
              <a:t>temp=</a:t>
            </a:r>
            <a:r>
              <a:rPr lang="zh-CN" altLang="en-US" sz="1400" dirty="0" smtClean="0">
                <a:latin typeface="黑体" panose="02010609060101010101" pitchFamily="49" charset="-122"/>
                <a:ea typeface="黑体" panose="02010609060101010101" pitchFamily="49" charset="-122"/>
              </a:rPr>
              <a:t>质数倒数，</a:t>
            </a:r>
            <a:r>
              <a:rPr lang="en-US" altLang="zh-CN" sz="1400" dirty="0" smtClean="0">
                <a:latin typeface="黑体" panose="02010609060101010101" pitchFamily="49" charset="-122"/>
                <a:ea typeface="黑体" panose="02010609060101010101" pitchFamily="49" charset="-122"/>
              </a:rPr>
              <a:t>flag=0)</a:t>
            </a:r>
          </a:p>
          <a:p>
            <a:pPr marL="171450" indent="-171450" eaLnBrk="1" hangingPunct="1">
              <a:lnSpc>
                <a:spcPct val="160000"/>
              </a:lnSpc>
              <a:spcBef>
                <a:spcPct val="0"/>
              </a:spcBef>
              <a:buFont typeface="Wingdings" panose="05000000000000000000" pitchFamily="2" charset="2"/>
              <a:buChar char="n"/>
            </a:pPr>
            <a:r>
              <a:rPr lang="zh-CN" altLang="en-US" sz="1400" dirty="0" smtClean="0">
                <a:latin typeface="黑体" panose="02010609060101010101" pitchFamily="49" charset="-122"/>
                <a:ea typeface="黑体" panose="02010609060101010101" pitchFamily="49" charset="-122"/>
              </a:rPr>
              <a:t>记录每行随机数输出</a:t>
            </a:r>
            <a:endParaRPr lang="en-US" altLang="zh-CN" sz="1400" dirty="0" smtClean="0">
              <a:latin typeface="黑体" panose="02010609060101010101" pitchFamily="49" charset="-122"/>
              <a:ea typeface="黑体" panose="02010609060101010101" pitchFamily="49" charset="-122"/>
            </a:endParaRPr>
          </a:p>
        </p:txBody>
      </p:sp>
      <p:sp>
        <p:nvSpPr>
          <p:cNvPr id="152" name="îṡ1ïḍè"/>
          <p:cNvSpPr txBox="1"/>
          <p:nvPr/>
        </p:nvSpPr>
        <p:spPr bwMode="auto">
          <a:xfrm>
            <a:off x="5627454" y="1880453"/>
            <a:ext cx="1623191" cy="70038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none" lIns="90000">
            <a:noAutofit/>
          </a:bodyPr>
          <a:lstStyle/>
          <a:p>
            <a:pPr algn="ctr" eaLnBrk="1" hangingPunct="1">
              <a:lnSpc>
                <a:spcPts val="2300"/>
              </a:lnSpc>
              <a:spcBef>
                <a:spcPct val="0"/>
              </a:spcBef>
              <a:buFontTx/>
              <a:buNone/>
            </a:pPr>
            <a:r>
              <a:rPr lang="zh-CN" altLang="en-US" sz="1600" dirty="0" smtClean="0">
                <a:latin typeface="黑体" panose="02010609060101010101" pitchFamily="49" charset="-122"/>
                <a:ea typeface="黑体" panose="02010609060101010101" pitchFamily="49" charset="-122"/>
              </a:rPr>
              <a:t>第三次循环产生</a:t>
            </a:r>
            <a:endParaRPr lang="en-US" altLang="zh-CN" sz="1600" dirty="0" smtClean="0">
              <a:latin typeface="黑体" panose="02010609060101010101" pitchFamily="49" charset="-122"/>
              <a:ea typeface="黑体" panose="02010609060101010101" pitchFamily="49" charset="-122"/>
            </a:endParaRPr>
          </a:p>
          <a:p>
            <a:pPr algn="ctr" eaLnBrk="1" hangingPunct="1">
              <a:lnSpc>
                <a:spcPts val="2300"/>
              </a:lnSpc>
              <a:spcBef>
                <a:spcPct val="0"/>
              </a:spcBef>
              <a:buFontTx/>
              <a:buNone/>
            </a:pPr>
            <a:r>
              <a:rPr lang="zh-CN" altLang="en-US" sz="1600" dirty="0">
                <a:latin typeface="黑体" panose="02010609060101010101" pitchFamily="49" charset="-122"/>
                <a:ea typeface="黑体" panose="02010609060101010101" pitchFamily="49" charset="-122"/>
              </a:rPr>
              <a:t>当</a:t>
            </a:r>
            <a:r>
              <a:rPr lang="zh-CN" altLang="en-US" sz="1600" dirty="0" smtClean="0">
                <a:latin typeface="黑体" panose="02010609060101010101" pitchFamily="49" charset="-122"/>
                <a:ea typeface="黑体" panose="02010609060101010101" pitchFamily="49" charset="-122"/>
              </a:rPr>
              <a:t>前行随机数</a:t>
            </a:r>
            <a:endParaRPr lang="zh-CN" altLang="en-US" sz="1600" dirty="0">
              <a:latin typeface="黑体" panose="02010609060101010101" pitchFamily="49" charset="-122"/>
              <a:ea typeface="黑体" panose="02010609060101010101" pitchFamily="49" charset="-122"/>
            </a:endParaRPr>
          </a:p>
        </p:txBody>
      </p:sp>
      <p:sp>
        <p:nvSpPr>
          <p:cNvPr id="153" name="îsḷidè"/>
          <p:cNvSpPr/>
          <p:nvPr/>
        </p:nvSpPr>
        <p:spPr bwMode="auto">
          <a:xfrm>
            <a:off x="5195486" y="2550341"/>
            <a:ext cx="3940626" cy="190618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Autofit/>
          </a:bodyPr>
          <a:lstStyle/>
          <a:p>
            <a:pPr marL="171450" indent="-171450" eaLnBrk="1" hangingPunct="1">
              <a:lnSpc>
                <a:spcPts val="2300"/>
              </a:lnSpc>
              <a:spcBef>
                <a:spcPct val="0"/>
              </a:spcBef>
              <a:buFont typeface="Wingdings" panose="05000000000000000000" pitchFamily="2" charset="2"/>
              <a:buChar char="n"/>
            </a:pPr>
            <a:r>
              <a:rPr lang="zh-CN" altLang="en-US" sz="1400" dirty="0" smtClean="0">
                <a:latin typeface="黑体" panose="02010609060101010101" pitchFamily="49" charset="-122"/>
                <a:ea typeface="黑体" panose="02010609060101010101" pitchFamily="49" charset="-122"/>
              </a:rPr>
              <a:t>核心伪代码</a:t>
            </a:r>
            <a:endParaRPr lang="en-US" altLang="zh-CN" sz="1400" dirty="0" smtClean="0">
              <a:latin typeface="黑体" panose="02010609060101010101" pitchFamily="49" charset="-122"/>
              <a:ea typeface="黑体" panose="02010609060101010101" pitchFamily="49" charset="-122"/>
            </a:endParaRPr>
          </a:p>
          <a:p>
            <a:pPr marL="171450" indent="-171450" eaLnBrk="1" hangingPunct="1">
              <a:lnSpc>
                <a:spcPts val="2300"/>
              </a:lnSpc>
              <a:spcBef>
                <a:spcPct val="0"/>
              </a:spcBef>
              <a:buFont typeface="Wingdings" panose="05000000000000000000" pitchFamily="2" charset="2"/>
              <a:buChar char="n"/>
            </a:pPr>
            <a:r>
              <a:rPr lang="en-US" altLang="zh-CN" sz="1400" dirty="0" smtClean="0">
                <a:latin typeface="黑体" panose="02010609060101010101" pitchFamily="49" charset="-122"/>
                <a:ea typeface="黑体" panose="02010609060101010101" pitchFamily="49" charset="-122"/>
              </a:rPr>
              <a:t>Flag</a:t>
            </a:r>
            <a:r>
              <a:rPr lang="zh-CN" altLang="en-US" sz="1400" dirty="0" smtClean="0">
                <a:latin typeface="黑体" panose="02010609060101010101" pitchFamily="49" charset="-122"/>
                <a:ea typeface="黑体" panose="02010609060101010101" pitchFamily="49" charset="-122"/>
              </a:rPr>
              <a:t>输出至第二层循环</a:t>
            </a:r>
            <a:r>
              <a:rPr lang="en-US" altLang="zh-CN" sz="1400" dirty="0" smtClean="0">
                <a:latin typeface="黑体" panose="02010609060101010101" pitchFamily="49" charset="-122"/>
                <a:ea typeface="黑体" panose="02010609060101010101" pitchFamily="49" charset="-122"/>
              </a:rPr>
              <a:t>          </a:t>
            </a:r>
          </a:p>
        </p:txBody>
      </p:sp>
      <p:sp>
        <p:nvSpPr>
          <p:cNvPr id="154" name="îṡ1ïḍè"/>
          <p:cNvSpPr txBox="1"/>
          <p:nvPr/>
        </p:nvSpPr>
        <p:spPr bwMode="auto">
          <a:xfrm>
            <a:off x="7188804" y="3561870"/>
            <a:ext cx="1623191" cy="70038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none" lIns="90000">
            <a:noAutofit/>
          </a:bodyPr>
          <a:lstStyle/>
          <a:p>
            <a:pPr algn="ctr" eaLnBrk="1" hangingPunct="1">
              <a:lnSpc>
                <a:spcPts val="2300"/>
              </a:lnSpc>
              <a:spcBef>
                <a:spcPct val="0"/>
              </a:spcBef>
              <a:buFontTx/>
              <a:buNone/>
            </a:pPr>
            <a:r>
              <a:rPr lang="en-US" altLang="zh-CN" sz="1600" dirty="0" err="1" smtClean="0">
                <a:solidFill>
                  <a:srgbClr val="003378"/>
                </a:solidFill>
                <a:latin typeface="Times New Roman" pitchFamily="18" charset="0"/>
                <a:ea typeface="黑体" panose="02010609060101010101" pitchFamily="49" charset="-122"/>
                <a:cs typeface="Times New Roman" pitchFamily="18" charset="0"/>
              </a:rPr>
              <a:t>Halton</a:t>
            </a:r>
            <a:r>
              <a:rPr lang="en-US" altLang="zh-CN" sz="1600" dirty="0" smtClean="0">
                <a:solidFill>
                  <a:srgbClr val="003378"/>
                </a:solidFill>
                <a:latin typeface="Times New Roman" pitchFamily="18" charset="0"/>
                <a:ea typeface="黑体" panose="02010609060101010101" pitchFamily="49" charset="-122"/>
                <a:cs typeface="Times New Roman" pitchFamily="18" charset="0"/>
              </a:rPr>
              <a:t> </a:t>
            </a:r>
            <a:r>
              <a:rPr lang="zh-CN" altLang="en-US" sz="1600" dirty="0" smtClean="0">
                <a:solidFill>
                  <a:srgbClr val="003378"/>
                </a:solidFill>
                <a:latin typeface="黑体" panose="02010609060101010101" pitchFamily="49" charset="-122"/>
                <a:ea typeface="黑体" panose="02010609060101010101" pitchFamily="49" charset="-122"/>
              </a:rPr>
              <a:t>随机数矩阵</a:t>
            </a:r>
            <a:endParaRPr lang="en-US" altLang="zh-CN" sz="1600" dirty="0" smtClean="0">
              <a:solidFill>
                <a:srgbClr val="003378"/>
              </a:solidFill>
              <a:latin typeface="黑体" panose="02010609060101010101" pitchFamily="49" charset="-122"/>
              <a:ea typeface="黑体" panose="02010609060101010101" pitchFamily="49" charset="-122"/>
            </a:endParaRPr>
          </a:p>
          <a:p>
            <a:pPr algn="ctr" eaLnBrk="1" hangingPunct="1">
              <a:lnSpc>
                <a:spcPts val="2300"/>
              </a:lnSpc>
              <a:spcBef>
                <a:spcPct val="0"/>
              </a:spcBef>
              <a:buFontTx/>
              <a:buNone/>
            </a:pPr>
            <a:r>
              <a:rPr lang="zh-CN" altLang="en-US" sz="1600" dirty="0" smtClean="0">
                <a:solidFill>
                  <a:srgbClr val="003378"/>
                </a:solidFill>
                <a:latin typeface="黑体" panose="02010609060101010101" pitchFamily="49" charset="-122"/>
                <a:ea typeface="黑体" panose="02010609060101010101" pitchFamily="49" charset="-122"/>
              </a:rPr>
              <a:t>正确性检验</a:t>
            </a:r>
            <a:endParaRPr lang="zh-CN" altLang="en-US" sz="1600" dirty="0">
              <a:solidFill>
                <a:srgbClr val="003378"/>
              </a:solidFill>
              <a:latin typeface="黑体" panose="02010609060101010101" pitchFamily="49" charset="-122"/>
              <a:ea typeface="黑体" panose="02010609060101010101" pitchFamily="49" charset="-122"/>
            </a:endParaRPr>
          </a:p>
        </p:txBody>
      </p:sp>
      <p:sp>
        <p:nvSpPr>
          <p:cNvPr id="156" name="îsḷidè"/>
          <p:cNvSpPr/>
          <p:nvPr/>
        </p:nvSpPr>
        <p:spPr bwMode="auto">
          <a:xfrm>
            <a:off x="7012664" y="4262257"/>
            <a:ext cx="3265218" cy="190618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Autofit/>
          </a:bodyPr>
          <a:lstStyle/>
          <a:p>
            <a:pPr marL="171450" indent="-171450" eaLnBrk="1" hangingPunct="1">
              <a:lnSpc>
                <a:spcPct val="150000"/>
              </a:lnSpc>
              <a:spcBef>
                <a:spcPct val="0"/>
              </a:spcBef>
              <a:buFont typeface="Wingdings" panose="05000000000000000000" pitchFamily="2" charset="2"/>
              <a:buChar char="n"/>
            </a:pPr>
            <a:r>
              <a:rPr lang="zh-CN" altLang="en-US" sz="1400" dirty="0">
                <a:latin typeface="黑体" panose="02010609060101010101" pitchFamily="49" charset="-122"/>
                <a:ea typeface="黑体" panose="02010609060101010101" pitchFamily="49" charset="-122"/>
              </a:rPr>
              <a:t>检验</a:t>
            </a:r>
            <a:r>
              <a:rPr lang="zh-CN" altLang="en-US" sz="1400" dirty="0" smtClean="0">
                <a:latin typeface="黑体" panose="02010609060101010101" pitchFamily="49" charset="-122"/>
                <a:ea typeface="黑体" panose="02010609060101010101" pitchFamily="49" charset="-122"/>
              </a:rPr>
              <a:t>代码：</a:t>
            </a:r>
            <a:endParaRPr lang="en-US" altLang="zh-CN" sz="1400" dirty="0" smtClean="0">
              <a:latin typeface="黑体" panose="02010609060101010101" pitchFamily="49" charset="-122"/>
              <a:ea typeface="黑体" panose="02010609060101010101" pitchFamily="49" charset="-122"/>
            </a:endParaRPr>
          </a:p>
          <a:p>
            <a:pPr eaLnBrk="1" hangingPunct="1">
              <a:spcBef>
                <a:spcPct val="0"/>
              </a:spcBef>
            </a:pPr>
            <a:r>
              <a:rPr lang="en-US" altLang="zh-CN" sz="1400" dirty="0">
                <a:solidFill>
                  <a:srgbClr val="00B0F0"/>
                </a:solidFill>
                <a:latin typeface="黑体" panose="02010609060101010101" pitchFamily="49" charset="-122"/>
                <a:ea typeface="黑体" panose="02010609060101010101" pitchFamily="49" charset="-122"/>
              </a:rPr>
              <a:t> </a:t>
            </a:r>
            <a:r>
              <a:rPr lang="en-US" altLang="zh-CN" sz="1400" dirty="0" smtClean="0">
                <a:solidFill>
                  <a:srgbClr val="00B0F0"/>
                </a:solidFill>
                <a:latin typeface="黑体" panose="02010609060101010101" pitchFamily="49" charset="-122"/>
                <a:ea typeface="黑体" panose="02010609060101010101" pitchFamily="49" charset="-122"/>
              </a:rPr>
              <a:t> </a:t>
            </a:r>
            <a:r>
              <a:rPr lang="en-US" altLang="zh-CN" sz="1400" dirty="0" smtClean="0">
                <a:solidFill>
                  <a:srgbClr val="00B0F0"/>
                </a:solidFill>
                <a:latin typeface="华文仿宋" panose="02010600040101010101" pitchFamily="2" charset="-122"/>
                <a:ea typeface="华文仿宋" panose="02010600040101010101" pitchFamily="2" charset="-122"/>
              </a:rPr>
              <a:t> </a:t>
            </a:r>
            <a:r>
              <a:rPr lang="en-US" altLang="zh-CN" sz="1400" dirty="0" smtClean="0">
                <a:solidFill>
                  <a:srgbClr val="1578FF"/>
                </a:solidFill>
                <a:latin typeface="华文仿宋" panose="02010600040101010101" pitchFamily="2" charset="-122"/>
                <a:ea typeface="华文仿宋" panose="02010600040101010101" pitchFamily="2" charset="-122"/>
              </a:rPr>
              <a:t>max(</a:t>
            </a:r>
            <a:r>
              <a:rPr lang="en-US" altLang="zh-CN" sz="1400" dirty="0" err="1" smtClean="0">
                <a:solidFill>
                  <a:srgbClr val="1578FF"/>
                </a:solidFill>
                <a:latin typeface="华文仿宋" panose="02010600040101010101" pitchFamily="2" charset="-122"/>
                <a:ea typeface="华文仿宋" panose="02010600040101010101" pitchFamily="2" charset="-122"/>
              </a:rPr>
              <a:t>my_halton</a:t>
            </a:r>
            <a:r>
              <a:rPr lang="en-US" altLang="zh-CN" sz="1400" dirty="0" smtClean="0">
                <a:solidFill>
                  <a:srgbClr val="1578FF"/>
                </a:solidFill>
                <a:latin typeface="华文仿宋" panose="02010600040101010101" pitchFamily="2" charset="-122"/>
                <a:ea typeface="华文仿宋" panose="02010600040101010101" pitchFamily="2" charset="-122"/>
              </a:rPr>
              <a:t>(:,1:5)</a:t>
            </a:r>
          </a:p>
          <a:p>
            <a:pPr eaLnBrk="1" hangingPunct="1">
              <a:spcBef>
                <a:spcPct val="0"/>
              </a:spcBef>
            </a:pPr>
            <a:r>
              <a:rPr lang="en-US" altLang="zh-CN" sz="1400" dirty="0">
                <a:solidFill>
                  <a:srgbClr val="1578FF"/>
                </a:solidFill>
                <a:latin typeface="华文仿宋" panose="02010600040101010101" pitchFamily="2" charset="-122"/>
                <a:ea typeface="华文仿宋" panose="02010600040101010101" pitchFamily="2" charset="-122"/>
              </a:rPr>
              <a:t> </a:t>
            </a:r>
            <a:r>
              <a:rPr lang="en-US" altLang="zh-CN" sz="1400" dirty="0" smtClean="0">
                <a:solidFill>
                  <a:srgbClr val="1578FF"/>
                </a:solidFill>
                <a:latin typeface="华文仿宋" panose="02010600040101010101" pitchFamily="2" charset="-122"/>
                <a:ea typeface="华文仿宋" panose="02010600040101010101" pitchFamily="2" charset="-122"/>
              </a:rPr>
              <a:t>     -</a:t>
            </a:r>
            <a:r>
              <a:rPr lang="en-US" altLang="zh-CN" sz="1400" dirty="0" err="1" smtClean="0">
                <a:solidFill>
                  <a:srgbClr val="1578FF"/>
                </a:solidFill>
                <a:latin typeface="华文仿宋" panose="02010600040101010101" pitchFamily="2" charset="-122"/>
                <a:ea typeface="华文仿宋" panose="02010600040101010101" pitchFamily="2" charset="-122"/>
              </a:rPr>
              <a:t>halton</a:t>
            </a:r>
            <a:r>
              <a:rPr lang="en-US" altLang="zh-CN" sz="1400" dirty="0" smtClean="0">
                <a:solidFill>
                  <a:srgbClr val="1578FF"/>
                </a:solidFill>
                <a:latin typeface="华文仿宋" panose="02010600040101010101" pitchFamily="2" charset="-122"/>
                <a:ea typeface="华文仿宋" panose="02010600040101010101" pitchFamily="2" charset="-122"/>
              </a:rPr>
              <a:t>(:,1:5))</a:t>
            </a:r>
          </a:p>
          <a:p>
            <a:pPr marL="171450" indent="-171450" eaLnBrk="1" hangingPunct="1">
              <a:lnSpc>
                <a:spcPct val="150000"/>
              </a:lnSpc>
              <a:spcBef>
                <a:spcPct val="0"/>
              </a:spcBef>
              <a:buFont typeface="Wingdings" panose="05000000000000000000" pitchFamily="2" charset="2"/>
              <a:buChar char="n"/>
            </a:pPr>
            <a:r>
              <a:rPr lang="zh-CN" altLang="en-US" sz="1400" dirty="0" smtClean="0">
                <a:latin typeface="黑体" panose="02010609060101010101" pitchFamily="49" charset="-122"/>
                <a:ea typeface="黑体" panose="02010609060101010101" pitchFamily="49" charset="-122"/>
              </a:rPr>
              <a:t>输出结果</a:t>
            </a:r>
            <a:endParaRPr lang="en-US" altLang="zh-CN" sz="1400" dirty="0" smtClean="0">
              <a:latin typeface="黑体" panose="02010609060101010101" pitchFamily="49" charset="-122"/>
              <a:ea typeface="黑体" panose="02010609060101010101" pitchFamily="49" charset="-122"/>
            </a:endParaRPr>
          </a:p>
          <a:p>
            <a:pPr eaLnBrk="1" hangingPunct="1">
              <a:lnSpc>
                <a:spcPct val="150000"/>
              </a:lnSpc>
              <a:spcBef>
                <a:spcPct val="0"/>
              </a:spcBef>
            </a:pPr>
            <a:r>
              <a:rPr lang="en-US" altLang="zh-CN" sz="1050" dirty="0" smtClean="0">
                <a:latin typeface="黑体" panose="02010609060101010101" pitchFamily="49" charset="-122"/>
                <a:ea typeface="黑体" panose="02010609060101010101" pitchFamily="49" charset="-122"/>
              </a:rPr>
              <a:t>         </a:t>
            </a:r>
          </a:p>
        </p:txBody>
      </p:sp>
      <p:sp>
        <p:nvSpPr>
          <p:cNvPr id="229" name="ïṥlídê"/>
          <p:cNvSpPr/>
          <p:nvPr/>
        </p:nvSpPr>
        <p:spPr>
          <a:xfrm>
            <a:off x="4776154" y="4096381"/>
            <a:ext cx="398995" cy="39899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lumMod val="50000"/>
              <a:lumOff val="50000"/>
            </a:schemeClr>
          </a:solidFill>
          <a:ln w="12700" cap="flat">
            <a:noFill/>
            <a:miter lim="400000"/>
          </a:ln>
          <a:effectLst/>
        </p:spPr>
        <p:txBody>
          <a:bodyPr anchor="ctr"/>
          <a:lstStyle/>
          <a:p>
            <a:pPr algn="ctr"/>
            <a:r>
              <a:rPr lang="en-US" b="1" i="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endParaRPr b="1" i="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30" name="ïṥlídê"/>
          <p:cNvSpPr/>
          <p:nvPr/>
        </p:nvSpPr>
        <p:spPr>
          <a:xfrm>
            <a:off x="6255184" y="3449024"/>
            <a:ext cx="398995" cy="39899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lumMod val="50000"/>
              <a:lumOff val="50000"/>
            </a:schemeClr>
          </a:solidFill>
          <a:ln w="12700" cap="flat">
            <a:noFill/>
            <a:miter lim="400000"/>
          </a:ln>
          <a:effectLst/>
        </p:spPr>
        <p:txBody>
          <a:bodyPr anchor="ctr"/>
          <a:lstStyle/>
          <a:p>
            <a:pPr algn="ctr"/>
            <a:r>
              <a:rPr lang="en-US" b="1" i="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3</a:t>
            </a:r>
            <a:endParaRPr b="1" i="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96"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15502" y="6098081"/>
            <a:ext cx="1789200" cy="453929"/>
            <a:chOff x="2435157" y="2492286"/>
            <a:chExt cx="7321692" cy="1857550"/>
          </a:xfrm>
          <a:solidFill>
            <a:srgbClr val="00468E"/>
          </a:solidFill>
        </p:grpSpPr>
        <p:grpSp>
          <p:nvGrpSpPr>
            <p:cNvPr id="97" name="ísľïḓé"/>
            <p:cNvGrpSpPr/>
            <p:nvPr/>
          </p:nvGrpSpPr>
          <p:grpSpPr>
            <a:xfrm>
              <a:off x="4802662" y="2492286"/>
              <a:ext cx="4823976" cy="1453920"/>
              <a:chOff x="5153026" y="2741613"/>
              <a:chExt cx="3529012" cy="1063626"/>
            </a:xfrm>
            <a:grpFill/>
          </p:grpSpPr>
          <p:sp>
            <p:nvSpPr>
              <p:cNvPr id="202"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0"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1"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2"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3"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4"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5"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6"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7"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8"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1"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2"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3"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98" name="iş1íḓè"/>
            <p:cNvGrpSpPr/>
            <p:nvPr/>
          </p:nvGrpSpPr>
          <p:grpSpPr>
            <a:xfrm>
              <a:off x="4817857" y="3850715"/>
              <a:ext cx="4938992" cy="377586"/>
              <a:chOff x="5164138" y="3735388"/>
              <a:chExt cx="3613151" cy="276226"/>
            </a:xfrm>
            <a:grpFill/>
          </p:grpSpPr>
          <p:sp>
            <p:nvSpPr>
              <p:cNvPr id="132"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99" name="iŝḷiďè"/>
            <p:cNvGrpSpPr/>
            <p:nvPr/>
          </p:nvGrpSpPr>
          <p:grpSpPr>
            <a:xfrm>
              <a:off x="2435157" y="2596451"/>
              <a:ext cx="1751214" cy="1753385"/>
              <a:chOff x="3421063" y="2817813"/>
              <a:chExt cx="1281113" cy="1282700"/>
            </a:xfrm>
            <a:grpFill/>
          </p:grpSpPr>
          <p:sp>
            <p:nvSpPr>
              <p:cNvPr id="100"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234" name="文本框 233"/>
          <p:cNvSpPr txBox="1"/>
          <p:nvPr/>
        </p:nvSpPr>
        <p:spPr>
          <a:xfrm>
            <a:off x="1468667" y="554084"/>
            <a:ext cx="7010543" cy="584775"/>
          </a:xfrm>
          <a:prstGeom prst="rect">
            <a:avLst/>
          </a:prstGeom>
          <a:noFill/>
        </p:spPr>
        <p:txBody>
          <a:bodyPr wrap="square" rtlCol="0">
            <a:spAutoFit/>
          </a:bodyPr>
          <a:lstStyle/>
          <a:p>
            <a:pPr lvl="0">
              <a:defRPr/>
            </a:pPr>
            <a:r>
              <a:rPr lang="en-US" altLang="zh-CN" sz="3200" b="1" dirty="0">
                <a:solidFill>
                  <a:srgbClr val="00468E"/>
                </a:solidFill>
                <a:latin typeface="微软雅黑" panose="020B0503020204020204" pitchFamily="34" charset="-122"/>
                <a:ea typeface="微软雅黑" panose="020B0503020204020204" pitchFamily="34" charset="-122"/>
              </a:rPr>
              <a:t>1. </a:t>
            </a:r>
            <a:r>
              <a:rPr lang="zh-CN" altLang="en-US" sz="3200" b="1" dirty="0">
                <a:solidFill>
                  <a:srgbClr val="00468E"/>
                </a:solidFill>
                <a:latin typeface="微软雅黑" panose="020B0503020204020204" pitchFamily="34" charset="-122"/>
                <a:ea typeface="微软雅黑" panose="020B0503020204020204" pitchFamily="34" charset="-122"/>
              </a:rPr>
              <a:t>算法 </a:t>
            </a:r>
            <a:r>
              <a:rPr lang="en-US" altLang="zh-CN" sz="3200" b="1" dirty="0">
                <a:solidFill>
                  <a:srgbClr val="00468E"/>
                </a:solidFill>
                <a:latin typeface="微软雅黑" panose="020B0503020204020204" pitchFamily="34" charset="-122"/>
                <a:ea typeface="微软雅黑" panose="020B0503020204020204" pitchFamily="34" charset="-122"/>
              </a:rPr>
              <a:t>| </a:t>
            </a:r>
            <a:r>
              <a:rPr lang="zh-CN" altLang="en-US" sz="3200" b="1" dirty="0">
                <a:solidFill>
                  <a:srgbClr val="00468E"/>
                </a:solidFill>
                <a:latin typeface="微软雅黑" panose="020B0503020204020204" pitchFamily="34" charset="-122"/>
                <a:ea typeface="微软雅黑" panose="020B0503020204020204" pitchFamily="34" charset="-122"/>
              </a:rPr>
              <a:t>程序设计</a:t>
            </a:r>
          </a:p>
        </p:txBody>
      </p:sp>
      <p:sp>
        <p:nvSpPr>
          <p:cNvPr id="6" name="TextBox 5"/>
          <p:cNvSpPr txBox="1"/>
          <p:nvPr/>
        </p:nvSpPr>
        <p:spPr>
          <a:xfrm>
            <a:off x="4942941" y="265210"/>
            <a:ext cx="5371347" cy="1754326"/>
          </a:xfrm>
          <a:prstGeom prst="rect">
            <a:avLst/>
          </a:prstGeom>
          <a:noFill/>
        </p:spPr>
        <p:txBody>
          <a:bodyPr wrap="square" rtlCol="0">
            <a:spAutoFit/>
          </a:bodyPr>
          <a:lstStyle/>
          <a:p>
            <a:pPr>
              <a:spcBef>
                <a:spcPct val="0"/>
              </a:spcBef>
            </a:pPr>
            <a:r>
              <a:rPr lang="en-US" altLang="zh-CN" dirty="0">
                <a:solidFill>
                  <a:srgbClr val="00B0F0"/>
                </a:solidFill>
                <a:latin typeface="华文仿宋" panose="02010600040101010101" pitchFamily="2" charset="-122"/>
                <a:ea typeface="华文仿宋" panose="02010600040101010101" pitchFamily="2" charset="-122"/>
              </a:rPr>
              <a:t>while</a:t>
            </a:r>
            <a:r>
              <a:rPr lang="en-US" altLang="zh-CN" dirty="0">
                <a:latin typeface="华文仿宋" panose="02010600040101010101" pitchFamily="2" charset="-122"/>
                <a:ea typeface="华文仿宋" panose="02010600040101010101" pitchFamily="2" charset="-122"/>
              </a:rPr>
              <a:t> index&gt;0                        </a:t>
            </a:r>
          </a:p>
          <a:p>
            <a:pPr>
              <a:spcBef>
                <a:spcPct val="0"/>
              </a:spcBef>
            </a:pPr>
            <a:r>
              <a:rPr lang="en-US" altLang="zh-CN" dirty="0">
                <a:latin typeface="华文仿宋" panose="02010600040101010101" pitchFamily="2" charset="-122"/>
                <a:ea typeface="华文仿宋" panose="02010600040101010101" pitchFamily="2" charset="-122"/>
              </a:rPr>
              <a:t>              flag=</a:t>
            </a:r>
            <a:r>
              <a:rPr lang="en-US" altLang="zh-CN" dirty="0" err="1">
                <a:latin typeface="华文仿宋" panose="02010600040101010101" pitchFamily="2" charset="-122"/>
                <a:ea typeface="华文仿宋" panose="02010600040101010101" pitchFamily="2" charset="-122"/>
              </a:rPr>
              <a:t>flag+temp</a:t>
            </a:r>
            <a:r>
              <a:rPr lang="en-US" altLang="zh-CN" dirty="0">
                <a:latin typeface="华文仿宋" panose="02010600040101010101" pitchFamily="2" charset="-122"/>
                <a:ea typeface="华文仿宋" panose="02010600040101010101" pitchFamily="2" charset="-122"/>
              </a:rPr>
              <a:t>*mod(index,</a:t>
            </a:r>
            <a:r>
              <a:rPr lang="zh-CN" altLang="en-US" dirty="0">
                <a:latin typeface="华文仿宋" panose="02010600040101010101" pitchFamily="2" charset="-122"/>
                <a:ea typeface="华文仿宋" panose="02010600040101010101" pitchFamily="2" charset="-122"/>
              </a:rPr>
              <a:t>质数</a:t>
            </a:r>
            <a:r>
              <a:rPr lang="en-US" altLang="zh-CN" dirty="0">
                <a:latin typeface="华文仿宋" panose="02010600040101010101" pitchFamily="2" charset="-122"/>
                <a:ea typeface="华文仿宋" panose="02010600040101010101" pitchFamily="2" charset="-122"/>
              </a:rPr>
              <a:t>)</a:t>
            </a:r>
          </a:p>
          <a:p>
            <a:pPr>
              <a:spcBef>
                <a:spcPct val="0"/>
              </a:spcBef>
            </a:pPr>
            <a:r>
              <a:rPr lang="en-US" altLang="zh-CN" dirty="0">
                <a:latin typeface="华文仿宋" panose="02010600040101010101" pitchFamily="2" charset="-122"/>
                <a:ea typeface="华文仿宋" panose="02010600040101010101" pitchFamily="2" charset="-122"/>
              </a:rPr>
              <a:t>              </a:t>
            </a:r>
            <a:r>
              <a:rPr lang="en-US" altLang="zh-CN" dirty="0" smtClean="0">
                <a:latin typeface="华文仿宋" panose="02010600040101010101" pitchFamily="2" charset="-122"/>
                <a:ea typeface="华文仿宋" panose="02010600040101010101" pitchFamily="2" charset="-122"/>
              </a:rPr>
              <a:t>index=floor(index/</a:t>
            </a:r>
            <a:r>
              <a:rPr lang="zh-CN" altLang="en-US" dirty="0" smtClean="0">
                <a:latin typeface="华文仿宋" panose="02010600040101010101" pitchFamily="2" charset="-122"/>
                <a:ea typeface="华文仿宋" panose="02010600040101010101" pitchFamily="2" charset="-122"/>
              </a:rPr>
              <a:t>质数</a:t>
            </a:r>
            <a:r>
              <a:rPr lang="en-US" altLang="zh-CN" dirty="0">
                <a:latin typeface="华文仿宋" panose="02010600040101010101" pitchFamily="2" charset="-122"/>
                <a:ea typeface="华文仿宋" panose="02010600040101010101" pitchFamily="2" charset="-122"/>
              </a:rPr>
              <a:t>)</a:t>
            </a:r>
          </a:p>
          <a:p>
            <a:pPr>
              <a:spcBef>
                <a:spcPct val="0"/>
              </a:spcBef>
            </a:pPr>
            <a:r>
              <a:rPr lang="en-US" altLang="zh-CN" dirty="0">
                <a:latin typeface="华文仿宋" panose="02010600040101010101" pitchFamily="2" charset="-122"/>
                <a:ea typeface="华文仿宋" panose="02010600040101010101" pitchFamily="2" charset="-122"/>
              </a:rPr>
              <a:t>              temp=temp/</a:t>
            </a:r>
            <a:r>
              <a:rPr lang="zh-CN" altLang="en-US" dirty="0">
                <a:latin typeface="华文仿宋" panose="02010600040101010101" pitchFamily="2" charset="-122"/>
                <a:ea typeface="华文仿宋" panose="02010600040101010101" pitchFamily="2" charset="-122"/>
              </a:rPr>
              <a:t>质数</a:t>
            </a:r>
            <a:endParaRPr lang="en-US" altLang="zh-CN" dirty="0">
              <a:latin typeface="华文仿宋" panose="02010600040101010101" pitchFamily="2" charset="-122"/>
              <a:ea typeface="华文仿宋" panose="02010600040101010101" pitchFamily="2" charset="-122"/>
            </a:endParaRPr>
          </a:p>
          <a:p>
            <a:pPr>
              <a:spcBef>
                <a:spcPct val="0"/>
              </a:spcBef>
            </a:pPr>
            <a:r>
              <a:rPr lang="en-US" altLang="zh-CN" dirty="0">
                <a:solidFill>
                  <a:srgbClr val="00B0F0"/>
                </a:solidFill>
                <a:latin typeface="华文仿宋" panose="02010600040101010101" pitchFamily="2" charset="-122"/>
                <a:ea typeface="华文仿宋" panose="02010600040101010101" pitchFamily="2" charset="-122"/>
              </a:rPr>
              <a:t>      end</a:t>
            </a:r>
          </a:p>
          <a:p>
            <a:endParaRPr lang="zh-CN" altLang="en-US" dirty="0"/>
          </a:p>
        </p:txBody>
      </p:sp>
      <p:sp>
        <p:nvSpPr>
          <p:cNvPr id="4" name="文本框 3"/>
          <p:cNvSpPr txBox="1"/>
          <p:nvPr/>
        </p:nvSpPr>
        <p:spPr>
          <a:xfrm>
            <a:off x="123170" y="6250009"/>
            <a:ext cx="8335312" cy="523220"/>
          </a:xfrm>
          <a:prstGeom prst="rect">
            <a:avLst/>
          </a:prstGeom>
          <a:noFill/>
        </p:spPr>
        <p:txBody>
          <a:bodyPr wrap="square" rtlCol="0">
            <a:spAutoFit/>
          </a:bodyPr>
          <a:lstStyle/>
          <a:p>
            <a:r>
              <a:rPr kumimoji="1" lang="zh-CN" altLang="en-US" sz="1400" dirty="0" smtClean="0">
                <a:solidFill>
                  <a:srgbClr val="1578FF"/>
                </a:solidFill>
                <a:latin typeface="KaiTi" charset="-122"/>
                <a:ea typeface="KaiTi" charset="-122"/>
                <a:cs typeface="KaiTi" charset="-122"/>
              </a:rPr>
              <a:t>参考文献</a:t>
            </a:r>
            <a:r>
              <a:rPr kumimoji="1" lang="en-US" altLang="zh-CN" sz="1400" dirty="0" smtClean="0">
                <a:solidFill>
                  <a:srgbClr val="1578FF"/>
                </a:solidFill>
                <a:latin typeface="KaiTi" charset="-122"/>
                <a:ea typeface="KaiTi" charset="-122"/>
                <a:cs typeface="KaiTi" charset="-122"/>
              </a:rPr>
              <a:t>:</a:t>
            </a:r>
            <a:r>
              <a:rPr kumimoji="1" lang="en-US" altLang="zh-CN" sz="1400" dirty="0" smtClean="0">
                <a:solidFill>
                  <a:srgbClr val="1578FF"/>
                </a:solidFill>
                <a:latin typeface="Times New Roman" charset="0"/>
                <a:ea typeface="Times New Roman" charset="0"/>
                <a:cs typeface="Times New Roman" charset="0"/>
              </a:rPr>
              <a:t>https</a:t>
            </a:r>
            <a:r>
              <a:rPr kumimoji="1" lang="en-US" altLang="zh-CN" sz="1400" dirty="0">
                <a:solidFill>
                  <a:srgbClr val="1578FF"/>
                </a:solidFill>
                <a:latin typeface="Times New Roman" charset="0"/>
                <a:ea typeface="Times New Roman" charset="0"/>
                <a:cs typeface="Times New Roman" charset="0"/>
              </a:rPr>
              <a:t>://</a:t>
            </a:r>
            <a:r>
              <a:rPr kumimoji="1" lang="en-US" altLang="zh-CN" sz="1400" dirty="0" err="1" smtClean="0">
                <a:solidFill>
                  <a:srgbClr val="1578FF"/>
                </a:solidFill>
                <a:latin typeface="Times New Roman" charset="0"/>
                <a:ea typeface="Times New Roman" charset="0"/>
                <a:cs typeface="Times New Roman" charset="0"/>
              </a:rPr>
              <a:t>en.wikipedia.org</a:t>
            </a:r>
            <a:r>
              <a:rPr kumimoji="1" lang="en-US" altLang="zh-CN" sz="1400" dirty="0" smtClean="0">
                <a:solidFill>
                  <a:srgbClr val="1578FF"/>
                </a:solidFill>
                <a:latin typeface="Times New Roman" charset="0"/>
                <a:ea typeface="Times New Roman" charset="0"/>
                <a:cs typeface="Times New Roman" charset="0"/>
              </a:rPr>
              <a:t>/wiki/</a:t>
            </a:r>
            <a:r>
              <a:rPr kumimoji="1" lang="en-US" altLang="zh-CN" sz="1400" dirty="0" err="1" smtClean="0">
                <a:solidFill>
                  <a:srgbClr val="1578FF"/>
                </a:solidFill>
                <a:latin typeface="Times New Roman" charset="0"/>
                <a:ea typeface="Times New Roman" charset="0"/>
                <a:cs typeface="Times New Roman" charset="0"/>
              </a:rPr>
              <a:t>Halton_sequence</a:t>
            </a:r>
            <a:r>
              <a:rPr kumimoji="1" lang="zh-CN" altLang="en-US" sz="1400" dirty="0" smtClean="0">
                <a:solidFill>
                  <a:srgbClr val="1578FF"/>
                </a:solidFill>
                <a:latin typeface="Times New Roman" charset="0"/>
                <a:ea typeface="Times New Roman" charset="0"/>
                <a:cs typeface="Times New Roman" charset="0"/>
              </a:rPr>
              <a:t>（原理）</a:t>
            </a:r>
            <a:endParaRPr kumimoji="1" lang="en-US" altLang="zh-CN" sz="1400" dirty="0" smtClean="0">
              <a:solidFill>
                <a:srgbClr val="1578FF"/>
              </a:solidFill>
              <a:latin typeface="Times New Roman" charset="0"/>
              <a:ea typeface="Times New Roman" charset="0"/>
              <a:cs typeface="Times New Roman" charset="0"/>
            </a:endParaRPr>
          </a:p>
          <a:p>
            <a:r>
              <a:rPr kumimoji="1" lang="en-US" altLang="zh-CN" sz="1400" dirty="0">
                <a:solidFill>
                  <a:srgbClr val="1578FF"/>
                </a:solidFill>
                <a:latin typeface="Times New Roman" charset="0"/>
                <a:ea typeface="Times New Roman" charset="0"/>
                <a:cs typeface="Times New Roman" charset="0"/>
                <a:hlinkClick r:id="rId6"/>
              </a:rPr>
              <a:t>https://</a:t>
            </a:r>
            <a:r>
              <a:rPr kumimoji="1" lang="en-US" altLang="zh-CN" sz="1400" dirty="0" smtClean="0">
                <a:solidFill>
                  <a:srgbClr val="1578FF"/>
                </a:solidFill>
                <a:latin typeface="Times New Roman" charset="0"/>
                <a:ea typeface="Times New Roman" charset="0"/>
                <a:cs typeface="Times New Roman" charset="0"/>
                <a:hlinkClick r:id="rId6"/>
              </a:rPr>
              <a:t>github.com/turanszkij/HaltonGenerator/blob/master/HaltonGenerator.cpp</a:t>
            </a:r>
            <a:r>
              <a:rPr kumimoji="1" lang="zh-CN" altLang="en-US" sz="1400" dirty="0" smtClean="0">
                <a:solidFill>
                  <a:srgbClr val="1578FF"/>
                </a:solidFill>
                <a:latin typeface="Times New Roman" charset="0"/>
                <a:ea typeface="Times New Roman" charset="0"/>
                <a:cs typeface="Times New Roman" charset="0"/>
              </a:rPr>
              <a:t>（基于</a:t>
            </a:r>
            <a:r>
              <a:rPr kumimoji="1" lang="en-US" altLang="zh-CN" sz="1400" dirty="0" err="1" smtClean="0">
                <a:solidFill>
                  <a:srgbClr val="1578FF"/>
                </a:solidFill>
                <a:latin typeface="Times New Roman" charset="0"/>
                <a:ea typeface="Times New Roman" charset="0"/>
                <a:cs typeface="Times New Roman" charset="0"/>
              </a:rPr>
              <a:t>c++</a:t>
            </a:r>
            <a:r>
              <a:rPr kumimoji="1" lang="zh-CN" altLang="en-US" sz="1400" dirty="0" smtClean="0">
                <a:solidFill>
                  <a:srgbClr val="1578FF"/>
                </a:solidFill>
                <a:latin typeface="Times New Roman" charset="0"/>
                <a:ea typeface="Times New Roman" charset="0"/>
                <a:cs typeface="Times New Roman" charset="0"/>
              </a:rPr>
              <a:t>）</a:t>
            </a:r>
            <a:endParaRPr kumimoji="1" lang="zh-CN" altLang="en-US" sz="1400" dirty="0">
              <a:solidFill>
                <a:srgbClr val="1578FF"/>
              </a:solidFill>
              <a:latin typeface="Times New Roman" charset="0"/>
              <a:ea typeface="Times New Roman" charset="0"/>
              <a:cs typeface="Times New Roman"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 calcmode="lin" valueType="num">
                                      <p:cBhvr additive="base">
                                        <p:cTn id="11"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 calcmode="lin" valueType="num">
                                      <p:cBhvr additive="base">
                                        <p:cTn id="15"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6">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additive="base">
                                        <p:cTn id="19"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 calcmode="lin" valueType="num">
                                      <p:cBhvr additive="base">
                                        <p:cTn id="23"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3" name="矩形: 圆角 112"/>
          <p:cNvSpPr/>
          <p:nvPr/>
        </p:nvSpPr>
        <p:spPr>
          <a:xfrm>
            <a:off x="-251460" y="231450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4" name="文本框 113"/>
          <p:cNvSpPr txBox="1"/>
          <p:nvPr/>
        </p:nvSpPr>
        <p:spPr>
          <a:xfrm>
            <a:off x="152704" y="2354303"/>
            <a:ext cx="12646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程序设计</a:t>
            </a:r>
          </a:p>
        </p:txBody>
      </p:sp>
      <p:sp>
        <p:nvSpPr>
          <p:cNvPr id="115" name="文本框 114"/>
          <p:cNvSpPr txBox="1"/>
          <p:nvPr/>
        </p:nvSpPr>
        <p:spPr>
          <a:xfrm>
            <a:off x="158863" y="355280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16" name="文本框 115"/>
          <p:cNvSpPr txBox="1"/>
          <p:nvPr/>
        </p:nvSpPr>
        <p:spPr>
          <a:xfrm>
            <a:off x="169449" y="4038850"/>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17" name="文本框 116"/>
          <p:cNvSpPr txBox="1"/>
          <p:nvPr/>
        </p:nvSpPr>
        <p:spPr>
          <a:xfrm>
            <a:off x="152704" y="452489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总结展望</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20" name="弧形 119"/>
          <p:cNvSpPr/>
          <p:nvPr/>
        </p:nvSpPr>
        <p:spPr>
          <a:xfrm rot="2700000">
            <a:off x="1100276" y="2396885"/>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rgbClr val="000000"/>
              </a:solidFill>
              <a:effectLst/>
              <a:uLnTx/>
              <a:uFillTx/>
              <a:latin typeface="Calibri" panose="020F0502020204030204"/>
              <a:ea typeface="等线" panose="02010600030101010101" pitchFamily="2" charset="-122"/>
              <a:cs typeface="+mn-cs"/>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grpSp>
        <p:nvGrpSpPr>
          <p:cNvPr id="167"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915502" y="6098081"/>
            <a:ext cx="1789200" cy="453929"/>
            <a:chOff x="2435157" y="2492286"/>
            <a:chExt cx="7321692" cy="1857550"/>
          </a:xfrm>
          <a:solidFill>
            <a:srgbClr val="00468E"/>
          </a:solidFill>
        </p:grpSpPr>
        <p:grpSp>
          <p:nvGrpSpPr>
            <p:cNvPr id="168" name="ísľïḓé"/>
            <p:cNvGrpSpPr/>
            <p:nvPr/>
          </p:nvGrpSpPr>
          <p:grpSpPr>
            <a:xfrm>
              <a:off x="4802662" y="2492286"/>
              <a:ext cx="4823976" cy="1453920"/>
              <a:chOff x="5153026" y="2741613"/>
              <a:chExt cx="3529012" cy="1063626"/>
            </a:xfrm>
            <a:grpFill/>
          </p:grpSpPr>
          <p:sp>
            <p:nvSpPr>
              <p:cNvPr id="207"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8"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9"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0"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1"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2"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3"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4"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5"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6"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7"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8"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9"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69" name="iş1íḓè"/>
            <p:cNvGrpSpPr/>
            <p:nvPr/>
          </p:nvGrpSpPr>
          <p:grpSpPr>
            <a:xfrm>
              <a:off x="4817857" y="3850715"/>
              <a:ext cx="4938992" cy="377586"/>
              <a:chOff x="5164138" y="3735388"/>
              <a:chExt cx="3613151" cy="276226"/>
            </a:xfrm>
            <a:grpFill/>
          </p:grpSpPr>
          <p:sp>
            <p:nvSpPr>
              <p:cNvPr id="190"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1"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2"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3"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4"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5"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6"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7"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8"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9"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0"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1"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3"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4"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5"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6"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70" name="iŝḷiďè"/>
            <p:cNvGrpSpPr/>
            <p:nvPr/>
          </p:nvGrpSpPr>
          <p:grpSpPr>
            <a:xfrm>
              <a:off x="2435157" y="2596451"/>
              <a:ext cx="1751214" cy="1753385"/>
              <a:chOff x="3421063" y="2817813"/>
              <a:chExt cx="1281113" cy="1282700"/>
            </a:xfrm>
            <a:grpFill/>
          </p:grpSpPr>
          <p:sp>
            <p:nvSpPr>
              <p:cNvPr id="171"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2"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3"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4"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5"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6"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7"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8"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9"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0"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1"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2"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3"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4"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5"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6"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7"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8"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9"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sp>
        <p:nvSpPr>
          <p:cNvPr id="337" name="ïšļîdé"/>
          <p:cNvSpPr/>
          <p:nvPr/>
        </p:nvSpPr>
        <p:spPr bwMode="auto">
          <a:xfrm>
            <a:off x="4238901" y="2961840"/>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0" name="ïšļîdé"/>
          <p:cNvSpPr/>
          <p:nvPr/>
        </p:nvSpPr>
        <p:spPr bwMode="auto">
          <a:xfrm>
            <a:off x="4232226" y="4583986"/>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1" name="ïšļîdé"/>
          <p:cNvSpPr/>
          <p:nvPr/>
        </p:nvSpPr>
        <p:spPr bwMode="auto">
          <a:xfrm>
            <a:off x="2319360" y="4576366"/>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2" name="browser_150955"/>
          <p:cNvSpPr>
            <a:spLocks noChangeAspect="1"/>
          </p:cNvSpPr>
          <p:nvPr/>
        </p:nvSpPr>
        <p:spPr bwMode="auto">
          <a:xfrm>
            <a:off x="5630340" y="4915776"/>
            <a:ext cx="333919" cy="322208"/>
          </a:xfrm>
          <a:custGeom>
            <a:avLst/>
            <a:gdLst>
              <a:gd name="connsiteX0" fmla="*/ 455757 w 587145"/>
              <a:gd name="connsiteY0" fmla="*/ 303381 h 566554"/>
              <a:gd name="connsiteX1" fmla="*/ 587145 w 587145"/>
              <a:gd name="connsiteY1" fmla="*/ 435347 h 566554"/>
              <a:gd name="connsiteX2" fmla="*/ 455757 w 587145"/>
              <a:gd name="connsiteY2" fmla="*/ 566554 h 566554"/>
              <a:gd name="connsiteX3" fmla="*/ 334243 w 587145"/>
              <a:gd name="connsiteY3" fmla="*/ 489195 h 566554"/>
              <a:gd name="connsiteX4" fmla="*/ 334243 w 587145"/>
              <a:gd name="connsiteY4" fmla="*/ 526358 h 566554"/>
              <a:gd name="connsiteX5" fmla="*/ 313737 w 587145"/>
              <a:gd name="connsiteY5" fmla="*/ 526358 h 566554"/>
              <a:gd name="connsiteX6" fmla="*/ 313737 w 587145"/>
              <a:gd name="connsiteY6" fmla="*/ 445206 h 566554"/>
              <a:gd name="connsiteX7" fmla="*/ 395000 w 587145"/>
              <a:gd name="connsiteY7" fmla="*/ 445206 h 566554"/>
              <a:gd name="connsiteX8" fmla="*/ 395000 w 587145"/>
              <a:gd name="connsiteY8" fmla="*/ 465684 h 566554"/>
              <a:gd name="connsiteX9" fmla="*/ 347154 w 587145"/>
              <a:gd name="connsiteY9" fmla="*/ 465684 h 566554"/>
              <a:gd name="connsiteX10" fmla="*/ 455757 w 587145"/>
              <a:gd name="connsiteY10" fmla="*/ 546077 h 566554"/>
              <a:gd name="connsiteX11" fmla="*/ 567399 w 587145"/>
              <a:gd name="connsiteY11" fmla="*/ 435347 h 566554"/>
              <a:gd name="connsiteX12" fmla="*/ 455757 w 587145"/>
              <a:gd name="connsiteY12" fmla="*/ 323858 h 566554"/>
              <a:gd name="connsiteX13" fmla="*/ 372216 w 587145"/>
              <a:gd name="connsiteY13" fmla="*/ 361021 h 566554"/>
              <a:gd name="connsiteX14" fmla="*/ 357786 w 587145"/>
              <a:gd name="connsiteY14" fmla="*/ 361780 h 566554"/>
              <a:gd name="connsiteX15" fmla="*/ 357027 w 587145"/>
              <a:gd name="connsiteY15" fmla="*/ 347370 h 566554"/>
              <a:gd name="connsiteX16" fmla="*/ 455757 w 587145"/>
              <a:gd name="connsiteY16" fmla="*/ 303381 h 566554"/>
              <a:gd name="connsiteX17" fmla="*/ 9874 w 587145"/>
              <a:gd name="connsiteY17" fmla="*/ 182028 h 566554"/>
              <a:gd name="connsiteX18" fmla="*/ 516473 w 587145"/>
              <a:gd name="connsiteY18" fmla="*/ 182028 h 566554"/>
              <a:gd name="connsiteX19" fmla="*/ 526347 w 587145"/>
              <a:gd name="connsiteY19" fmla="*/ 192646 h 566554"/>
              <a:gd name="connsiteX20" fmla="*/ 526347 w 587145"/>
              <a:gd name="connsiteY20" fmla="*/ 281385 h 566554"/>
              <a:gd name="connsiteX21" fmla="*/ 526347 w 587145"/>
              <a:gd name="connsiteY21" fmla="*/ 287453 h 566554"/>
              <a:gd name="connsiteX22" fmla="*/ 440521 w 587145"/>
              <a:gd name="connsiteY22" fmla="*/ 263182 h 566554"/>
              <a:gd name="connsiteX23" fmla="*/ 273427 w 587145"/>
              <a:gd name="connsiteY23" fmla="*/ 430042 h 566554"/>
              <a:gd name="connsiteX24" fmla="*/ 297732 w 587145"/>
              <a:gd name="connsiteY24" fmla="*/ 515747 h 566554"/>
              <a:gd name="connsiteX25" fmla="*/ 9874 w 587145"/>
              <a:gd name="connsiteY25" fmla="*/ 515747 h 566554"/>
              <a:gd name="connsiteX26" fmla="*/ 0 w 587145"/>
              <a:gd name="connsiteY26" fmla="*/ 505887 h 566554"/>
              <a:gd name="connsiteX27" fmla="*/ 0 w 587145"/>
              <a:gd name="connsiteY27" fmla="*/ 192646 h 566554"/>
              <a:gd name="connsiteX28" fmla="*/ 9874 w 587145"/>
              <a:gd name="connsiteY28" fmla="*/ 182028 h 566554"/>
              <a:gd name="connsiteX29" fmla="*/ 263553 w 587145"/>
              <a:gd name="connsiteY29" fmla="*/ 40952 h 566554"/>
              <a:gd name="connsiteX30" fmla="*/ 222539 w 587145"/>
              <a:gd name="connsiteY30" fmla="*/ 81145 h 566554"/>
              <a:gd name="connsiteX31" fmla="*/ 263553 w 587145"/>
              <a:gd name="connsiteY31" fmla="*/ 121338 h 566554"/>
              <a:gd name="connsiteX32" fmla="*/ 303808 w 587145"/>
              <a:gd name="connsiteY32" fmla="*/ 81145 h 566554"/>
              <a:gd name="connsiteX33" fmla="*/ 263553 w 587145"/>
              <a:gd name="connsiteY33" fmla="*/ 40952 h 566554"/>
              <a:gd name="connsiteX34" fmla="*/ 172411 w 587145"/>
              <a:gd name="connsiteY34" fmla="*/ 40952 h 566554"/>
              <a:gd name="connsiteX35" fmla="*/ 131397 w 587145"/>
              <a:gd name="connsiteY35" fmla="*/ 81145 h 566554"/>
              <a:gd name="connsiteX36" fmla="*/ 172411 w 587145"/>
              <a:gd name="connsiteY36" fmla="*/ 121338 h 566554"/>
              <a:gd name="connsiteX37" fmla="*/ 212665 w 587145"/>
              <a:gd name="connsiteY37" fmla="*/ 81145 h 566554"/>
              <a:gd name="connsiteX38" fmla="*/ 172411 w 587145"/>
              <a:gd name="connsiteY38" fmla="*/ 40952 h 566554"/>
              <a:gd name="connsiteX39" fmla="*/ 81269 w 587145"/>
              <a:gd name="connsiteY39" fmla="*/ 40952 h 566554"/>
              <a:gd name="connsiteX40" fmla="*/ 40255 w 587145"/>
              <a:gd name="connsiteY40" fmla="*/ 81145 h 566554"/>
              <a:gd name="connsiteX41" fmla="*/ 81269 w 587145"/>
              <a:gd name="connsiteY41" fmla="*/ 121338 h 566554"/>
              <a:gd name="connsiteX42" fmla="*/ 121523 w 587145"/>
              <a:gd name="connsiteY42" fmla="*/ 81145 h 566554"/>
              <a:gd name="connsiteX43" fmla="*/ 81269 w 587145"/>
              <a:gd name="connsiteY43" fmla="*/ 40952 h 566554"/>
              <a:gd name="connsiteX44" fmla="*/ 9874 w 587145"/>
              <a:gd name="connsiteY44" fmla="*/ 0 h 566554"/>
              <a:gd name="connsiteX45" fmla="*/ 516473 w 587145"/>
              <a:gd name="connsiteY45" fmla="*/ 0 h 566554"/>
              <a:gd name="connsiteX46" fmla="*/ 526347 w 587145"/>
              <a:gd name="connsiteY46" fmla="*/ 10617 h 566554"/>
              <a:gd name="connsiteX47" fmla="*/ 526347 w 587145"/>
              <a:gd name="connsiteY47" fmla="*/ 151673 h 566554"/>
              <a:gd name="connsiteX48" fmla="*/ 516473 w 587145"/>
              <a:gd name="connsiteY48" fmla="*/ 162290 h 566554"/>
              <a:gd name="connsiteX49" fmla="*/ 9874 w 587145"/>
              <a:gd name="connsiteY49" fmla="*/ 162290 h 566554"/>
              <a:gd name="connsiteX50" fmla="*/ 0 w 587145"/>
              <a:gd name="connsiteY50" fmla="*/ 151673 h 566554"/>
              <a:gd name="connsiteX51" fmla="*/ 0 w 587145"/>
              <a:gd name="connsiteY51" fmla="*/ 10617 h 566554"/>
              <a:gd name="connsiteX52" fmla="*/ 9874 w 587145"/>
              <a:gd name="connsiteY52" fmla="*/ 0 h 566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87145" h="566554">
                <a:moveTo>
                  <a:pt x="455757" y="303381"/>
                </a:moveTo>
                <a:cubicBezTo>
                  <a:pt x="528666" y="303381"/>
                  <a:pt x="587145" y="362538"/>
                  <a:pt x="587145" y="435347"/>
                </a:cubicBezTo>
                <a:cubicBezTo>
                  <a:pt x="587145" y="507397"/>
                  <a:pt x="528666" y="566554"/>
                  <a:pt x="455757" y="566554"/>
                </a:cubicBezTo>
                <a:cubicBezTo>
                  <a:pt x="402595" y="566554"/>
                  <a:pt x="355508" y="534700"/>
                  <a:pt x="334243" y="489195"/>
                </a:cubicBezTo>
                <a:lnTo>
                  <a:pt x="334243" y="526358"/>
                </a:lnTo>
                <a:lnTo>
                  <a:pt x="313737" y="526358"/>
                </a:lnTo>
                <a:lnTo>
                  <a:pt x="313737" y="445206"/>
                </a:lnTo>
                <a:lnTo>
                  <a:pt x="395000" y="445206"/>
                </a:lnTo>
                <a:lnTo>
                  <a:pt x="395000" y="465684"/>
                </a:lnTo>
                <a:lnTo>
                  <a:pt x="347154" y="465684"/>
                </a:lnTo>
                <a:cubicBezTo>
                  <a:pt x="360824" y="511948"/>
                  <a:pt x="404873" y="546077"/>
                  <a:pt x="455757" y="546077"/>
                </a:cubicBezTo>
                <a:cubicBezTo>
                  <a:pt x="517274" y="546077"/>
                  <a:pt x="567399" y="496779"/>
                  <a:pt x="567399" y="435347"/>
                </a:cubicBezTo>
                <a:cubicBezTo>
                  <a:pt x="567399" y="373914"/>
                  <a:pt x="517274" y="323858"/>
                  <a:pt x="455757" y="323858"/>
                </a:cubicBezTo>
                <a:cubicBezTo>
                  <a:pt x="423100" y="323858"/>
                  <a:pt x="392722" y="337510"/>
                  <a:pt x="372216" y="361021"/>
                </a:cubicBezTo>
                <a:cubicBezTo>
                  <a:pt x="368419" y="364813"/>
                  <a:pt x="362343" y="365572"/>
                  <a:pt x="357786" y="361780"/>
                </a:cubicBezTo>
                <a:cubicBezTo>
                  <a:pt x="353989" y="357988"/>
                  <a:pt x="353229" y="351920"/>
                  <a:pt x="357027" y="347370"/>
                </a:cubicBezTo>
                <a:cubicBezTo>
                  <a:pt x="381330" y="319308"/>
                  <a:pt x="417784" y="303381"/>
                  <a:pt x="455757" y="303381"/>
                </a:cubicBezTo>
                <a:close/>
                <a:moveTo>
                  <a:pt x="9874" y="182028"/>
                </a:moveTo>
                <a:lnTo>
                  <a:pt x="516473" y="182028"/>
                </a:lnTo>
                <a:cubicBezTo>
                  <a:pt x="521790" y="182028"/>
                  <a:pt x="526347" y="186579"/>
                  <a:pt x="526347" y="192646"/>
                </a:cubicBezTo>
                <a:lnTo>
                  <a:pt x="526347" y="281385"/>
                </a:lnTo>
                <a:lnTo>
                  <a:pt x="526347" y="287453"/>
                </a:lnTo>
                <a:cubicBezTo>
                  <a:pt x="501283" y="272284"/>
                  <a:pt x="471662" y="263182"/>
                  <a:pt x="440521" y="263182"/>
                </a:cubicBezTo>
                <a:cubicBezTo>
                  <a:pt x="348619" y="263182"/>
                  <a:pt x="273427" y="338269"/>
                  <a:pt x="273427" y="430042"/>
                </a:cubicBezTo>
                <a:cubicBezTo>
                  <a:pt x="273427" y="461138"/>
                  <a:pt x="282541" y="490718"/>
                  <a:pt x="297732" y="515747"/>
                </a:cubicBezTo>
                <a:lnTo>
                  <a:pt x="9874" y="515747"/>
                </a:lnTo>
                <a:cubicBezTo>
                  <a:pt x="4557" y="515747"/>
                  <a:pt x="0" y="511196"/>
                  <a:pt x="0" y="505887"/>
                </a:cubicBezTo>
                <a:lnTo>
                  <a:pt x="0" y="192646"/>
                </a:lnTo>
                <a:cubicBezTo>
                  <a:pt x="0" y="186579"/>
                  <a:pt x="4557" y="182028"/>
                  <a:pt x="9874" y="182028"/>
                </a:cubicBezTo>
                <a:close/>
                <a:moveTo>
                  <a:pt x="263553" y="40952"/>
                </a:moveTo>
                <a:cubicBezTo>
                  <a:pt x="240768" y="40952"/>
                  <a:pt x="222539" y="59152"/>
                  <a:pt x="222539" y="81145"/>
                </a:cubicBezTo>
                <a:cubicBezTo>
                  <a:pt x="222539" y="103138"/>
                  <a:pt x="240768" y="121338"/>
                  <a:pt x="263553" y="121338"/>
                </a:cubicBezTo>
                <a:cubicBezTo>
                  <a:pt x="285579" y="121338"/>
                  <a:pt x="303808" y="103138"/>
                  <a:pt x="303808" y="81145"/>
                </a:cubicBezTo>
                <a:cubicBezTo>
                  <a:pt x="303808" y="59152"/>
                  <a:pt x="285579" y="40952"/>
                  <a:pt x="263553" y="40952"/>
                </a:cubicBezTo>
                <a:close/>
                <a:moveTo>
                  <a:pt x="172411" y="40952"/>
                </a:moveTo>
                <a:cubicBezTo>
                  <a:pt x="149625" y="40952"/>
                  <a:pt x="131397" y="59152"/>
                  <a:pt x="131397" y="81145"/>
                </a:cubicBezTo>
                <a:cubicBezTo>
                  <a:pt x="131397" y="103138"/>
                  <a:pt x="149625" y="121338"/>
                  <a:pt x="172411" y="121338"/>
                </a:cubicBezTo>
                <a:cubicBezTo>
                  <a:pt x="194437" y="121338"/>
                  <a:pt x="212665" y="103138"/>
                  <a:pt x="212665" y="81145"/>
                </a:cubicBezTo>
                <a:cubicBezTo>
                  <a:pt x="212665" y="59152"/>
                  <a:pt x="194437" y="40952"/>
                  <a:pt x="172411" y="40952"/>
                </a:cubicBezTo>
                <a:close/>
                <a:moveTo>
                  <a:pt x="81269" y="40952"/>
                </a:moveTo>
                <a:cubicBezTo>
                  <a:pt x="58483" y="40952"/>
                  <a:pt x="40255" y="59152"/>
                  <a:pt x="40255" y="81145"/>
                </a:cubicBezTo>
                <a:cubicBezTo>
                  <a:pt x="40255" y="103138"/>
                  <a:pt x="58483" y="121338"/>
                  <a:pt x="81269" y="121338"/>
                </a:cubicBezTo>
                <a:cubicBezTo>
                  <a:pt x="103295" y="121338"/>
                  <a:pt x="121523" y="103138"/>
                  <a:pt x="121523" y="81145"/>
                </a:cubicBezTo>
                <a:cubicBezTo>
                  <a:pt x="121523" y="59152"/>
                  <a:pt x="103295" y="40952"/>
                  <a:pt x="81269" y="40952"/>
                </a:cubicBezTo>
                <a:close/>
                <a:moveTo>
                  <a:pt x="9874" y="0"/>
                </a:moveTo>
                <a:lnTo>
                  <a:pt x="516473" y="0"/>
                </a:lnTo>
                <a:cubicBezTo>
                  <a:pt x="521790" y="0"/>
                  <a:pt x="526347" y="4550"/>
                  <a:pt x="526347" y="10617"/>
                </a:cubicBezTo>
                <a:lnTo>
                  <a:pt x="526347" y="151673"/>
                </a:lnTo>
                <a:cubicBezTo>
                  <a:pt x="526347" y="157740"/>
                  <a:pt x="521790" y="162290"/>
                  <a:pt x="516473" y="162290"/>
                </a:cubicBezTo>
                <a:lnTo>
                  <a:pt x="9874" y="162290"/>
                </a:lnTo>
                <a:cubicBezTo>
                  <a:pt x="4557" y="162290"/>
                  <a:pt x="0" y="157740"/>
                  <a:pt x="0" y="151673"/>
                </a:cubicBezTo>
                <a:lnTo>
                  <a:pt x="0" y="10617"/>
                </a:lnTo>
                <a:cubicBezTo>
                  <a:pt x="0" y="4550"/>
                  <a:pt x="4557" y="0"/>
                  <a:pt x="9874" y="0"/>
                </a:cubicBezTo>
                <a:close/>
              </a:path>
            </a:pathLst>
          </a:custGeom>
          <a:solidFill>
            <a:schemeClr val="bg1"/>
          </a:solidFill>
          <a:ln>
            <a:noFill/>
          </a:ln>
        </p:spPr>
      </p:sp>
      <p:sp>
        <p:nvSpPr>
          <p:cNvPr id="149" name="íṧļïḑé"/>
          <p:cNvSpPr txBox="1"/>
          <p:nvPr/>
        </p:nvSpPr>
        <p:spPr>
          <a:xfrm>
            <a:off x="3160060" y="1353575"/>
            <a:ext cx="4226760" cy="1809375"/>
          </a:xfrm>
          <a:prstGeom prst="rect">
            <a:avLst/>
          </a:prstGeom>
          <a:noFill/>
        </p:spPr>
        <p:txBody>
          <a:bodyPr wrap="square" lIns="90000" tIns="46800" rIns="90000" bIns="4680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dirty="0" err="1">
                <a:latin typeface="Times New Roman" panose="02020603050405020304" pitchFamily="18" charset="0"/>
                <a:ea typeface="黑体" panose="02010609060101010101" pitchFamily="49" charset="-122"/>
                <a:cs typeface="Times New Roman" panose="02020603050405020304" pitchFamily="18" charset="0"/>
              </a:rPr>
              <a:t>Halton</a:t>
            </a:r>
            <a:r>
              <a:rPr lang="zh-CN" altLang="en-US" dirty="0">
                <a:latin typeface="Times New Roman" panose="02020603050405020304" pitchFamily="18" charset="0"/>
                <a:ea typeface="黑体" panose="02010609060101010101" pitchFamily="49" charset="-122"/>
                <a:cs typeface="Times New Roman" panose="02020603050405020304" pitchFamily="18" charset="0"/>
              </a:rPr>
              <a:t>随机数</a:t>
            </a:r>
            <a:r>
              <a:rPr lang="zh-CN" altLang="en-US" dirty="0" smtClean="0">
                <a:latin typeface="Times New Roman" panose="02020603050405020304" pitchFamily="18" charset="0"/>
                <a:ea typeface="黑体" panose="02010609060101010101" pitchFamily="49" charset="-122"/>
                <a:cs typeface="Times New Roman" panose="02020603050405020304" pitchFamily="18" charset="0"/>
              </a:rPr>
              <a:t>矩阵</a:t>
            </a:r>
            <a:r>
              <a:rPr lang="zh-CN" altLang="en-US" dirty="0">
                <a:latin typeface="Times New Roman" panose="02020603050405020304" pitchFamily="18" charset="0"/>
                <a:ea typeface="黑体" panose="02010609060101010101" pitchFamily="49" charset="-122"/>
                <a:cs typeface="Times New Roman" panose="02020603050405020304" pitchFamily="18" charset="0"/>
              </a:rPr>
              <a:t>算法</a:t>
            </a:r>
          </a:p>
          <a:p>
            <a:pPr algn="ctr">
              <a:lnSpc>
                <a:spcPct val="150000"/>
              </a:lnSpc>
            </a:pPr>
            <a:r>
              <a:rPr lang="zh-CN" altLang="en-US" dirty="0" smtClean="0">
                <a:latin typeface="Times New Roman" panose="02020603050405020304" pitchFamily="18" charset="0"/>
                <a:ea typeface="黑体" panose="02010609060101010101" pitchFamily="49" charset="-122"/>
                <a:cs typeface="Times New Roman" panose="02020603050405020304" pitchFamily="18" charset="0"/>
              </a:rPr>
              <a:t>输出结果正确性检验</a:t>
            </a:r>
            <a:endParaRPr lang="zh-CN" altLang="en-US" dirty="0">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95726" y="2566057"/>
            <a:ext cx="3536558" cy="3199743"/>
          </a:xfrm>
          <a:prstGeom prst="rect">
            <a:avLst/>
          </a:prstGeom>
          <a:ln>
            <a:noFill/>
          </a:ln>
          <a:effectLst>
            <a:outerShdw blurRad="190500" algn="tl" rotWithShape="0">
              <a:srgbClr val="000000">
                <a:alpha val="70000"/>
              </a:srgbClr>
            </a:outerShdw>
          </a:effectLst>
        </p:spPr>
      </p:pic>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442891" y="2566057"/>
            <a:ext cx="3361417" cy="3213571"/>
          </a:xfrm>
          <a:prstGeom prst="rect">
            <a:avLst/>
          </a:prstGeom>
          <a:ln>
            <a:noFill/>
          </a:ln>
          <a:effectLst>
            <a:outerShdw blurRad="190500" algn="tl" rotWithShape="0">
              <a:srgbClr val="000000">
                <a:alpha val="70000"/>
              </a:srgbClr>
            </a:outerShdw>
          </a:effectLst>
        </p:spPr>
      </p:pic>
      <p:pic>
        <p:nvPicPr>
          <p:cNvPr id="5" name="图片 4"/>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2929387" y="2640985"/>
            <a:ext cx="4688107" cy="3049885"/>
          </a:xfrm>
          <a:prstGeom prst="rect">
            <a:avLst/>
          </a:prstGeom>
        </p:spPr>
      </p:pic>
      <p:sp>
        <p:nvSpPr>
          <p:cNvPr id="71" name="文本框 70"/>
          <p:cNvSpPr txBox="1"/>
          <p:nvPr/>
        </p:nvSpPr>
        <p:spPr>
          <a:xfrm>
            <a:off x="1468667" y="554084"/>
            <a:ext cx="7010543" cy="584775"/>
          </a:xfrm>
          <a:prstGeom prst="rect">
            <a:avLst/>
          </a:prstGeom>
          <a:noFill/>
        </p:spPr>
        <p:txBody>
          <a:bodyPr wrap="square" rtlCol="0">
            <a:spAutoFit/>
          </a:bodyPr>
          <a:lstStyle/>
          <a:p>
            <a:pPr lvl="0">
              <a:defRPr/>
            </a:pPr>
            <a:r>
              <a:rPr lang="en-US" altLang="zh-CN" sz="3200" b="1" dirty="0">
                <a:solidFill>
                  <a:srgbClr val="00468E"/>
                </a:solidFill>
                <a:latin typeface="微软雅黑" panose="020B0503020204020204" pitchFamily="34" charset="-122"/>
                <a:ea typeface="微软雅黑" panose="020B0503020204020204" pitchFamily="34" charset="-122"/>
              </a:rPr>
              <a:t>1. </a:t>
            </a:r>
            <a:r>
              <a:rPr lang="zh-CN" altLang="en-US" sz="3200" b="1" dirty="0">
                <a:solidFill>
                  <a:srgbClr val="00468E"/>
                </a:solidFill>
                <a:latin typeface="微软雅黑" panose="020B0503020204020204" pitchFamily="34" charset="-122"/>
                <a:ea typeface="微软雅黑" panose="020B0503020204020204" pitchFamily="34" charset="-122"/>
              </a:rPr>
              <a:t>算法 </a:t>
            </a:r>
            <a:r>
              <a:rPr lang="en-US" altLang="zh-CN" sz="3200" b="1" dirty="0">
                <a:solidFill>
                  <a:srgbClr val="00468E"/>
                </a:solidFill>
                <a:latin typeface="微软雅黑" panose="020B0503020204020204" pitchFamily="34" charset="-122"/>
                <a:ea typeface="微软雅黑" panose="020B0503020204020204" pitchFamily="34" charset="-122"/>
              </a:rPr>
              <a:t>| </a:t>
            </a:r>
            <a:r>
              <a:rPr lang="zh-CN" altLang="en-US" sz="3200" b="1" dirty="0">
                <a:solidFill>
                  <a:srgbClr val="00468E"/>
                </a:solidFill>
                <a:latin typeface="微软雅黑" panose="020B0503020204020204" pitchFamily="34" charset="-122"/>
                <a:ea typeface="微软雅黑" panose="020B0503020204020204" pitchFamily="34" charset="-122"/>
              </a:rPr>
              <a:t>程序设计</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nodeType="clickEffect">
                                  <p:stCondLst>
                                    <p:cond delay="0"/>
                                  </p:stCondLst>
                                  <p:childTnLst>
                                    <p:animEffect transition="out" filter="randombar(horizontal)">
                                      <p:cBhvr>
                                        <p:cTn id="6" dur="10"/>
                                        <p:tgtEl>
                                          <p:spTgt spid="6"/>
                                        </p:tgtEl>
                                      </p:cBhvr>
                                    </p:animEffect>
                                    <p:set>
                                      <p:cBhvr>
                                        <p:cTn id="7" dur="1" fill="hold">
                                          <p:stCondLst>
                                            <p:cond delay="9"/>
                                          </p:stCondLst>
                                        </p:cTn>
                                        <p:tgtEl>
                                          <p:spTgt spid="6"/>
                                        </p:tgtEl>
                                        <p:attrNameLst>
                                          <p:attrName>style.visibility</p:attrName>
                                        </p:attrNameLst>
                                      </p:cBhvr>
                                      <p:to>
                                        <p:strVal val="hidden"/>
                                      </p:to>
                                    </p:set>
                                  </p:childTnLst>
                                </p:cTn>
                              </p:par>
                              <p:par>
                                <p:cTn id="8" presetID="14" presetClass="exit" presetSubtype="10" fill="hold" nodeType="withEffect">
                                  <p:stCondLst>
                                    <p:cond delay="0"/>
                                  </p:stCondLst>
                                  <p:childTnLst>
                                    <p:animEffect transition="out" filter="randombar(horizontal)">
                                      <p:cBhvr>
                                        <p:cTn id="9" dur="10"/>
                                        <p:tgtEl>
                                          <p:spTgt spid="4"/>
                                        </p:tgtEl>
                                      </p:cBhvr>
                                    </p:animEffect>
                                    <p:set>
                                      <p:cBhvr>
                                        <p:cTn id="10" dur="1" fill="hold">
                                          <p:stCondLst>
                                            <p:cond delay="9"/>
                                          </p:stCondLst>
                                        </p:cTn>
                                        <p:tgtEl>
                                          <p:spTgt spid="4"/>
                                        </p:tgtEl>
                                        <p:attrNameLst>
                                          <p:attrName>style.visibility</p:attrName>
                                        </p:attrNameLst>
                                      </p:cBhvr>
                                      <p:to>
                                        <p:strVal val="hidden"/>
                                      </p:to>
                                    </p:set>
                                  </p:childTnLst>
                                </p:cTn>
                              </p:par>
                            </p:childTnLst>
                          </p:cTn>
                        </p:par>
                        <p:par>
                          <p:cTn id="11" fill="hold">
                            <p:stCondLst>
                              <p:cond delay="500"/>
                            </p:stCondLst>
                            <p:childTnLst>
                              <p:par>
                                <p:cTn id="12" presetID="14" presetClass="entr" presetSubtype="1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3" name="矩形: 圆角 112"/>
          <p:cNvSpPr/>
          <p:nvPr/>
        </p:nvSpPr>
        <p:spPr>
          <a:xfrm>
            <a:off x="-251460" y="231450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4" name="文本框 113"/>
          <p:cNvSpPr txBox="1"/>
          <p:nvPr/>
        </p:nvSpPr>
        <p:spPr>
          <a:xfrm>
            <a:off x="152704" y="2354303"/>
            <a:ext cx="12646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程序设计</a:t>
            </a:r>
          </a:p>
        </p:txBody>
      </p:sp>
      <p:sp>
        <p:nvSpPr>
          <p:cNvPr id="115" name="文本框 114"/>
          <p:cNvSpPr txBox="1"/>
          <p:nvPr/>
        </p:nvSpPr>
        <p:spPr>
          <a:xfrm>
            <a:off x="158863" y="355280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16" name="文本框 115"/>
          <p:cNvSpPr txBox="1"/>
          <p:nvPr/>
        </p:nvSpPr>
        <p:spPr>
          <a:xfrm>
            <a:off x="169449" y="4038850"/>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17" name="文本框 116"/>
          <p:cNvSpPr txBox="1"/>
          <p:nvPr/>
        </p:nvSpPr>
        <p:spPr>
          <a:xfrm>
            <a:off x="152704" y="452489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总结展望</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20" name="弧形 119"/>
          <p:cNvSpPr/>
          <p:nvPr/>
        </p:nvSpPr>
        <p:spPr>
          <a:xfrm rot="2700000">
            <a:off x="1100276" y="2396885"/>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000000"/>
              </a:solidFill>
              <a:effectLst/>
              <a:uLnTx/>
              <a:uFillTx/>
              <a:latin typeface="Calibri" panose="020F0502020204030204"/>
              <a:ea typeface="等线" panose="02010600030101010101" pitchFamily="2" charset="-122"/>
              <a:cs typeface="+mn-cs"/>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grpSp>
        <p:nvGrpSpPr>
          <p:cNvPr id="167"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7103576" y="412739"/>
            <a:ext cx="1789200" cy="453929"/>
            <a:chOff x="2435157" y="2492286"/>
            <a:chExt cx="7321692" cy="1857550"/>
          </a:xfrm>
          <a:solidFill>
            <a:srgbClr val="00468E"/>
          </a:solidFill>
        </p:grpSpPr>
        <p:grpSp>
          <p:nvGrpSpPr>
            <p:cNvPr id="168" name="ísľïḓé"/>
            <p:cNvGrpSpPr/>
            <p:nvPr/>
          </p:nvGrpSpPr>
          <p:grpSpPr>
            <a:xfrm>
              <a:off x="4802662" y="2492286"/>
              <a:ext cx="4823976" cy="1453920"/>
              <a:chOff x="5153026" y="2741613"/>
              <a:chExt cx="3529012" cy="1063626"/>
            </a:xfrm>
            <a:grpFill/>
          </p:grpSpPr>
          <p:sp>
            <p:nvSpPr>
              <p:cNvPr id="207"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8"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9"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0"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1"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2"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3"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4"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5"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6"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7"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8"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9"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69" name="iş1íḓè"/>
            <p:cNvGrpSpPr/>
            <p:nvPr/>
          </p:nvGrpSpPr>
          <p:grpSpPr>
            <a:xfrm>
              <a:off x="4817857" y="3850715"/>
              <a:ext cx="4938992" cy="377586"/>
              <a:chOff x="5164138" y="3735388"/>
              <a:chExt cx="3613151" cy="276226"/>
            </a:xfrm>
            <a:grpFill/>
          </p:grpSpPr>
          <p:sp>
            <p:nvSpPr>
              <p:cNvPr id="190"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1"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2"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3"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4"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5"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6"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7"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8"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9"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0"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1"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3"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4"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5"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6"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70" name="iŝḷiďè"/>
            <p:cNvGrpSpPr/>
            <p:nvPr/>
          </p:nvGrpSpPr>
          <p:grpSpPr>
            <a:xfrm>
              <a:off x="2435157" y="2596451"/>
              <a:ext cx="1751214" cy="1753385"/>
              <a:chOff x="3421063" y="2817813"/>
              <a:chExt cx="1281113" cy="1282700"/>
            </a:xfrm>
            <a:grpFill/>
          </p:grpSpPr>
          <p:sp>
            <p:nvSpPr>
              <p:cNvPr id="171"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2"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3"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4"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5"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6"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7"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8"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9"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0"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1"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2"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3"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4"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5"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6"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7"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8"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9"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sp>
        <p:nvSpPr>
          <p:cNvPr id="337" name="ïšļîdé"/>
          <p:cNvSpPr/>
          <p:nvPr/>
        </p:nvSpPr>
        <p:spPr bwMode="auto">
          <a:xfrm>
            <a:off x="4238901" y="2961840"/>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0" name="ïšļîdé"/>
          <p:cNvSpPr/>
          <p:nvPr/>
        </p:nvSpPr>
        <p:spPr bwMode="auto">
          <a:xfrm>
            <a:off x="4232226" y="4583986"/>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1" name="ïšļîdé"/>
          <p:cNvSpPr/>
          <p:nvPr/>
        </p:nvSpPr>
        <p:spPr bwMode="auto">
          <a:xfrm>
            <a:off x="2319360" y="4576366"/>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2" name="browser_150955"/>
          <p:cNvSpPr>
            <a:spLocks noChangeAspect="1"/>
          </p:cNvSpPr>
          <p:nvPr/>
        </p:nvSpPr>
        <p:spPr bwMode="auto">
          <a:xfrm>
            <a:off x="5630340" y="4915776"/>
            <a:ext cx="333919" cy="322208"/>
          </a:xfrm>
          <a:custGeom>
            <a:avLst/>
            <a:gdLst>
              <a:gd name="connsiteX0" fmla="*/ 455757 w 587145"/>
              <a:gd name="connsiteY0" fmla="*/ 303381 h 566554"/>
              <a:gd name="connsiteX1" fmla="*/ 587145 w 587145"/>
              <a:gd name="connsiteY1" fmla="*/ 435347 h 566554"/>
              <a:gd name="connsiteX2" fmla="*/ 455757 w 587145"/>
              <a:gd name="connsiteY2" fmla="*/ 566554 h 566554"/>
              <a:gd name="connsiteX3" fmla="*/ 334243 w 587145"/>
              <a:gd name="connsiteY3" fmla="*/ 489195 h 566554"/>
              <a:gd name="connsiteX4" fmla="*/ 334243 w 587145"/>
              <a:gd name="connsiteY4" fmla="*/ 526358 h 566554"/>
              <a:gd name="connsiteX5" fmla="*/ 313737 w 587145"/>
              <a:gd name="connsiteY5" fmla="*/ 526358 h 566554"/>
              <a:gd name="connsiteX6" fmla="*/ 313737 w 587145"/>
              <a:gd name="connsiteY6" fmla="*/ 445206 h 566554"/>
              <a:gd name="connsiteX7" fmla="*/ 395000 w 587145"/>
              <a:gd name="connsiteY7" fmla="*/ 445206 h 566554"/>
              <a:gd name="connsiteX8" fmla="*/ 395000 w 587145"/>
              <a:gd name="connsiteY8" fmla="*/ 465684 h 566554"/>
              <a:gd name="connsiteX9" fmla="*/ 347154 w 587145"/>
              <a:gd name="connsiteY9" fmla="*/ 465684 h 566554"/>
              <a:gd name="connsiteX10" fmla="*/ 455757 w 587145"/>
              <a:gd name="connsiteY10" fmla="*/ 546077 h 566554"/>
              <a:gd name="connsiteX11" fmla="*/ 567399 w 587145"/>
              <a:gd name="connsiteY11" fmla="*/ 435347 h 566554"/>
              <a:gd name="connsiteX12" fmla="*/ 455757 w 587145"/>
              <a:gd name="connsiteY12" fmla="*/ 323858 h 566554"/>
              <a:gd name="connsiteX13" fmla="*/ 372216 w 587145"/>
              <a:gd name="connsiteY13" fmla="*/ 361021 h 566554"/>
              <a:gd name="connsiteX14" fmla="*/ 357786 w 587145"/>
              <a:gd name="connsiteY14" fmla="*/ 361780 h 566554"/>
              <a:gd name="connsiteX15" fmla="*/ 357027 w 587145"/>
              <a:gd name="connsiteY15" fmla="*/ 347370 h 566554"/>
              <a:gd name="connsiteX16" fmla="*/ 455757 w 587145"/>
              <a:gd name="connsiteY16" fmla="*/ 303381 h 566554"/>
              <a:gd name="connsiteX17" fmla="*/ 9874 w 587145"/>
              <a:gd name="connsiteY17" fmla="*/ 182028 h 566554"/>
              <a:gd name="connsiteX18" fmla="*/ 516473 w 587145"/>
              <a:gd name="connsiteY18" fmla="*/ 182028 h 566554"/>
              <a:gd name="connsiteX19" fmla="*/ 526347 w 587145"/>
              <a:gd name="connsiteY19" fmla="*/ 192646 h 566554"/>
              <a:gd name="connsiteX20" fmla="*/ 526347 w 587145"/>
              <a:gd name="connsiteY20" fmla="*/ 281385 h 566554"/>
              <a:gd name="connsiteX21" fmla="*/ 526347 w 587145"/>
              <a:gd name="connsiteY21" fmla="*/ 287453 h 566554"/>
              <a:gd name="connsiteX22" fmla="*/ 440521 w 587145"/>
              <a:gd name="connsiteY22" fmla="*/ 263182 h 566554"/>
              <a:gd name="connsiteX23" fmla="*/ 273427 w 587145"/>
              <a:gd name="connsiteY23" fmla="*/ 430042 h 566554"/>
              <a:gd name="connsiteX24" fmla="*/ 297732 w 587145"/>
              <a:gd name="connsiteY24" fmla="*/ 515747 h 566554"/>
              <a:gd name="connsiteX25" fmla="*/ 9874 w 587145"/>
              <a:gd name="connsiteY25" fmla="*/ 515747 h 566554"/>
              <a:gd name="connsiteX26" fmla="*/ 0 w 587145"/>
              <a:gd name="connsiteY26" fmla="*/ 505887 h 566554"/>
              <a:gd name="connsiteX27" fmla="*/ 0 w 587145"/>
              <a:gd name="connsiteY27" fmla="*/ 192646 h 566554"/>
              <a:gd name="connsiteX28" fmla="*/ 9874 w 587145"/>
              <a:gd name="connsiteY28" fmla="*/ 182028 h 566554"/>
              <a:gd name="connsiteX29" fmla="*/ 263553 w 587145"/>
              <a:gd name="connsiteY29" fmla="*/ 40952 h 566554"/>
              <a:gd name="connsiteX30" fmla="*/ 222539 w 587145"/>
              <a:gd name="connsiteY30" fmla="*/ 81145 h 566554"/>
              <a:gd name="connsiteX31" fmla="*/ 263553 w 587145"/>
              <a:gd name="connsiteY31" fmla="*/ 121338 h 566554"/>
              <a:gd name="connsiteX32" fmla="*/ 303808 w 587145"/>
              <a:gd name="connsiteY32" fmla="*/ 81145 h 566554"/>
              <a:gd name="connsiteX33" fmla="*/ 263553 w 587145"/>
              <a:gd name="connsiteY33" fmla="*/ 40952 h 566554"/>
              <a:gd name="connsiteX34" fmla="*/ 172411 w 587145"/>
              <a:gd name="connsiteY34" fmla="*/ 40952 h 566554"/>
              <a:gd name="connsiteX35" fmla="*/ 131397 w 587145"/>
              <a:gd name="connsiteY35" fmla="*/ 81145 h 566554"/>
              <a:gd name="connsiteX36" fmla="*/ 172411 w 587145"/>
              <a:gd name="connsiteY36" fmla="*/ 121338 h 566554"/>
              <a:gd name="connsiteX37" fmla="*/ 212665 w 587145"/>
              <a:gd name="connsiteY37" fmla="*/ 81145 h 566554"/>
              <a:gd name="connsiteX38" fmla="*/ 172411 w 587145"/>
              <a:gd name="connsiteY38" fmla="*/ 40952 h 566554"/>
              <a:gd name="connsiteX39" fmla="*/ 81269 w 587145"/>
              <a:gd name="connsiteY39" fmla="*/ 40952 h 566554"/>
              <a:gd name="connsiteX40" fmla="*/ 40255 w 587145"/>
              <a:gd name="connsiteY40" fmla="*/ 81145 h 566554"/>
              <a:gd name="connsiteX41" fmla="*/ 81269 w 587145"/>
              <a:gd name="connsiteY41" fmla="*/ 121338 h 566554"/>
              <a:gd name="connsiteX42" fmla="*/ 121523 w 587145"/>
              <a:gd name="connsiteY42" fmla="*/ 81145 h 566554"/>
              <a:gd name="connsiteX43" fmla="*/ 81269 w 587145"/>
              <a:gd name="connsiteY43" fmla="*/ 40952 h 566554"/>
              <a:gd name="connsiteX44" fmla="*/ 9874 w 587145"/>
              <a:gd name="connsiteY44" fmla="*/ 0 h 566554"/>
              <a:gd name="connsiteX45" fmla="*/ 516473 w 587145"/>
              <a:gd name="connsiteY45" fmla="*/ 0 h 566554"/>
              <a:gd name="connsiteX46" fmla="*/ 526347 w 587145"/>
              <a:gd name="connsiteY46" fmla="*/ 10617 h 566554"/>
              <a:gd name="connsiteX47" fmla="*/ 526347 w 587145"/>
              <a:gd name="connsiteY47" fmla="*/ 151673 h 566554"/>
              <a:gd name="connsiteX48" fmla="*/ 516473 w 587145"/>
              <a:gd name="connsiteY48" fmla="*/ 162290 h 566554"/>
              <a:gd name="connsiteX49" fmla="*/ 9874 w 587145"/>
              <a:gd name="connsiteY49" fmla="*/ 162290 h 566554"/>
              <a:gd name="connsiteX50" fmla="*/ 0 w 587145"/>
              <a:gd name="connsiteY50" fmla="*/ 151673 h 566554"/>
              <a:gd name="connsiteX51" fmla="*/ 0 w 587145"/>
              <a:gd name="connsiteY51" fmla="*/ 10617 h 566554"/>
              <a:gd name="connsiteX52" fmla="*/ 9874 w 587145"/>
              <a:gd name="connsiteY52" fmla="*/ 0 h 566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87145" h="566554">
                <a:moveTo>
                  <a:pt x="455757" y="303381"/>
                </a:moveTo>
                <a:cubicBezTo>
                  <a:pt x="528666" y="303381"/>
                  <a:pt x="587145" y="362538"/>
                  <a:pt x="587145" y="435347"/>
                </a:cubicBezTo>
                <a:cubicBezTo>
                  <a:pt x="587145" y="507397"/>
                  <a:pt x="528666" y="566554"/>
                  <a:pt x="455757" y="566554"/>
                </a:cubicBezTo>
                <a:cubicBezTo>
                  <a:pt x="402595" y="566554"/>
                  <a:pt x="355508" y="534700"/>
                  <a:pt x="334243" y="489195"/>
                </a:cubicBezTo>
                <a:lnTo>
                  <a:pt x="334243" y="526358"/>
                </a:lnTo>
                <a:lnTo>
                  <a:pt x="313737" y="526358"/>
                </a:lnTo>
                <a:lnTo>
                  <a:pt x="313737" y="445206"/>
                </a:lnTo>
                <a:lnTo>
                  <a:pt x="395000" y="445206"/>
                </a:lnTo>
                <a:lnTo>
                  <a:pt x="395000" y="465684"/>
                </a:lnTo>
                <a:lnTo>
                  <a:pt x="347154" y="465684"/>
                </a:lnTo>
                <a:cubicBezTo>
                  <a:pt x="360824" y="511948"/>
                  <a:pt x="404873" y="546077"/>
                  <a:pt x="455757" y="546077"/>
                </a:cubicBezTo>
                <a:cubicBezTo>
                  <a:pt x="517274" y="546077"/>
                  <a:pt x="567399" y="496779"/>
                  <a:pt x="567399" y="435347"/>
                </a:cubicBezTo>
                <a:cubicBezTo>
                  <a:pt x="567399" y="373914"/>
                  <a:pt x="517274" y="323858"/>
                  <a:pt x="455757" y="323858"/>
                </a:cubicBezTo>
                <a:cubicBezTo>
                  <a:pt x="423100" y="323858"/>
                  <a:pt x="392722" y="337510"/>
                  <a:pt x="372216" y="361021"/>
                </a:cubicBezTo>
                <a:cubicBezTo>
                  <a:pt x="368419" y="364813"/>
                  <a:pt x="362343" y="365572"/>
                  <a:pt x="357786" y="361780"/>
                </a:cubicBezTo>
                <a:cubicBezTo>
                  <a:pt x="353989" y="357988"/>
                  <a:pt x="353229" y="351920"/>
                  <a:pt x="357027" y="347370"/>
                </a:cubicBezTo>
                <a:cubicBezTo>
                  <a:pt x="381330" y="319308"/>
                  <a:pt x="417784" y="303381"/>
                  <a:pt x="455757" y="303381"/>
                </a:cubicBezTo>
                <a:close/>
                <a:moveTo>
                  <a:pt x="9874" y="182028"/>
                </a:moveTo>
                <a:lnTo>
                  <a:pt x="516473" y="182028"/>
                </a:lnTo>
                <a:cubicBezTo>
                  <a:pt x="521790" y="182028"/>
                  <a:pt x="526347" y="186579"/>
                  <a:pt x="526347" y="192646"/>
                </a:cubicBezTo>
                <a:lnTo>
                  <a:pt x="526347" y="281385"/>
                </a:lnTo>
                <a:lnTo>
                  <a:pt x="526347" y="287453"/>
                </a:lnTo>
                <a:cubicBezTo>
                  <a:pt x="501283" y="272284"/>
                  <a:pt x="471662" y="263182"/>
                  <a:pt x="440521" y="263182"/>
                </a:cubicBezTo>
                <a:cubicBezTo>
                  <a:pt x="348619" y="263182"/>
                  <a:pt x="273427" y="338269"/>
                  <a:pt x="273427" y="430042"/>
                </a:cubicBezTo>
                <a:cubicBezTo>
                  <a:pt x="273427" y="461138"/>
                  <a:pt x="282541" y="490718"/>
                  <a:pt x="297732" y="515747"/>
                </a:cubicBezTo>
                <a:lnTo>
                  <a:pt x="9874" y="515747"/>
                </a:lnTo>
                <a:cubicBezTo>
                  <a:pt x="4557" y="515747"/>
                  <a:pt x="0" y="511196"/>
                  <a:pt x="0" y="505887"/>
                </a:cubicBezTo>
                <a:lnTo>
                  <a:pt x="0" y="192646"/>
                </a:lnTo>
                <a:cubicBezTo>
                  <a:pt x="0" y="186579"/>
                  <a:pt x="4557" y="182028"/>
                  <a:pt x="9874" y="182028"/>
                </a:cubicBezTo>
                <a:close/>
                <a:moveTo>
                  <a:pt x="263553" y="40952"/>
                </a:moveTo>
                <a:cubicBezTo>
                  <a:pt x="240768" y="40952"/>
                  <a:pt x="222539" y="59152"/>
                  <a:pt x="222539" y="81145"/>
                </a:cubicBezTo>
                <a:cubicBezTo>
                  <a:pt x="222539" y="103138"/>
                  <a:pt x="240768" y="121338"/>
                  <a:pt x="263553" y="121338"/>
                </a:cubicBezTo>
                <a:cubicBezTo>
                  <a:pt x="285579" y="121338"/>
                  <a:pt x="303808" y="103138"/>
                  <a:pt x="303808" y="81145"/>
                </a:cubicBezTo>
                <a:cubicBezTo>
                  <a:pt x="303808" y="59152"/>
                  <a:pt x="285579" y="40952"/>
                  <a:pt x="263553" y="40952"/>
                </a:cubicBezTo>
                <a:close/>
                <a:moveTo>
                  <a:pt x="172411" y="40952"/>
                </a:moveTo>
                <a:cubicBezTo>
                  <a:pt x="149625" y="40952"/>
                  <a:pt x="131397" y="59152"/>
                  <a:pt x="131397" y="81145"/>
                </a:cubicBezTo>
                <a:cubicBezTo>
                  <a:pt x="131397" y="103138"/>
                  <a:pt x="149625" y="121338"/>
                  <a:pt x="172411" y="121338"/>
                </a:cubicBezTo>
                <a:cubicBezTo>
                  <a:pt x="194437" y="121338"/>
                  <a:pt x="212665" y="103138"/>
                  <a:pt x="212665" y="81145"/>
                </a:cubicBezTo>
                <a:cubicBezTo>
                  <a:pt x="212665" y="59152"/>
                  <a:pt x="194437" y="40952"/>
                  <a:pt x="172411" y="40952"/>
                </a:cubicBezTo>
                <a:close/>
                <a:moveTo>
                  <a:pt x="81269" y="40952"/>
                </a:moveTo>
                <a:cubicBezTo>
                  <a:pt x="58483" y="40952"/>
                  <a:pt x="40255" y="59152"/>
                  <a:pt x="40255" y="81145"/>
                </a:cubicBezTo>
                <a:cubicBezTo>
                  <a:pt x="40255" y="103138"/>
                  <a:pt x="58483" y="121338"/>
                  <a:pt x="81269" y="121338"/>
                </a:cubicBezTo>
                <a:cubicBezTo>
                  <a:pt x="103295" y="121338"/>
                  <a:pt x="121523" y="103138"/>
                  <a:pt x="121523" y="81145"/>
                </a:cubicBezTo>
                <a:cubicBezTo>
                  <a:pt x="121523" y="59152"/>
                  <a:pt x="103295" y="40952"/>
                  <a:pt x="81269" y="40952"/>
                </a:cubicBezTo>
                <a:close/>
                <a:moveTo>
                  <a:pt x="9874" y="0"/>
                </a:moveTo>
                <a:lnTo>
                  <a:pt x="516473" y="0"/>
                </a:lnTo>
                <a:cubicBezTo>
                  <a:pt x="521790" y="0"/>
                  <a:pt x="526347" y="4550"/>
                  <a:pt x="526347" y="10617"/>
                </a:cubicBezTo>
                <a:lnTo>
                  <a:pt x="526347" y="151673"/>
                </a:lnTo>
                <a:cubicBezTo>
                  <a:pt x="526347" y="157740"/>
                  <a:pt x="521790" y="162290"/>
                  <a:pt x="516473" y="162290"/>
                </a:cubicBezTo>
                <a:lnTo>
                  <a:pt x="9874" y="162290"/>
                </a:lnTo>
                <a:cubicBezTo>
                  <a:pt x="4557" y="162290"/>
                  <a:pt x="0" y="157740"/>
                  <a:pt x="0" y="151673"/>
                </a:cubicBezTo>
                <a:lnTo>
                  <a:pt x="0" y="10617"/>
                </a:lnTo>
                <a:cubicBezTo>
                  <a:pt x="0" y="4550"/>
                  <a:pt x="4557" y="0"/>
                  <a:pt x="9874" y="0"/>
                </a:cubicBezTo>
                <a:close/>
              </a:path>
            </a:pathLst>
          </a:custGeom>
          <a:solidFill>
            <a:schemeClr val="bg1"/>
          </a:solidFill>
          <a:ln>
            <a:noFill/>
          </a:ln>
        </p:spPr>
      </p:sp>
      <p:sp>
        <p:nvSpPr>
          <p:cNvPr id="71" name="文本框 70"/>
          <p:cNvSpPr txBox="1"/>
          <p:nvPr/>
        </p:nvSpPr>
        <p:spPr>
          <a:xfrm>
            <a:off x="1468667" y="554084"/>
            <a:ext cx="701054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1. </a:t>
            </a:r>
            <a:r>
              <a:rPr kumimoji="0" lang="zh-CN" altLang="en-US"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算法 </a:t>
            </a:r>
            <a:r>
              <a:rPr kumimoji="0" lang="en-US" altLang="zh-CN"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程序设计</a:t>
            </a:r>
          </a:p>
        </p:txBody>
      </p:sp>
      <p:sp>
        <p:nvSpPr>
          <p:cNvPr id="5" name="矩形 4"/>
          <p:cNvSpPr/>
          <p:nvPr/>
        </p:nvSpPr>
        <p:spPr>
          <a:xfrm>
            <a:off x="1704247" y="1266095"/>
            <a:ext cx="4942379" cy="461665"/>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1" i="0" u="none" strike="noStrike" kern="1200" cap="none" spc="0" normalizeH="0" baseline="0" noProof="0" dirty="0" smtClean="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1.3</a:t>
            </a:r>
            <a:r>
              <a:rPr kumimoji="0" lang="en-US" altLang="zh-CN" sz="1600" b="0" i="0" u="none" strike="noStrike" kern="1200" cap="none" spc="0" normalizeH="0" baseline="0" noProof="0" dirty="0" smtClean="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  </a:t>
            </a:r>
            <a:r>
              <a:rPr kumimoji="0" lang="zh-CN" altLang="en-US" sz="1600" b="0" i="0" u="none" strike="noStrike" kern="1200" cap="none" spc="0" normalizeH="0" baseline="0" noProof="0" dirty="0" smtClean="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五分钟</a:t>
            </a:r>
            <a:r>
              <a:rPr kumimoji="0" lang="zh-CN"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队长</a:t>
            </a:r>
            <a:r>
              <a:rPr kumimoji="0" lang="zh-CN" altLang="en-US" sz="1600" b="0" i="0" u="none" strike="noStrike" kern="1200" cap="none" spc="0" normalizeH="0" baseline="0" noProof="0" dirty="0" smtClean="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统计</a:t>
            </a:r>
            <a:r>
              <a:rPr lang="en-US" altLang="zh-CN" sz="16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600" dirty="0" smtClean="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1600" b="0" i="0" u="none" strike="noStrike" kern="1200" cap="none" spc="0" normalizeH="0" baseline="0" noProof="0" dirty="0" smtClean="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mn-ea"/>
              </a:rPr>
              <a:t>Min5_statics </a:t>
            </a:r>
            <a:r>
              <a:rPr kumimoji="0" lang="zh-CN" altLang="en-US" sz="1600" b="0" i="0" u="none" strike="noStrike" kern="1200" cap="none" spc="0" normalizeH="0" baseline="0" noProof="0" dirty="0" smtClean="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mn-ea"/>
              </a:rPr>
              <a:t>函数 设计过程</a:t>
            </a:r>
            <a:endParaRPr kumimoji="0" lang="zh-CN"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126" name="图片 1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97831" y="2367879"/>
            <a:ext cx="6546094" cy="3541850"/>
          </a:xfrm>
          <a:prstGeom prst="rect">
            <a:avLst/>
          </a:prstGeom>
          <a:ln>
            <a:noFill/>
          </a:ln>
          <a:effectLst>
            <a:outerShdw blurRad="292100" dist="139700" dir="2700000" algn="tl" rotWithShape="0">
              <a:srgbClr val="333333">
                <a:alpha val="65000"/>
              </a:srgbClr>
            </a:outerShdw>
          </a:effectLst>
        </p:spPr>
      </p:pic>
      <p:sp>
        <p:nvSpPr>
          <p:cNvPr id="4" name="矩形 3"/>
          <p:cNvSpPr/>
          <p:nvPr/>
        </p:nvSpPr>
        <p:spPr>
          <a:xfrm>
            <a:off x="1704247" y="1728010"/>
            <a:ext cx="4572000" cy="424732"/>
          </a:xfrm>
          <a:prstGeom prst="rect">
            <a:avLst/>
          </a:prstGeom>
        </p:spPr>
        <p:txBody>
          <a:bodyPr>
            <a:spAutoFit/>
          </a:bodyPr>
          <a:lstStyle/>
          <a:p>
            <a:pPr>
              <a:lnSpc>
                <a:spcPct val="120000"/>
              </a:lnSpc>
            </a:pPr>
            <a:r>
              <a:rPr lang="en-US" altLang="zh-CN" dirty="0" err="1">
                <a:solidFill>
                  <a:srgbClr val="1578FF"/>
                </a:solidFill>
                <a:latin typeface="Times New Roman" panose="02020603050405020304" pitchFamily="18" charset="0"/>
                <a:ea typeface="黑体" panose="02010609060101010101" pitchFamily="49" charset="-122"/>
                <a:cs typeface="Times New Roman" panose="02020603050405020304" pitchFamily="18" charset="0"/>
              </a:rPr>
              <a:t>Struct</a:t>
            </a:r>
            <a:r>
              <a:rPr lang="en-US" altLang="zh-CN" dirty="0">
                <a:solidFill>
                  <a:srgbClr val="1578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dirty="0" err="1"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Gui</a:t>
            </a:r>
            <a:r>
              <a:rPr lang="en-US" altLang="zh-CN" dirty="0" smtClean="0">
                <a:solidFill>
                  <a:srgbClr val="FFC000"/>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en-US" sz="1600" dirty="0" smtClean="0">
                <a:latin typeface="Times New Roman" panose="02020603050405020304" pitchFamily="18" charset="0"/>
                <a:ea typeface="黑体" panose="02010609060101010101" pitchFamily="49" charset="-122"/>
                <a:cs typeface="Times New Roman" panose="02020603050405020304" pitchFamily="18" charset="0"/>
              </a:rPr>
              <a:t>数据结构</a:t>
            </a:r>
            <a:endParaRPr lang="zh-CN" altLang="en-US" sz="1600" dirty="0">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0975059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3" name="矩形: 圆角 112"/>
          <p:cNvSpPr/>
          <p:nvPr/>
        </p:nvSpPr>
        <p:spPr>
          <a:xfrm>
            <a:off x="-251460" y="231450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4" name="文本框 113"/>
          <p:cNvSpPr txBox="1"/>
          <p:nvPr/>
        </p:nvSpPr>
        <p:spPr>
          <a:xfrm>
            <a:off x="152704" y="2354303"/>
            <a:ext cx="12646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程序设计</a:t>
            </a:r>
          </a:p>
        </p:txBody>
      </p:sp>
      <p:sp>
        <p:nvSpPr>
          <p:cNvPr id="115" name="文本框 114"/>
          <p:cNvSpPr txBox="1"/>
          <p:nvPr/>
        </p:nvSpPr>
        <p:spPr>
          <a:xfrm>
            <a:off x="158863" y="355280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16" name="文本框 115"/>
          <p:cNvSpPr txBox="1"/>
          <p:nvPr/>
        </p:nvSpPr>
        <p:spPr>
          <a:xfrm>
            <a:off x="169449" y="4038850"/>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17" name="文本框 116"/>
          <p:cNvSpPr txBox="1"/>
          <p:nvPr/>
        </p:nvSpPr>
        <p:spPr>
          <a:xfrm>
            <a:off x="152704" y="452489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总结展望</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120" name="弧形 119"/>
          <p:cNvSpPr/>
          <p:nvPr/>
        </p:nvSpPr>
        <p:spPr>
          <a:xfrm rot="2700000">
            <a:off x="1100276" y="2396885"/>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rgbClr val="000000"/>
              </a:solidFill>
              <a:effectLst/>
              <a:uLnTx/>
              <a:uFillTx/>
              <a:latin typeface="Calibri" panose="020F0502020204030204"/>
              <a:ea typeface="等线" panose="02010600030101010101" pitchFamily="2" charset="-122"/>
              <a:cs typeface="+mn-cs"/>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grpSp>
        <p:nvGrpSpPr>
          <p:cNvPr id="167"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915502" y="6098081"/>
            <a:ext cx="1789200" cy="453929"/>
            <a:chOff x="2435157" y="2492286"/>
            <a:chExt cx="7321692" cy="1857550"/>
          </a:xfrm>
          <a:solidFill>
            <a:srgbClr val="00468E"/>
          </a:solidFill>
        </p:grpSpPr>
        <p:grpSp>
          <p:nvGrpSpPr>
            <p:cNvPr id="168" name="ísľïḓé"/>
            <p:cNvGrpSpPr/>
            <p:nvPr/>
          </p:nvGrpSpPr>
          <p:grpSpPr>
            <a:xfrm>
              <a:off x="4802662" y="2492286"/>
              <a:ext cx="4823976" cy="1453920"/>
              <a:chOff x="5153026" y="2741613"/>
              <a:chExt cx="3529012" cy="1063626"/>
            </a:xfrm>
            <a:grpFill/>
          </p:grpSpPr>
          <p:sp>
            <p:nvSpPr>
              <p:cNvPr id="207"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8"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9"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0"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1"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2"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3"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4"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5"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6"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7"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8"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9"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69" name="iş1íḓè"/>
            <p:cNvGrpSpPr/>
            <p:nvPr/>
          </p:nvGrpSpPr>
          <p:grpSpPr>
            <a:xfrm>
              <a:off x="4817857" y="3850715"/>
              <a:ext cx="4938992" cy="377586"/>
              <a:chOff x="5164138" y="3735388"/>
              <a:chExt cx="3613151" cy="276226"/>
            </a:xfrm>
            <a:grpFill/>
          </p:grpSpPr>
          <p:sp>
            <p:nvSpPr>
              <p:cNvPr id="190"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1"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2"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3"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4"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5"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6"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7"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8"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99"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0"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1"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3"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4"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5"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6"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70" name="iŝḷiďè"/>
            <p:cNvGrpSpPr/>
            <p:nvPr/>
          </p:nvGrpSpPr>
          <p:grpSpPr>
            <a:xfrm>
              <a:off x="2435157" y="2596451"/>
              <a:ext cx="1751214" cy="1753385"/>
              <a:chOff x="3421063" y="2817813"/>
              <a:chExt cx="1281113" cy="1282700"/>
            </a:xfrm>
            <a:grpFill/>
          </p:grpSpPr>
          <p:sp>
            <p:nvSpPr>
              <p:cNvPr id="171"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2"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3"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4"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5"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6"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7"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8"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9"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0"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1"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2"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3"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4"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5"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6"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7"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8"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9"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sp>
        <p:nvSpPr>
          <p:cNvPr id="337" name="ïšļîdé"/>
          <p:cNvSpPr/>
          <p:nvPr/>
        </p:nvSpPr>
        <p:spPr bwMode="auto">
          <a:xfrm>
            <a:off x="4238901" y="2961840"/>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0" name="ïšļîdé"/>
          <p:cNvSpPr/>
          <p:nvPr/>
        </p:nvSpPr>
        <p:spPr bwMode="auto">
          <a:xfrm>
            <a:off x="4232226" y="4583986"/>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341" name="ïšļîdé"/>
          <p:cNvSpPr/>
          <p:nvPr/>
        </p:nvSpPr>
        <p:spPr bwMode="auto">
          <a:xfrm>
            <a:off x="2319360" y="4576366"/>
            <a:ext cx="165314" cy="162323"/>
          </a:xfrm>
          <a:custGeom>
            <a:avLst/>
            <a:gdLst>
              <a:gd name="connsiteX0" fmla="*/ 162199 w 565545"/>
              <a:gd name="connsiteY0" fmla="*/ 428621 h 493127"/>
              <a:gd name="connsiteX1" fmla="*/ 132056 w 565545"/>
              <a:gd name="connsiteY1" fmla="*/ 431488 h 493127"/>
              <a:gd name="connsiteX2" fmla="*/ 196649 w 565545"/>
              <a:gd name="connsiteY2" fmla="*/ 455857 h 493127"/>
              <a:gd name="connsiteX3" fmla="*/ 235405 w 565545"/>
              <a:gd name="connsiteY3" fmla="*/ 451556 h 493127"/>
              <a:gd name="connsiteX4" fmla="*/ 310101 w 565545"/>
              <a:gd name="connsiteY4" fmla="*/ 309494 h 493127"/>
              <a:gd name="connsiteX5" fmla="*/ 317294 w 565545"/>
              <a:gd name="connsiteY5" fmla="*/ 309494 h 493127"/>
              <a:gd name="connsiteX6" fmla="*/ 323049 w 565545"/>
              <a:gd name="connsiteY6" fmla="*/ 312360 h 493127"/>
              <a:gd name="connsiteX7" fmla="*/ 328804 w 565545"/>
              <a:gd name="connsiteY7" fmla="*/ 318092 h 493127"/>
              <a:gd name="connsiteX8" fmla="*/ 333120 w 565545"/>
              <a:gd name="connsiteY8" fmla="*/ 326690 h 493127"/>
              <a:gd name="connsiteX9" fmla="*/ 333120 w 565545"/>
              <a:gd name="connsiteY9" fmla="*/ 333856 h 493127"/>
              <a:gd name="connsiteX10" fmla="*/ 328804 w 565545"/>
              <a:gd name="connsiteY10" fmla="*/ 341021 h 493127"/>
              <a:gd name="connsiteX11" fmla="*/ 323049 w 565545"/>
              <a:gd name="connsiteY11" fmla="*/ 346753 h 493127"/>
              <a:gd name="connsiteX12" fmla="*/ 314417 w 565545"/>
              <a:gd name="connsiteY12" fmla="*/ 351052 h 493127"/>
              <a:gd name="connsiteX13" fmla="*/ 307223 w 565545"/>
              <a:gd name="connsiteY13" fmla="*/ 351052 h 493127"/>
              <a:gd name="connsiteX14" fmla="*/ 300030 w 565545"/>
              <a:gd name="connsiteY14" fmla="*/ 348186 h 493127"/>
              <a:gd name="connsiteX15" fmla="*/ 292836 w 565545"/>
              <a:gd name="connsiteY15" fmla="*/ 342454 h 493127"/>
              <a:gd name="connsiteX16" fmla="*/ 289959 w 565545"/>
              <a:gd name="connsiteY16" fmla="*/ 328123 h 493127"/>
              <a:gd name="connsiteX17" fmla="*/ 297152 w 565545"/>
              <a:gd name="connsiteY17" fmla="*/ 316659 h 493127"/>
              <a:gd name="connsiteX18" fmla="*/ 302907 w 565545"/>
              <a:gd name="connsiteY18" fmla="*/ 328123 h 493127"/>
              <a:gd name="connsiteX19" fmla="*/ 301468 w 565545"/>
              <a:gd name="connsiteY19" fmla="*/ 330990 h 493127"/>
              <a:gd name="connsiteX20" fmla="*/ 301468 w 565545"/>
              <a:gd name="connsiteY20" fmla="*/ 333856 h 493127"/>
              <a:gd name="connsiteX21" fmla="*/ 301468 w 565545"/>
              <a:gd name="connsiteY21" fmla="*/ 336722 h 493127"/>
              <a:gd name="connsiteX22" fmla="*/ 304346 w 565545"/>
              <a:gd name="connsiteY22" fmla="*/ 339588 h 493127"/>
              <a:gd name="connsiteX23" fmla="*/ 308662 w 565545"/>
              <a:gd name="connsiteY23" fmla="*/ 339588 h 493127"/>
              <a:gd name="connsiteX24" fmla="*/ 311539 w 565545"/>
              <a:gd name="connsiteY24" fmla="*/ 338155 h 493127"/>
              <a:gd name="connsiteX25" fmla="*/ 315855 w 565545"/>
              <a:gd name="connsiteY25" fmla="*/ 336722 h 493127"/>
              <a:gd name="connsiteX26" fmla="*/ 318733 w 565545"/>
              <a:gd name="connsiteY26" fmla="*/ 333856 h 493127"/>
              <a:gd name="connsiteX27" fmla="*/ 321610 w 565545"/>
              <a:gd name="connsiteY27" fmla="*/ 330990 h 493127"/>
              <a:gd name="connsiteX28" fmla="*/ 321610 w 565545"/>
              <a:gd name="connsiteY28" fmla="*/ 326690 h 493127"/>
              <a:gd name="connsiteX29" fmla="*/ 321610 w 565545"/>
              <a:gd name="connsiteY29" fmla="*/ 323824 h 493127"/>
              <a:gd name="connsiteX30" fmla="*/ 318733 w 565545"/>
              <a:gd name="connsiteY30" fmla="*/ 322391 h 493127"/>
              <a:gd name="connsiteX31" fmla="*/ 317294 w 565545"/>
              <a:gd name="connsiteY31" fmla="*/ 320958 h 493127"/>
              <a:gd name="connsiteX32" fmla="*/ 314417 w 565545"/>
              <a:gd name="connsiteY32" fmla="*/ 320958 h 493127"/>
              <a:gd name="connsiteX33" fmla="*/ 311539 w 565545"/>
              <a:gd name="connsiteY33" fmla="*/ 322391 h 493127"/>
              <a:gd name="connsiteX34" fmla="*/ 304346 w 565545"/>
              <a:gd name="connsiteY34" fmla="*/ 310927 h 493127"/>
              <a:gd name="connsiteX35" fmla="*/ 310101 w 565545"/>
              <a:gd name="connsiteY35" fmla="*/ 309494 h 493127"/>
              <a:gd name="connsiteX36" fmla="*/ 137853 w 565545"/>
              <a:gd name="connsiteY36" fmla="*/ 295266 h 493127"/>
              <a:gd name="connsiteX37" fmla="*/ 133537 w 565545"/>
              <a:gd name="connsiteY37" fmla="*/ 296695 h 493127"/>
              <a:gd name="connsiteX38" fmla="*/ 130660 w 565545"/>
              <a:gd name="connsiteY38" fmla="*/ 299554 h 493127"/>
              <a:gd name="connsiteX39" fmla="*/ 129222 w 565545"/>
              <a:gd name="connsiteY39" fmla="*/ 302413 h 493127"/>
              <a:gd name="connsiteX40" fmla="*/ 129222 w 565545"/>
              <a:gd name="connsiteY40" fmla="*/ 306701 h 493127"/>
              <a:gd name="connsiteX41" fmla="*/ 129222 w 565545"/>
              <a:gd name="connsiteY41" fmla="*/ 310989 h 493127"/>
              <a:gd name="connsiteX42" fmla="*/ 130660 w 565545"/>
              <a:gd name="connsiteY42" fmla="*/ 315277 h 493127"/>
              <a:gd name="connsiteX43" fmla="*/ 133537 w 565545"/>
              <a:gd name="connsiteY43" fmla="*/ 318136 h 493127"/>
              <a:gd name="connsiteX44" fmla="*/ 137853 w 565545"/>
              <a:gd name="connsiteY44" fmla="*/ 318136 h 493127"/>
              <a:gd name="connsiteX45" fmla="*/ 140730 w 565545"/>
              <a:gd name="connsiteY45" fmla="*/ 318136 h 493127"/>
              <a:gd name="connsiteX46" fmla="*/ 143607 w 565545"/>
              <a:gd name="connsiteY46" fmla="*/ 315277 h 493127"/>
              <a:gd name="connsiteX47" fmla="*/ 145045 w 565545"/>
              <a:gd name="connsiteY47" fmla="*/ 310989 h 493127"/>
              <a:gd name="connsiteX48" fmla="*/ 145045 w 565545"/>
              <a:gd name="connsiteY48" fmla="*/ 306701 h 493127"/>
              <a:gd name="connsiteX49" fmla="*/ 145045 w 565545"/>
              <a:gd name="connsiteY49" fmla="*/ 302413 h 493127"/>
              <a:gd name="connsiteX50" fmla="*/ 143607 w 565545"/>
              <a:gd name="connsiteY50" fmla="*/ 299554 h 493127"/>
              <a:gd name="connsiteX51" fmla="*/ 140730 w 565545"/>
              <a:gd name="connsiteY51" fmla="*/ 296695 h 493127"/>
              <a:gd name="connsiteX52" fmla="*/ 137853 w 565545"/>
              <a:gd name="connsiteY52" fmla="*/ 295266 h 493127"/>
              <a:gd name="connsiteX53" fmla="*/ 401842 w 565545"/>
              <a:gd name="connsiteY53" fmla="*/ 283745 h 493127"/>
              <a:gd name="connsiteX54" fmla="*/ 413332 w 565545"/>
              <a:gd name="connsiteY54" fmla="*/ 318123 h 493127"/>
              <a:gd name="connsiteX55" fmla="*/ 430566 w 565545"/>
              <a:gd name="connsiteY55" fmla="*/ 305231 h 493127"/>
              <a:gd name="connsiteX56" fmla="*/ 403278 w 565545"/>
              <a:gd name="connsiteY56" fmla="*/ 283745 h 493127"/>
              <a:gd name="connsiteX57" fmla="*/ 111960 w 565545"/>
              <a:gd name="connsiteY57" fmla="*/ 266679 h 493127"/>
              <a:gd name="connsiteX58" fmla="*/ 129222 w 565545"/>
              <a:gd name="connsiteY58" fmla="*/ 266679 h 493127"/>
              <a:gd name="connsiteX59" fmla="*/ 129222 w 565545"/>
              <a:gd name="connsiteY59" fmla="*/ 289549 h 493127"/>
              <a:gd name="connsiteX60" fmla="*/ 130660 w 565545"/>
              <a:gd name="connsiteY60" fmla="*/ 289549 h 493127"/>
              <a:gd name="connsiteX61" fmla="*/ 134976 w 565545"/>
              <a:gd name="connsiteY61" fmla="*/ 283831 h 493127"/>
              <a:gd name="connsiteX62" fmla="*/ 143607 w 565545"/>
              <a:gd name="connsiteY62" fmla="*/ 282402 h 493127"/>
              <a:gd name="connsiteX63" fmla="*/ 152238 w 565545"/>
              <a:gd name="connsiteY63" fmla="*/ 285261 h 493127"/>
              <a:gd name="connsiteX64" fmla="*/ 159430 w 565545"/>
              <a:gd name="connsiteY64" fmla="*/ 290978 h 493127"/>
              <a:gd name="connsiteX65" fmla="*/ 162307 w 565545"/>
              <a:gd name="connsiteY65" fmla="*/ 298125 h 493127"/>
              <a:gd name="connsiteX66" fmla="*/ 162307 w 565545"/>
              <a:gd name="connsiteY66" fmla="*/ 306701 h 493127"/>
              <a:gd name="connsiteX67" fmla="*/ 162307 w 565545"/>
              <a:gd name="connsiteY67" fmla="*/ 315277 h 493127"/>
              <a:gd name="connsiteX68" fmla="*/ 157992 w 565545"/>
              <a:gd name="connsiteY68" fmla="*/ 323853 h 493127"/>
              <a:gd name="connsiteX69" fmla="*/ 152238 w 565545"/>
              <a:gd name="connsiteY69" fmla="*/ 329570 h 493127"/>
              <a:gd name="connsiteX70" fmla="*/ 143607 w 565545"/>
              <a:gd name="connsiteY70" fmla="*/ 332429 h 493127"/>
              <a:gd name="connsiteX71" fmla="*/ 137853 w 565545"/>
              <a:gd name="connsiteY71" fmla="*/ 331000 h 493127"/>
              <a:gd name="connsiteX72" fmla="*/ 133537 w 565545"/>
              <a:gd name="connsiteY72" fmla="*/ 329570 h 493127"/>
              <a:gd name="connsiteX73" fmla="*/ 130660 w 565545"/>
              <a:gd name="connsiteY73" fmla="*/ 328141 h 493127"/>
              <a:gd name="connsiteX74" fmla="*/ 129222 w 565545"/>
              <a:gd name="connsiteY74" fmla="*/ 325282 h 493127"/>
              <a:gd name="connsiteX75" fmla="*/ 129222 w 565545"/>
              <a:gd name="connsiteY75" fmla="*/ 331000 h 493127"/>
              <a:gd name="connsiteX76" fmla="*/ 111960 w 565545"/>
              <a:gd name="connsiteY76" fmla="*/ 331000 h 493127"/>
              <a:gd name="connsiteX77" fmla="*/ 50258 w 565545"/>
              <a:gd name="connsiteY77" fmla="*/ 250870 h 493127"/>
              <a:gd name="connsiteX78" fmla="*/ 57451 w 565545"/>
              <a:gd name="connsiteY78" fmla="*/ 250870 h 493127"/>
              <a:gd name="connsiteX79" fmla="*/ 64645 w 565545"/>
              <a:gd name="connsiteY79" fmla="*/ 253736 h 493127"/>
              <a:gd name="connsiteX80" fmla="*/ 70400 w 565545"/>
              <a:gd name="connsiteY80" fmla="*/ 259468 h 493127"/>
              <a:gd name="connsiteX81" fmla="*/ 73277 w 565545"/>
              <a:gd name="connsiteY81" fmla="*/ 266633 h 493127"/>
              <a:gd name="connsiteX82" fmla="*/ 73277 w 565545"/>
              <a:gd name="connsiteY82" fmla="*/ 275232 h 493127"/>
              <a:gd name="connsiteX83" fmla="*/ 70400 w 565545"/>
              <a:gd name="connsiteY83" fmla="*/ 282397 h 493127"/>
              <a:gd name="connsiteX84" fmla="*/ 63206 w 565545"/>
              <a:gd name="connsiteY84" fmla="*/ 288129 h 493127"/>
              <a:gd name="connsiteX85" fmla="*/ 56013 w 565545"/>
              <a:gd name="connsiteY85" fmla="*/ 292428 h 493127"/>
              <a:gd name="connsiteX86" fmla="*/ 47381 w 565545"/>
              <a:gd name="connsiteY86" fmla="*/ 292428 h 493127"/>
              <a:gd name="connsiteX87" fmla="*/ 40187 w 565545"/>
              <a:gd name="connsiteY87" fmla="*/ 289562 h 493127"/>
              <a:gd name="connsiteX88" fmla="*/ 34432 w 565545"/>
              <a:gd name="connsiteY88" fmla="*/ 283830 h 493127"/>
              <a:gd name="connsiteX89" fmla="*/ 30116 w 565545"/>
              <a:gd name="connsiteY89" fmla="*/ 269499 h 493127"/>
              <a:gd name="connsiteX90" fmla="*/ 37310 w 565545"/>
              <a:gd name="connsiteY90" fmla="*/ 258035 h 493127"/>
              <a:gd name="connsiteX91" fmla="*/ 44503 w 565545"/>
              <a:gd name="connsiteY91" fmla="*/ 268066 h 493127"/>
              <a:gd name="connsiteX92" fmla="*/ 43064 w 565545"/>
              <a:gd name="connsiteY92" fmla="*/ 269499 h 493127"/>
              <a:gd name="connsiteX93" fmla="*/ 41626 w 565545"/>
              <a:gd name="connsiteY93" fmla="*/ 272366 h 493127"/>
              <a:gd name="connsiteX94" fmla="*/ 41626 w 565545"/>
              <a:gd name="connsiteY94" fmla="*/ 275232 h 493127"/>
              <a:gd name="connsiteX95" fmla="*/ 43064 w 565545"/>
              <a:gd name="connsiteY95" fmla="*/ 278098 h 493127"/>
              <a:gd name="connsiteX96" fmla="*/ 45942 w 565545"/>
              <a:gd name="connsiteY96" fmla="*/ 279531 h 493127"/>
              <a:gd name="connsiteX97" fmla="*/ 48819 w 565545"/>
              <a:gd name="connsiteY97" fmla="*/ 280964 h 493127"/>
              <a:gd name="connsiteX98" fmla="*/ 53135 w 565545"/>
              <a:gd name="connsiteY98" fmla="*/ 279531 h 493127"/>
              <a:gd name="connsiteX99" fmla="*/ 56013 w 565545"/>
              <a:gd name="connsiteY99" fmla="*/ 278098 h 493127"/>
              <a:gd name="connsiteX100" fmla="*/ 60329 w 565545"/>
              <a:gd name="connsiteY100" fmla="*/ 275232 h 493127"/>
              <a:gd name="connsiteX101" fmla="*/ 61768 w 565545"/>
              <a:gd name="connsiteY101" fmla="*/ 272366 h 493127"/>
              <a:gd name="connsiteX102" fmla="*/ 63206 w 565545"/>
              <a:gd name="connsiteY102" fmla="*/ 268066 h 493127"/>
              <a:gd name="connsiteX103" fmla="*/ 61768 w 565545"/>
              <a:gd name="connsiteY103" fmla="*/ 265200 h 493127"/>
              <a:gd name="connsiteX104" fmla="*/ 58890 w 565545"/>
              <a:gd name="connsiteY104" fmla="*/ 262334 h 493127"/>
              <a:gd name="connsiteX105" fmla="*/ 57451 w 565545"/>
              <a:gd name="connsiteY105" fmla="*/ 262334 h 493127"/>
              <a:gd name="connsiteX106" fmla="*/ 54574 w 565545"/>
              <a:gd name="connsiteY106" fmla="*/ 262334 h 493127"/>
              <a:gd name="connsiteX107" fmla="*/ 51697 w 565545"/>
              <a:gd name="connsiteY107" fmla="*/ 263767 h 493127"/>
              <a:gd name="connsiteX108" fmla="*/ 44503 w 565545"/>
              <a:gd name="connsiteY108" fmla="*/ 252303 h 493127"/>
              <a:gd name="connsiteX109" fmla="*/ 50258 w 565545"/>
              <a:gd name="connsiteY109" fmla="*/ 250870 h 493127"/>
              <a:gd name="connsiteX110" fmla="*/ 394661 w 565545"/>
              <a:gd name="connsiteY110" fmla="*/ 245069 h 493127"/>
              <a:gd name="connsiteX111" fmla="*/ 489449 w 565545"/>
              <a:gd name="connsiteY111" fmla="*/ 309528 h 493127"/>
              <a:gd name="connsiteX112" fmla="*/ 462162 w 565545"/>
              <a:gd name="connsiteY112" fmla="*/ 331015 h 493127"/>
              <a:gd name="connsiteX113" fmla="*/ 449236 w 565545"/>
              <a:gd name="connsiteY113" fmla="*/ 320988 h 493127"/>
              <a:gd name="connsiteX114" fmla="*/ 420513 w 565545"/>
              <a:gd name="connsiteY114" fmla="*/ 341042 h 493127"/>
              <a:gd name="connsiteX115" fmla="*/ 426257 w 565545"/>
              <a:gd name="connsiteY115" fmla="*/ 355366 h 493127"/>
              <a:gd name="connsiteX116" fmla="*/ 398970 w 565545"/>
              <a:gd name="connsiteY116" fmla="*/ 375420 h 493127"/>
              <a:gd name="connsiteX117" fmla="*/ 367374 w 565545"/>
              <a:gd name="connsiteY117" fmla="*/ 263691 h 493127"/>
              <a:gd name="connsiteX118" fmla="*/ 314418 w 565545"/>
              <a:gd name="connsiteY118" fmla="*/ 212079 h 493127"/>
              <a:gd name="connsiteX119" fmla="*/ 310103 w 565545"/>
              <a:gd name="connsiteY119" fmla="*/ 213516 h 493127"/>
              <a:gd name="connsiteX120" fmla="*/ 307227 w 565545"/>
              <a:gd name="connsiteY120" fmla="*/ 214953 h 493127"/>
              <a:gd name="connsiteX121" fmla="*/ 304351 w 565545"/>
              <a:gd name="connsiteY121" fmla="*/ 219263 h 493127"/>
              <a:gd name="connsiteX122" fmla="*/ 302912 w 565545"/>
              <a:gd name="connsiteY122" fmla="*/ 222137 h 493127"/>
              <a:gd name="connsiteX123" fmla="*/ 301474 w 565545"/>
              <a:gd name="connsiteY123" fmla="*/ 226447 h 493127"/>
              <a:gd name="connsiteX124" fmla="*/ 302912 w 565545"/>
              <a:gd name="connsiteY124" fmla="*/ 229321 h 493127"/>
              <a:gd name="connsiteX125" fmla="*/ 305789 w 565545"/>
              <a:gd name="connsiteY125" fmla="*/ 233632 h 493127"/>
              <a:gd name="connsiteX126" fmla="*/ 308665 w 565545"/>
              <a:gd name="connsiteY126" fmla="*/ 233632 h 493127"/>
              <a:gd name="connsiteX127" fmla="*/ 312980 w 565545"/>
              <a:gd name="connsiteY127" fmla="*/ 233632 h 493127"/>
              <a:gd name="connsiteX128" fmla="*/ 315856 w 565545"/>
              <a:gd name="connsiteY128" fmla="*/ 230758 h 493127"/>
              <a:gd name="connsiteX129" fmla="*/ 318732 w 565545"/>
              <a:gd name="connsiteY129" fmla="*/ 227884 h 493127"/>
              <a:gd name="connsiteX130" fmla="*/ 320171 w 565545"/>
              <a:gd name="connsiteY130" fmla="*/ 223574 h 493127"/>
              <a:gd name="connsiteX131" fmla="*/ 321609 w 565545"/>
              <a:gd name="connsiteY131" fmla="*/ 219263 h 493127"/>
              <a:gd name="connsiteX132" fmla="*/ 320171 w 565545"/>
              <a:gd name="connsiteY132" fmla="*/ 216390 h 493127"/>
              <a:gd name="connsiteX133" fmla="*/ 317294 w 565545"/>
              <a:gd name="connsiteY133" fmla="*/ 213516 h 493127"/>
              <a:gd name="connsiteX134" fmla="*/ 314418 w 565545"/>
              <a:gd name="connsiteY134" fmla="*/ 212079 h 493127"/>
              <a:gd name="connsiteX135" fmla="*/ 311541 w 565545"/>
              <a:gd name="connsiteY135" fmla="*/ 174721 h 493127"/>
              <a:gd name="connsiteX136" fmla="*/ 327362 w 565545"/>
              <a:gd name="connsiteY136" fmla="*/ 184779 h 493127"/>
              <a:gd name="connsiteX137" fmla="*/ 314418 w 565545"/>
              <a:gd name="connsiteY137" fmla="*/ 203458 h 493127"/>
              <a:gd name="connsiteX138" fmla="*/ 315856 w 565545"/>
              <a:gd name="connsiteY138" fmla="*/ 203458 h 493127"/>
              <a:gd name="connsiteX139" fmla="*/ 323047 w 565545"/>
              <a:gd name="connsiteY139" fmla="*/ 202021 h 493127"/>
              <a:gd name="connsiteX140" fmla="*/ 330238 w 565545"/>
              <a:gd name="connsiteY140" fmla="*/ 204895 h 493127"/>
              <a:gd name="connsiteX141" fmla="*/ 337429 w 565545"/>
              <a:gd name="connsiteY141" fmla="*/ 212079 h 493127"/>
              <a:gd name="connsiteX142" fmla="*/ 338867 w 565545"/>
              <a:gd name="connsiteY142" fmla="*/ 220700 h 493127"/>
              <a:gd name="connsiteX143" fmla="*/ 337429 w 565545"/>
              <a:gd name="connsiteY143" fmla="*/ 229321 h 493127"/>
              <a:gd name="connsiteX144" fmla="*/ 333114 w 565545"/>
              <a:gd name="connsiteY144" fmla="*/ 236505 h 493127"/>
              <a:gd name="connsiteX145" fmla="*/ 327362 w 565545"/>
              <a:gd name="connsiteY145" fmla="*/ 243690 h 493127"/>
              <a:gd name="connsiteX146" fmla="*/ 320171 w 565545"/>
              <a:gd name="connsiteY146" fmla="*/ 248000 h 493127"/>
              <a:gd name="connsiteX147" fmla="*/ 311541 w 565545"/>
              <a:gd name="connsiteY147" fmla="*/ 249437 h 493127"/>
              <a:gd name="connsiteX148" fmla="*/ 302912 w 565545"/>
              <a:gd name="connsiteY148" fmla="*/ 246563 h 493127"/>
              <a:gd name="connsiteX149" fmla="*/ 298598 w 565545"/>
              <a:gd name="connsiteY149" fmla="*/ 243690 h 493127"/>
              <a:gd name="connsiteX150" fmla="*/ 297160 w 565545"/>
              <a:gd name="connsiteY150" fmla="*/ 240816 h 493127"/>
              <a:gd name="connsiteX151" fmla="*/ 295721 w 565545"/>
              <a:gd name="connsiteY151" fmla="*/ 237942 h 493127"/>
              <a:gd name="connsiteX152" fmla="*/ 295721 w 565545"/>
              <a:gd name="connsiteY152" fmla="*/ 235069 h 493127"/>
              <a:gd name="connsiteX153" fmla="*/ 292845 w 565545"/>
              <a:gd name="connsiteY153" fmla="*/ 239379 h 493127"/>
              <a:gd name="connsiteX154" fmla="*/ 277025 w 565545"/>
              <a:gd name="connsiteY154" fmla="*/ 229321 h 493127"/>
              <a:gd name="connsiteX155" fmla="*/ 28601 w 565545"/>
              <a:gd name="connsiteY155" fmla="*/ 157593 h 493127"/>
              <a:gd name="connsiteX156" fmla="*/ 30037 w 565545"/>
              <a:gd name="connsiteY156" fmla="*/ 170525 h 493127"/>
              <a:gd name="connsiteX157" fmla="*/ 50136 w 565545"/>
              <a:gd name="connsiteY157" fmla="*/ 161904 h 493127"/>
              <a:gd name="connsiteX158" fmla="*/ 255500 w 565545"/>
              <a:gd name="connsiteY158" fmla="*/ 149094 h 493127"/>
              <a:gd name="connsiteX159" fmla="*/ 213874 w 565545"/>
              <a:gd name="connsiteY159" fmla="*/ 362681 h 493127"/>
              <a:gd name="connsiteX160" fmla="*/ 472244 w 565545"/>
              <a:gd name="connsiteY160" fmla="*/ 435788 h 493127"/>
              <a:gd name="connsiteX161" fmla="*/ 532531 w 565545"/>
              <a:gd name="connsiteY161" fmla="*/ 182064 h 493127"/>
              <a:gd name="connsiteX162" fmla="*/ 152130 w 565545"/>
              <a:gd name="connsiteY162" fmla="*/ 144835 h 493127"/>
              <a:gd name="connsiteX163" fmla="*/ 170746 w 565545"/>
              <a:gd name="connsiteY163" fmla="*/ 156283 h 493127"/>
              <a:gd name="connsiteX164" fmla="*/ 154994 w 565545"/>
              <a:gd name="connsiteY164" fmla="*/ 167731 h 493127"/>
              <a:gd name="connsiteX165" fmla="*/ 152130 w 565545"/>
              <a:gd name="connsiteY165" fmla="*/ 166300 h 493127"/>
              <a:gd name="connsiteX166" fmla="*/ 149265 w 565545"/>
              <a:gd name="connsiteY166" fmla="*/ 163438 h 493127"/>
              <a:gd name="connsiteX167" fmla="*/ 144969 w 565545"/>
              <a:gd name="connsiteY167" fmla="*/ 163438 h 493127"/>
              <a:gd name="connsiteX168" fmla="*/ 140673 w 565545"/>
              <a:gd name="connsiteY168" fmla="*/ 164869 h 493127"/>
              <a:gd name="connsiteX169" fmla="*/ 136377 w 565545"/>
              <a:gd name="connsiteY169" fmla="*/ 170593 h 493127"/>
              <a:gd name="connsiteX170" fmla="*/ 134945 w 565545"/>
              <a:gd name="connsiteY170" fmla="*/ 174886 h 493127"/>
              <a:gd name="connsiteX171" fmla="*/ 136377 w 565545"/>
              <a:gd name="connsiteY171" fmla="*/ 182040 h 493127"/>
              <a:gd name="connsiteX172" fmla="*/ 140673 w 565545"/>
              <a:gd name="connsiteY172" fmla="*/ 187764 h 493127"/>
              <a:gd name="connsiteX173" fmla="*/ 144969 w 565545"/>
              <a:gd name="connsiteY173" fmla="*/ 192057 h 493127"/>
              <a:gd name="connsiteX174" fmla="*/ 149265 w 565545"/>
              <a:gd name="connsiteY174" fmla="*/ 196350 h 493127"/>
              <a:gd name="connsiteX175" fmla="*/ 154994 w 565545"/>
              <a:gd name="connsiteY175" fmla="*/ 197781 h 493127"/>
              <a:gd name="connsiteX176" fmla="*/ 160722 w 565545"/>
              <a:gd name="connsiteY176" fmla="*/ 194919 h 493127"/>
              <a:gd name="connsiteX177" fmla="*/ 163586 w 565545"/>
              <a:gd name="connsiteY177" fmla="*/ 192057 h 493127"/>
              <a:gd name="connsiteX178" fmla="*/ 165018 w 565545"/>
              <a:gd name="connsiteY178" fmla="*/ 187764 h 493127"/>
              <a:gd name="connsiteX179" fmla="*/ 165018 w 565545"/>
              <a:gd name="connsiteY179" fmla="*/ 184902 h 493127"/>
              <a:gd name="connsiteX180" fmla="*/ 163586 w 565545"/>
              <a:gd name="connsiteY180" fmla="*/ 180609 h 493127"/>
              <a:gd name="connsiteX181" fmla="*/ 179339 w 565545"/>
              <a:gd name="connsiteY181" fmla="*/ 169162 h 493127"/>
              <a:gd name="connsiteX182" fmla="*/ 183635 w 565545"/>
              <a:gd name="connsiteY182" fmla="*/ 177748 h 493127"/>
              <a:gd name="connsiteX183" fmla="*/ 183635 w 565545"/>
              <a:gd name="connsiteY183" fmla="*/ 189195 h 493127"/>
              <a:gd name="connsiteX184" fmla="*/ 179339 w 565545"/>
              <a:gd name="connsiteY184" fmla="*/ 199212 h 493127"/>
              <a:gd name="connsiteX185" fmla="*/ 170746 w 565545"/>
              <a:gd name="connsiteY185" fmla="*/ 207798 h 493127"/>
              <a:gd name="connsiteX186" fmla="*/ 157858 w 565545"/>
              <a:gd name="connsiteY186" fmla="*/ 213522 h 493127"/>
              <a:gd name="connsiteX187" fmla="*/ 144969 w 565545"/>
              <a:gd name="connsiteY187" fmla="*/ 213522 h 493127"/>
              <a:gd name="connsiteX188" fmla="*/ 133513 w 565545"/>
              <a:gd name="connsiteY188" fmla="*/ 209229 h 493127"/>
              <a:gd name="connsiteX189" fmla="*/ 123488 w 565545"/>
              <a:gd name="connsiteY189" fmla="*/ 199212 h 493127"/>
              <a:gd name="connsiteX190" fmla="*/ 117760 w 565545"/>
              <a:gd name="connsiteY190" fmla="*/ 186333 h 493127"/>
              <a:gd name="connsiteX191" fmla="*/ 116328 w 565545"/>
              <a:gd name="connsiteY191" fmla="*/ 173455 h 493127"/>
              <a:gd name="connsiteX192" fmla="*/ 122056 w 565545"/>
              <a:gd name="connsiteY192" fmla="*/ 162007 h 493127"/>
              <a:gd name="connsiteX193" fmla="*/ 132081 w 565545"/>
              <a:gd name="connsiteY193" fmla="*/ 151990 h 493127"/>
              <a:gd name="connsiteX194" fmla="*/ 152130 w 565545"/>
              <a:gd name="connsiteY194" fmla="*/ 144835 h 493127"/>
              <a:gd name="connsiteX195" fmla="*/ 2759 w 565545"/>
              <a:gd name="connsiteY195" fmla="*/ 131730 h 493127"/>
              <a:gd name="connsiteX196" fmla="*/ 71671 w 565545"/>
              <a:gd name="connsiteY196" fmla="*/ 150409 h 493127"/>
              <a:gd name="connsiteX197" fmla="*/ 73107 w 565545"/>
              <a:gd name="connsiteY197" fmla="*/ 170525 h 493127"/>
              <a:gd name="connsiteX198" fmla="*/ 8502 w 565545"/>
              <a:gd name="connsiteY198" fmla="*/ 200699 h 493127"/>
              <a:gd name="connsiteX199" fmla="*/ 7066 w 565545"/>
              <a:gd name="connsiteY199" fmla="*/ 179146 h 493127"/>
              <a:gd name="connsiteX200" fmla="*/ 15680 w 565545"/>
              <a:gd name="connsiteY200" fmla="*/ 176272 h 493127"/>
              <a:gd name="connsiteX201" fmla="*/ 14244 w 565545"/>
              <a:gd name="connsiteY201" fmla="*/ 154720 h 493127"/>
              <a:gd name="connsiteX202" fmla="*/ 4195 w 565545"/>
              <a:gd name="connsiteY202" fmla="*/ 153283 h 493127"/>
              <a:gd name="connsiteX203" fmla="*/ 242581 w 565545"/>
              <a:gd name="connsiteY203" fmla="*/ 127592 h 493127"/>
              <a:gd name="connsiteX204" fmla="*/ 565545 w 565545"/>
              <a:gd name="connsiteY204" fmla="*/ 159128 h 493127"/>
              <a:gd name="connsiteX205" fmla="*/ 493775 w 565545"/>
              <a:gd name="connsiteY205" fmla="*/ 461591 h 493127"/>
              <a:gd name="connsiteX206" fmla="*/ 261242 w 565545"/>
              <a:gd name="connsiteY206" fmla="*/ 493127 h 493127"/>
              <a:gd name="connsiteX207" fmla="*/ 0 w 565545"/>
              <a:gd name="connsiteY207" fmla="*/ 399951 h 493127"/>
              <a:gd name="connsiteX208" fmla="*/ 195214 w 565545"/>
              <a:gd name="connsiteY208" fmla="*/ 369849 h 493127"/>
              <a:gd name="connsiteX209" fmla="*/ 345994 w 565545"/>
              <a:gd name="connsiteY209" fmla="*/ 77420 h 493127"/>
              <a:gd name="connsiteX210" fmla="*/ 344557 w 565545"/>
              <a:gd name="connsiteY210" fmla="*/ 80289 h 493127"/>
              <a:gd name="connsiteX211" fmla="*/ 341684 w 565545"/>
              <a:gd name="connsiteY211" fmla="*/ 83157 h 493127"/>
              <a:gd name="connsiteX212" fmla="*/ 337373 w 565545"/>
              <a:gd name="connsiteY212" fmla="*/ 87459 h 493127"/>
              <a:gd name="connsiteX213" fmla="*/ 338810 w 565545"/>
              <a:gd name="connsiteY213" fmla="*/ 90327 h 493127"/>
              <a:gd name="connsiteX214" fmla="*/ 341684 w 565545"/>
              <a:gd name="connsiteY214" fmla="*/ 93196 h 493127"/>
              <a:gd name="connsiteX215" fmla="*/ 345994 w 565545"/>
              <a:gd name="connsiteY215" fmla="*/ 91762 h 493127"/>
              <a:gd name="connsiteX216" fmla="*/ 350305 w 565545"/>
              <a:gd name="connsiteY216" fmla="*/ 87459 h 493127"/>
              <a:gd name="connsiteX217" fmla="*/ 348868 w 565545"/>
              <a:gd name="connsiteY217" fmla="*/ 81723 h 493127"/>
              <a:gd name="connsiteX218" fmla="*/ 192358 w 565545"/>
              <a:gd name="connsiteY218" fmla="*/ 57297 h 493127"/>
              <a:gd name="connsiteX219" fmla="*/ 180893 w 565545"/>
              <a:gd name="connsiteY219" fmla="*/ 70189 h 493127"/>
              <a:gd name="connsiteX220" fmla="*/ 192358 w 565545"/>
              <a:gd name="connsiteY220" fmla="*/ 81648 h 493127"/>
              <a:gd name="connsiteX221" fmla="*/ 196657 w 565545"/>
              <a:gd name="connsiteY221" fmla="*/ 83081 h 493127"/>
              <a:gd name="connsiteX222" fmla="*/ 199523 w 565545"/>
              <a:gd name="connsiteY222" fmla="*/ 84513 h 493127"/>
              <a:gd name="connsiteX223" fmla="*/ 203823 w 565545"/>
              <a:gd name="connsiteY223" fmla="*/ 84513 h 493127"/>
              <a:gd name="connsiteX224" fmla="*/ 206689 w 565545"/>
              <a:gd name="connsiteY224" fmla="*/ 81648 h 493127"/>
              <a:gd name="connsiteX225" fmla="*/ 205256 w 565545"/>
              <a:gd name="connsiteY225" fmla="*/ 68756 h 493127"/>
              <a:gd name="connsiteX226" fmla="*/ 340247 w 565545"/>
              <a:gd name="connsiteY226" fmla="*/ 50172 h 493127"/>
              <a:gd name="connsiteX227" fmla="*/ 347431 w 565545"/>
              <a:gd name="connsiteY227" fmla="*/ 50172 h 493127"/>
              <a:gd name="connsiteX228" fmla="*/ 353178 w 565545"/>
              <a:gd name="connsiteY228" fmla="*/ 54474 h 493127"/>
              <a:gd name="connsiteX229" fmla="*/ 357489 w 565545"/>
              <a:gd name="connsiteY229" fmla="*/ 60211 h 493127"/>
              <a:gd name="connsiteX230" fmla="*/ 367547 w 565545"/>
              <a:gd name="connsiteY230" fmla="*/ 77420 h 493127"/>
              <a:gd name="connsiteX231" fmla="*/ 370420 w 565545"/>
              <a:gd name="connsiteY231" fmla="*/ 81723 h 493127"/>
              <a:gd name="connsiteX232" fmla="*/ 374731 w 565545"/>
              <a:gd name="connsiteY232" fmla="*/ 86025 h 493127"/>
              <a:gd name="connsiteX233" fmla="*/ 358926 w 565545"/>
              <a:gd name="connsiteY233" fmla="*/ 96064 h 493127"/>
              <a:gd name="connsiteX234" fmla="*/ 357489 w 565545"/>
              <a:gd name="connsiteY234" fmla="*/ 94630 h 493127"/>
              <a:gd name="connsiteX235" fmla="*/ 356052 w 565545"/>
              <a:gd name="connsiteY235" fmla="*/ 91762 h 493127"/>
              <a:gd name="connsiteX236" fmla="*/ 351742 w 565545"/>
              <a:gd name="connsiteY236" fmla="*/ 100366 h 493127"/>
              <a:gd name="connsiteX237" fmla="*/ 344557 w 565545"/>
              <a:gd name="connsiteY237" fmla="*/ 106103 h 493127"/>
              <a:gd name="connsiteX238" fmla="*/ 338810 w 565545"/>
              <a:gd name="connsiteY238" fmla="*/ 107537 h 493127"/>
              <a:gd name="connsiteX239" fmla="*/ 333063 w 565545"/>
              <a:gd name="connsiteY239" fmla="*/ 108971 h 493127"/>
              <a:gd name="connsiteX240" fmla="*/ 327315 w 565545"/>
              <a:gd name="connsiteY240" fmla="*/ 106103 h 493127"/>
              <a:gd name="connsiteX241" fmla="*/ 321568 w 565545"/>
              <a:gd name="connsiteY241" fmla="*/ 101800 h 493127"/>
              <a:gd name="connsiteX242" fmla="*/ 320131 w 565545"/>
              <a:gd name="connsiteY242" fmla="*/ 94630 h 493127"/>
              <a:gd name="connsiteX243" fmla="*/ 321568 w 565545"/>
              <a:gd name="connsiteY243" fmla="*/ 88893 h 493127"/>
              <a:gd name="connsiteX244" fmla="*/ 324442 w 565545"/>
              <a:gd name="connsiteY244" fmla="*/ 84591 h 493127"/>
              <a:gd name="connsiteX245" fmla="*/ 328752 w 565545"/>
              <a:gd name="connsiteY245" fmla="*/ 80289 h 493127"/>
              <a:gd name="connsiteX246" fmla="*/ 333063 w 565545"/>
              <a:gd name="connsiteY246" fmla="*/ 75986 h 493127"/>
              <a:gd name="connsiteX247" fmla="*/ 337373 w 565545"/>
              <a:gd name="connsiteY247" fmla="*/ 73118 h 493127"/>
              <a:gd name="connsiteX248" fmla="*/ 340247 w 565545"/>
              <a:gd name="connsiteY248" fmla="*/ 70250 h 493127"/>
              <a:gd name="connsiteX249" fmla="*/ 340247 w 565545"/>
              <a:gd name="connsiteY249" fmla="*/ 65947 h 493127"/>
              <a:gd name="connsiteX250" fmla="*/ 335936 w 565545"/>
              <a:gd name="connsiteY250" fmla="*/ 64513 h 493127"/>
              <a:gd name="connsiteX251" fmla="*/ 331626 w 565545"/>
              <a:gd name="connsiteY251" fmla="*/ 65947 h 493127"/>
              <a:gd name="connsiteX252" fmla="*/ 328752 w 565545"/>
              <a:gd name="connsiteY252" fmla="*/ 67382 h 493127"/>
              <a:gd name="connsiteX253" fmla="*/ 328752 w 565545"/>
              <a:gd name="connsiteY253" fmla="*/ 70250 h 493127"/>
              <a:gd name="connsiteX254" fmla="*/ 327315 w 565545"/>
              <a:gd name="connsiteY254" fmla="*/ 71684 h 493127"/>
              <a:gd name="connsiteX255" fmla="*/ 328752 w 565545"/>
              <a:gd name="connsiteY255" fmla="*/ 73118 h 493127"/>
              <a:gd name="connsiteX256" fmla="*/ 312947 w 565545"/>
              <a:gd name="connsiteY256" fmla="*/ 83157 h 493127"/>
              <a:gd name="connsiteX257" fmla="*/ 311510 w 565545"/>
              <a:gd name="connsiteY257" fmla="*/ 74552 h 493127"/>
              <a:gd name="connsiteX258" fmla="*/ 314384 w 565545"/>
              <a:gd name="connsiteY258" fmla="*/ 65947 h 493127"/>
              <a:gd name="connsiteX259" fmla="*/ 320131 w 565545"/>
              <a:gd name="connsiteY259" fmla="*/ 60211 h 493127"/>
              <a:gd name="connsiteX260" fmla="*/ 327315 w 565545"/>
              <a:gd name="connsiteY260" fmla="*/ 55909 h 493127"/>
              <a:gd name="connsiteX261" fmla="*/ 340247 w 565545"/>
              <a:gd name="connsiteY261" fmla="*/ 50172 h 493127"/>
              <a:gd name="connsiteX262" fmla="*/ 57416 w 565545"/>
              <a:gd name="connsiteY262" fmla="*/ 48693 h 493127"/>
              <a:gd name="connsiteX263" fmla="*/ 53106 w 565545"/>
              <a:gd name="connsiteY263" fmla="*/ 50126 h 493127"/>
              <a:gd name="connsiteX264" fmla="*/ 51669 w 565545"/>
              <a:gd name="connsiteY264" fmla="*/ 54424 h 493127"/>
              <a:gd name="connsiteX265" fmla="*/ 53106 w 565545"/>
              <a:gd name="connsiteY265" fmla="*/ 58722 h 493127"/>
              <a:gd name="connsiteX266" fmla="*/ 60290 w 565545"/>
              <a:gd name="connsiteY266" fmla="*/ 63020 h 493127"/>
              <a:gd name="connsiteX267" fmla="*/ 67474 w 565545"/>
              <a:gd name="connsiteY267" fmla="*/ 60155 h 493127"/>
              <a:gd name="connsiteX268" fmla="*/ 71785 w 565545"/>
              <a:gd name="connsiteY268" fmla="*/ 55856 h 493127"/>
              <a:gd name="connsiteX269" fmla="*/ 67474 w 565545"/>
              <a:gd name="connsiteY269" fmla="*/ 54424 h 493127"/>
              <a:gd name="connsiteX270" fmla="*/ 63163 w 565545"/>
              <a:gd name="connsiteY270" fmla="*/ 51558 h 493127"/>
              <a:gd name="connsiteX271" fmla="*/ 57416 w 565545"/>
              <a:gd name="connsiteY271" fmla="*/ 48693 h 493127"/>
              <a:gd name="connsiteX272" fmla="*/ 212421 w 565545"/>
              <a:gd name="connsiteY272" fmla="*/ 34378 h 493127"/>
              <a:gd name="connsiteX273" fmla="*/ 203823 w 565545"/>
              <a:gd name="connsiteY273" fmla="*/ 45838 h 493127"/>
              <a:gd name="connsiteX274" fmla="*/ 213855 w 565545"/>
              <a:gd name="connsiteY274" fmla="*/ 54432 h 493127"/>
              <a:gd name="connsiteX275" fmla="*/ 221020 w 565545"/>
              <a:gd name="connsiteY275" fmla="*/ 58729 h 493127"/>
              <a:gd name="connsiteX276" fmla="*/ 226753 w 565545"/>
              <a:gd name="connsiteY276" fmla="*/ 55864 h 493127"/>
              <a:gd name="connsiteX277" fmla="*/ 228186 w 565545"/>
              <a:gd name="connsiteY277" fmla="*/ 50135 h 493127"/>
              <a:gd name="connsiteX278" fmla="*/ 223886 w 565545"/>
              <a:gd name="connsiteY278" fmla="*/ 44405 h 493127"/>
              <a:gd name="connsiteX279" fmla="*/ 511087 w 565545"/>
              <a:gd name="connsiteY279" fmla="*/ 34255 h 493127"/>
              <a:gd name="connsiteX280" fmla="*/ 525446 w 565545"/>
              <a:gd name="connsiteY280" fmla="*/ 35692 h 493127"/>
              <a:gd name="connsiteX281" fmla="*/ 536933 w 565545"/>
              <a:gd name="connsiteY281" fmla="*/ 41439 h 493127"/>
              <a:gd name="connsiteX282" fmla="*/ 545548 w 565545"/>
              <a:gd name="connsiteY282" fmla="*/ 51497 h 493127"/>
              <a:gd name="connsiteX283" fmla="*/ 549855 w 565545"/>
              <a:gd name="connsiteY283" fmla="*/ 65866 h 493127"/>
              <a:gd name="connsiteX284" fmla="*/ 522574 w 565545"/>
              <a:gd name="connsiteY284" fmla="*/ 65866 h 493127"/>
              <a:gd name="connsiteX285" fmla="*/ 518267 w 565545"/>
              <a:gd name="connsiteY285" fmla="*/ 58682 h 493127"/>
              <a:gd name="connsiteX286" fmla="*/ 511087 w 565545"/>
              <a:gd name="connsiteY286" fmla="*/ 55808 h 493127"/>
              <a:gd name="connsiteX287" fmla="*/ 503908 w 565545"/>
              <a:gd name="connsiteY287" fmla="*/ 57245 h 493127"/>
              <a:gd name="connsiteX288" fmla="*/ 501037 w 565545"/>
              <a:gd name="connsiteY288" fmla="*/ 61555 h 493127"/>
              <a:gd name="connsiteX289" fmla="*/ 498165 w 565545"/>
              <a:gd name="connsiteY289" fmla="*/ 67303 h 493127"/>
              <a:gd name="connsiteX290" fmla="*/ 498165 w 565545"/>
              <a:gd name="connsiteY290" fmla="*/ 74487 h 493127"/>
              <a:gd name="connsiteX291" fmla="*/ 498165 w 565545"/>
              <a:gd name="connsiteY291" fmla="*/ 81671 h 493127"/>
              <a:gd name="connsiteX292" fmla="*/ 501037 w 565545"/>
              <a:gd name="connsiteY292" fmla="*/ 87419 h 493127"/>
              <a:gd name="connsiteX293" fmla="*/ 503908 w 565545"/>
              <a:gd name="connsiteY293" fmla="*/ 91729 h 493127"/>
              <a:gd name="connsiteX294" fmla="*/ 511087 w 565545"/>
              <a:gd name="connsiteY294" fmla="*/ 93166 h 493127"/>
              <a:gd name="connsiteX295" fmla="*/ 519702 w 565545"/>
              <a:gd name="connsiteY295" fmla="*/ 90292 h 493127"/>
              <a:gd name="connsiteX296" fmla="*/ 522574 w 565545"/>
              <a:gd name="connsiteY296" fmla="*/ 83108 h 493127"/>
              <a:gd name="connsiteX297" fmla="*/ 551291 w 565545"/>
              <a:gd name="connsiteY297" fmla="*/ 83108 h 493127"/>
              <a:gd name="connsiteX298" fmla="*/ 545548 w 565545"/>
              <a:gd name="connsiteY298" fmla="*/ 96040 h 493127"/>
              <a:gd name="connsiteX299" fmla="*/ 536933 w 565545"/>
              <a:gd name="connsiteY299" fmla="*/ 106098 h 493127"/>
              <a:gd name="connsiteX300" fmla="*/ 525446 w 565545"/>
              <a:gd name="connsiteY300" fmla="*/ 113282 h 493127"/>
              <a:gd name="connsiteX301" fmla="*/ 511087 w 565545"/>
              <a:gd name="connsiteY301" fmla="*/ 114719 h 493127"/>
              <a:gd name="connsiteX302" fmla="*/ 493857 w 565545"/>
              <a:gd name="connsiteY302" fmla="*/ 111845 h 493127"/>
              <a:gd name="connsiteX303" fmla="*/ 480935 w 565545"/>
              <a:gd name="connsiteY303" fmla="*/ 104661 h 493127"/>
              <a:gd name="connsiteX304" fmla="*/ 472320 w 565545"/>
              <a:gd name="connsiteY304" fmla="*/ 91729 h 493127"/>
              <a:gd name="connsiteX305" fmla="*/ 469448 w 565545"/>
              <a:gd name="connsiteY305" fmla="*/ 74487 h 493127"/>
              <a:gd name="connsiteX306" fmla="*/ 472320 w 565545"/>
              <a:gd name="connsiteY306" fmla="*/ 58682 h 493127"/>
              <a:gd name="connsiteX307" fmla="*/ 480935 w 565545"/>
              <a:gd name="connsiteY307" fmla="*/ 45750 h 493127"/>
              <a:gd name="connsiteX308" fmla="*/ 493857 w 565545"/>
              <a:gd name="connsiteY308" fmla="*/ 37129 h 493127"/>
              <a:gd name="connsiteX309" fmla="*/ 511087 w 565545"/>
              <a:gd name="connsiteY309" fmla="*/ 34255 h 493127"/>
              <a:gd name="connsiteX310" fmla="*/ 417704 w 565545"/>
              <a:gd name="connsiteY310" fmla="*/ 17158 h 493127"/>
              <a:gd name="connsiteX311" fmla="*/ 413406 w 565545"/>
              <a:gd name="connsiteY311" fmla="*/ 18588 h 493127"/>
              <a:gd name="connsiteX312" fmla="*/ 411974 w 565545"/>
              <a:gd name="connsiteY312" fmla="*/ 21447 h 493127"/>
              <a:gd name="connsiteX313" fmla="*/ 410542 w 565545"/>
              <a:gd name="connsiteY313" fmla="*/ 25737 h 493127"/>
              <a:gd name="connsiteX314" fmla="*/ 411974 w 565545"/>
              <a:gd name="connsiteY314" fmla="*/ 28597 h 493127"/>
              <a:gd name="connsiteX315" fmla="*/ 414839 w 565545"/>
              <a:gd name="connsiteY315" fmla="*/ 31456 h 493127"/>
              <a:gd name="connsiteX316" fmla="*/ 419136 w 565545"/>
              <a:gd name="connsiteY316" fmla="*/ 34316 h 493127"/>
              <a:gd name="connsiteX317" fmla="*/ 422001 w 565545"/>
              <a:gd name="connsiteY317" fmla="*/ 35746 h 493127"/>
              <a:gd name="connsiteX318" fmla="*/ 426298 w 565545"/>
              <a:gd name="connsiteY318" fmla="*/ 35746 h 493127"/>
              <a:gd name="connsiteX319" fmla="*/ 430596 w 565545"/>
              <a:gd name="connsiteY319" fmla="*/ 34316 h 493127"/>
              <a:gd name="connsiteX320" fmla="*/ 432028 w 565545"/>
              <a:gd name="connsiteY320" fmla="*/ 31456 h 493127"/>
              <a:gd name="connsiteX321" fmla="*/ 433460 w 565545"/>
              <a:gd name="connsiteY321" fmla="*/ 27167 h 493127"/>
              <a:gd name="connsiteX322" fmla="*/ 432028 w 565545"/>
              <a:gd name="connsiteY322" fmla="*/ 24307 h 493127"/>
              <a:gd name="connsiteX323" fmla="*/ 429163 w 565545"/>
              <a:gd name="connsiteY323" fmla="*/ 21447 h 493127"/>
              <a:gd name="connsiteX324" fmla="*/ 424866 w 565545"/>
              <a:gd name="connsiteY324" fmla="*/ 20018 h 493127"/>
              <a:gd name="connsiteX325" fmla="*/ 422001 w 565545"/>
              <a:gd name="connsiteY325" fmla="*/ 18588 h 493127"/>
              <a:gd name="connsiteX326" fmla="*/ 417704 w 565545"/>
              <a:gd name="connsiteY326" fmla="*/ 17158 h 493127"/>
              <a:gd name="connsiteX327" fmla="*/ 66037 w 565545"/>
              <a:gd name="connsiteY327" fmla="*/ 12874 h 493127"/>
              <a:gd name="connsiteX328" fmla="*/ 76095 w 565545"/>
              <a:gd name="connsiteY328" fmla="*/ 14307 h 493127"/>
              <a:gd name="connsiteX329" fmla="*/ 84716 w 565545"/>
              <a:gd name="connsiteY329" fmla="*/ 20038 h 493127"/>
              <a:gd name="connsiteX330" fmla="*/ 93337 w 565545"/>
              <a:gd name="connsiteY330" fmla="*/ 27202 h 493127"/>
              <a:gd name="connsiteX331" fmla="*/ 101958 w 565545"/>
              <a:gd name="connsiteY331" fmla="*/ 41529 h 493127"/>
              <a:gd name="connsiteX332" fmla="*/ 104832 w 565545"/>
              <a:gd name="connsiteY332" fmla="*/ 51558 h 493127"/>
              <a:gd name="connsiteX333" fmla="*/ 100521 w 565545"/>
              <a:gd name="connsiteY333" fmla="*/ 58722 h 493127"/>
              <a:gd name="connsiteX334" fmla="*/ 94774 w 565545"/>
              <a:gd name="connsiteY334" fmla="*/ 64453 h 493127"/>
              <a:gd name="connsiteX335" fmla="*/ 76095 w 565545"/>
              <a:gd name="connsiteY335" fmla="*/ 81646 h 493127"/>
              <a:gd name="connsiteX336" fmla="*/ 70348 w 565545"/>
              <a:gd name="connsiteY336" fmla="*/ 87377 h 493127"/>
              <a:gd name="connsiteX337" fmla="*/ 67474 w 565545"/>
              <a:gd name="connsiteY337" fmla="*/ 93108 h 493127"/>
              <a:gd name="connsiteX338" fmla="*/ 51669 w 565545"/>
              <a:gd name="connsiteY338" fmla="*/ 75915 h 493127"/>
              <a:gd name="connsiteX339" fmla="*/ 53106 w 565545"/>
              <a:gd name="connsiteY339" fmla="*/ 73050 h 493127"/>
              <a:gd name="connsiteX340" fmla="*/ 55979 w 565545"/>
              <a:gd name="connsiteY340" fmla="*/ 71617 h 493127"/>
              <a:gd name="connsiteX341" fmla="*/ 55979 w 565545"/>
              <a:gd name="connsiteY341" fmla="*/ 70184 h 493127"/>
              <a:gd name="connsiteX342" fmla="*/ 44484 w 565545"/>
              <a:gd name="connsiteY342" fmla="*/ 68751 h 493127"/>
              <a:gd name="connsiteX343" fmla="*/ 37300 w 565545"/>
              <a:gd name="connsiteY343" fmla="*/ 61588 h 493127"/>
              <a:gd name="connsiteX344" fmla="*/ 31553 w 565545"/>
              <a:gd name="connsiteY344" fmla="*/ 54424 h 493127"/>
              <a:gd name="connsiteX345" fmla="*/ 30116 w 565545"/>
              <a:gd name="connsiteY345" fmla="*/ 47260 h 493127"/>
              <a:gd name="connsiteX346" fmla="*/ 31553 w 565545"/>
              <a:gd name="connsiteY346" fmla="*/ 40096 h 493127"/>
              <a:gd name="connsiteX347" fmla="*/ 35863 w 565545"/>
              <a:gd name="connsiteY347" fmla="*/ 32932 h 493127"/>
              <a:gd name="connsiteX348" fmla="*/ 43048 w 565545"/>
              <a:gd name="connsiteY348" fmla="*/ 28634 h 493127"/>
              <a:gd name="connsiteX349" fmla="*/ 50232 w 565545"/>
              <a:gd name="connsiteY349" fmla="*/ 28634 h 493127"/>
              <a:gd name="connsiteX350" fmla="*/ 57416 w 565545"/>
              <a:gd name="connsiteY350" fmla="*/ 31500 h 493127"/>
              <a:gd name="connsiteX351" fmla="*/ 63163 w 565545"/>
              <a:gd name="connsiteY351" fmla="*/ 35798 h 493127"/>
              <a:gd name="connsiteX352" fmla="*/ 68911 w 565545"/>
              <a:gd name="connsiteY352" fmla="*/ 40096 h 493127"/>
              <a:gd name="connsiteX353" fmla="*/ 74658 w 565545"/>
              <a:gd name="connsiteY353" fmla="*/ 44394 h 493127"/>
              <a:gd name="connsiteX354" fmla="*/ 78969 w 565545"/>
              <a:gd name="connsiteY354" fmla="*/ 47260 h 493127"/>
              <a:gd name="connsiteX355" fmla="*/ 83279 w 565545"/>
              <a:gd name="connsiteY355" fmla="*/ 45827 h 493127"/>
              <a:gd name="connsiteX356" fmla="*/ 84716 w 565545"/>
              <a:gd name="connsiteY356" fmla="*/ 41529 h 493127"/>
              <a:gd name="connsiteX357" fmla="*/ 81842 w 565545"/>
              <a:gd name="connsiteY357" fmla="*/ 35798 h 493127"/>
              <a:gd name="connsiteX358" fmla="*/ 78969 w 565545"/>
              <a:gd name="connsiteY358" fmla="*/ 32932 h 493127"/>
              <a:gd name="connsiteX359" fmla="*/ 76095 w 565545"/>
              <a:gd name="connsiteY359" fmla="*/ 32932 h 493127"/>
              <a:gd name="connsiteX360" fmla="*/ 73221 w 565545"/>
              <a:gd name="connsiteY360" fmla="*/ 32932 h 493127"/>
              <a:gd name="connsiteX361" fmla="*/ 71785 w 565545"/>
              <a:gd name="connsiteY361" fmla="*/ 34365 h 493127"/>
              <a:gd name="connsiteX362" fmla="*/ 57416 w 565545"/>
              <a:gd name="connsiteY362" fmla="*/ 18605 h 493127"/>
              <a:gd name="connsiteX363" fmla="*/ 66037 w 565545"/>
              <a:gd name="connsiteY363" fmla="*/ 12874 h 493127"/>
              <a:gd name="connsiteX364" fmla="*/ 416271 w 565545"/>
              <a:gd name="connsiteY364" fmla="*/ 0 h 493127"/>
              <a:gd name="connsiteX365" fmla="*/ 424866 w 565545"/>
              <a:gd name="connsiteY365" fmla="*/ 0 h 493127"/>
              <a:gd name="connsiteX366" fmla="*/ 432028 w 565545"/>
              <a:gd name="connsiteY366" fmla="*/ 2860 h 493127"/>
              <a:gd name="connsiteX367" fmla="*/ 440622 w 565545"/>
              <a:gd name="connsiteY367" fmla="*/ 7149 h 493127"/>
              <a:gd name="connsiteX368" fmla="*/ 446352 w 565545"/>
              <a:gd name="connsiteY368" fmla="*/ 14298 h 493127"/>
              <a:gd name="connsiteX369" fmla="*/ 449217 w 565545"/>
              <a:gd name="connsiteY369" fmla="*/ 22877 h 493127"/>
              <a:gd name="connsiteX370" fmla="*/ 446352 w 565545"/>
              <a:gd name="connsiteY370" fmla="*/ 31456 h 493127"/>
              <a:gd name="connsiteX371" fmla="*/ 444920 w 565545"/>
              <a:gd name="connsiteY371" fmla="*/ 35746 h 493127"/>
              <a:gd name="connsiteX372" fmla="*/ 440622 w 565545"/>
              <a:gd name="connsiteY372" fmla="*/ 38605 h 493127"/>
              <a:gd name="connsiteX373" fmla="*/ 437758 w 565545"/>
              <a:gd name="connsiteY373" fmla="*/ 40035 h 493127"/>
              <a:gd name="connsiteX374" fmla="*/ 434893 w 565545"/>
              <a:gd name="connsiteY374" fmla="*/ 41465 h 493127"/>
              <a:gd name="connsiteX375" fmla="*/ 440622 w 565545"/>
              <a:gd name="connsiteY375" fmla="*/ 42895 h 493127"/>
              <a:gd name="connsiteX376" fmla="*/ 433460 w 565545"/>
              <a:gd name="connsiteY376" fmla="*/ 58623 h 493127"/>
              <a:gd name="connsiteX377" fmla="*/ 374731 w 565545"/>
              <a:gd name="connsiteY377" fmla="*/ 32886 h 493127"/>
              <a:gd name="connsiteX378" fmla="*/ 381893 w 565545"/>
              <a:gd name="connsiteY378" fmla="*/ 15728 h 493127"/>
              <a:gd name="connsiteX379" fmla="*/ 401947 w 565545"/>
              <a:gd name="connsiteY379" fmla="*/ 25737 h 493127"/>
              <a:gd name="connsiteX380" fmla="*/ 400515 w 565545"/>
              <a:gd name="connsiteY380" fmla="*/ 18588 h 493127"/>
              <a:gd name="connsiteX381" fmla="*/ 401947 w 565545"/>
              <a:gd name="connsiteY381" fmla="*/ 11439 h 493127"/>
              <a:gd name="connsiteX382" fmla="*/ 407677 w 565545"/>
              <a:gd name="connsiteY382" fmla="*/ 2860 h 493127"/>
              <a:gd name="connsiteX383" fmla="*/ 416271 w 565545"/>
              <a:gd name="connsiteY383" fmla="*/ 0 h 493127"/>
              <a:gd name="connsiteX384" fmla="*/ 206689 w 565545"/>
              <a:gd name="connsiteY384" fmla="*/ 0 h 493127"/>
              <a:gd name="connsiteX385" fmla="*/ 243950 w 565545"/>
              <a:gd name="connsiteY385" fmla="*/ 34378 h 493127"/>
              <a:gd name="connsiteX386" fmla="*/ 252549 w 565545"/>
              <a:gd name="connsiteY386" fmla="*/ 44405 h 493127"/>
              <a:gd name="connsiteX387" fmla="*/ 255415 w 565545"/>
              <a:gd name="connsiteY387" fmla="*/ 55864 h 493127"/>
              <a:gd name="connsiteX388" fmla="*/ 253982 w 565545"/>
              <a:gd name="connsiteY388" fmla="*/ 63027 h 493127"/>
              <a:gd name="connsiteX389" fmla="*/ 249683 w 565545"/>
              <a:gd name="connsiteY389" fmla="*/ 70189 h 493127"/>
              <a:gd name="connsiteX390" fmla="*/ 239651 w 565545"/>
              <a:gd name="connsiteY390" fmla="*/ 75918 h 493127"/>
              <a:gd name="connsiteX391" fmla="*/ 229619 w 565545"/>
              <a:gd name="connsiteY391" fmla="*/ 75918 h 493127"/>
              <a:gd name="connsiteX392" fmla="*/ 231052 w 565545"/>
              <a:gd name="connsiteY392" fmla="*/ 81648 h 493127"/>
              <a:gd name="connsiteX393" fmla="*/ 232485 w 565545"/>
              <a:gd name="connsiteY393" fmla="*/ 88810 h 493127"/>
              <a:gd name="connsiteX394" fmla="*/ 231052 w 565545"/>
              <a:gd name="connsiteY394" fmla="*/ 95972 h 493127"/>
              <a:gd name="connsiteX395" fmla="*/ 225320 w 565545"/>
              <a:gd name="connsiteY395" fmla="*/ 103134 h 493127"/>
              <a:gd name="connsiteX396" fmla="*/ 215288 w 565545"/>
              <a:gd name="connsiteY396" fmla="*/ 110297 h 493127"/>
              <a:gd name="connsiteX397" fmla="*/ 205256 w 565545"/>
              <a:gd name="connsiteY397" fmla="*/ 111729 h 493127"/>
              <a:gd name="connsiteX398" fmla="*/ 193791 w 565545"/>
              <a:gd name="connsiteY398" fmla="*/ 108864 h 493127"/>
              <a:gd name="connsiteX399" fmla="*/ 183759 w 565545"/>
              <a:gd name="connsiteY399" fmla="*/ 101702 h 493127"/>
              <a:gd name="connsiteX400" fmla="*/ 145065 w 565545"/>
              <a:gd name="connsiteY400" fmla="*/ 67324 h 4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65545" h="493127">
                <a:moveTo>
                  <a:pt x="162199" y="428621"/>
                </a:moveTo>
                <a:lnTo>
                  <a:pt x="132056" y="431488"/>
                </a:lnTo>
                <a:lnTo>
                  <a:pt x="196649" y="455857"/>
                </a:lnTo>
                <a:lnTo>
                  <a:pt x="235405" y="451556"/>
                </a:lnTo>
                <a:close/>
                <a:moveTo>
                  <a:pt x="310101" y="309494"/>
                </a:moveTo>
                <a:cubicBezTo>
                  <a:pt x="312978" y="308061"/>
                  <a:pt x="314417" y="308061"/>
                  <a:pt x="317294" y="309494"/>
                </a:cubicBezTo>
                <a:cubicBezTo>
                  <a:pt x="318733" y="309494"/>
                  <a:pt x="321610" y="310927"/>
                  <a:pt x="323049" y="312360"/>
                </a:cubicBezTo>
                <a:cubicBezTo>
                  <a:pt x="325926" y="313793"/>
                  <a:pt x="327365" y="315226"/>
                  <a:pt x="328804" y="318092"/>
                </a:cubicBezTo>
                <a:cubicBezTo>
                  <a:pt x="331681" y="320958"/>
                  <a:pt x="333120" y="323824"/>
                  <a:pt x="333120" y="326690"/>
                </a:cubicBezTo>
                <a:cubicBezTo>
                  <a:pt x="333120" y="329556"/>
                  <a:pt x="333120" y="330990"/>
                  <a:pt x="333120" y="333856"/>
                </a:cubicBezTo>
                <a:cubicBezTo>
                  <a:pt x="331681" y="336722"/>
                  <a:pt x="331681" y="339588"/>
                  <a:pt x="328804" y="341021"/>
                </a:cubicBezTo>
                <a:cubicBezTo>
                  <a:pt x="327365" y="343887"/>
                  <a:pt x="325926" y="345320"/>
                  <a:pt x="323049" y="346753"/>
                </a:cubicBezTo>
                <a:cubicBezTo>
                  <a:pt x="320172" y="349619"/>
                  <a:pt x="317294" y="349619"/>
                  <a:pt x="314417" y="351052"/>
                </a:cubicBezTo>
                <a:cubicBezTo>
                  <a:pt x="311539" y="351052"/>
                  <a:pt x="308662" y="351052"/>
                  <a:pt x="307223" y="351052"/>
                </a:cubicBezTo>
                <a:cubicBezTo>
                  <a:pt x="304346" y="351052"/>
                  <a:pt x="301468" y="349619"/>
                  <a:pt x="300030" y="348186"/>
                </a:cubicBezTo>
                <a:cubicBezTo>
                  <a:pt x="297152" y="346753"/>
                  <a:pt x="295714" y="343887"/>
                  <a:pt x="292836" y="342454"/>
                </a:cubicBezTo>
                <a:cubicBezTo>
                  <a:pt x="289959" y="336722"/>
                  <a:pt x="288520" y="332423"/>
                  <a:pt x="289959" y="328123"/>
                </a:cubicBezTo>
                <a:cubicBezTo>
                  <a:pt x="289959" y="323824"/>
                  <a:pt x="292836" y="320958"/>
                  <a:pt x="297152" y="316659"/>
                </a:cubicBezTo>
                <a:lnTo>
                  <a:pt x="302907" y="328123"/>
                </a:lnTo>
                <a:cubicBezTo>
                  <a:pt x="301468" y="329556"/>
                  <a:pt x="301468" y="329556"/>
                  <a:pt x="301468" y="330990"/>
                </a:cubicBezTo>
                <a:cubicBezTo>
                  <a:pt x="301468" y="330990"/>
                  <a:pt x="301468" y="332423"/>
                  <a:pt x="301468" y="333856"/>
                </a:cubicBezTo>
                <a:cubicBezTo>
                  <a:pt x="301468" y="333856"/>
                  <a:pt x="301468" y="335289"/>
                  <a:pt x="301468" y="336722"/>
                </a:cubicBezTo>
                <a:cubicBezTo>
                  <a:pt x="302907" y="338155"/>
                  <a:pt x="304346" y="338155"/>
                  <a:pt x="304346" y="339588"/>
                </a:cubicBezTo>
                <a:cubicBezTo>
                  <a:pt x="305785" y="339588"/>
                  <a:pt x="307223" y="339588"/>
                  <a:pt x="308662" y="339588"/>
                </a:cubicBezTo>
                <a:cubicBezTo>
                  <a:pt x="310101" y="339588"/>
                  <a:pt x="311539" y="339588"/>
                  <a:pt x="311539" y="338155"/>
                </a:cubicBezTo>
                <a:cubicBezTo>
                  <a:pt x="312978" y="338155"/>
                  <a:pt x="314417" y="336722"/>
                  <a:pt x="315855" y="336722"/>
                </a:cubicBezTo>
                <a:cubicBezTo>
                  <a:pt x="317294" y="335289"/>
                  <a:pt x="318733" y="335289"/>
                  <a:pt x="318733" y="333856"/>
                </a:cubicBezTo>
                <a:cubicBezTo>
                  <a:pt x="320172" y="332423"/>
                  <a:pt x="320172" y="332423"/>
                  <a:pt x="321610" y="330990"/>
                </a:cubicBezTo>
                <a:cubicBezTo>
                  <a:pt x="321610" y="329556"/>
                  <a:pt x="321610" y="328123"/>
                  <a:pt x="321610" y="326690"/>
                </a:cubicBezTo>
                <a:cubicBezTo>
                  <a:pt x="321610" y="326690"/>
                  <a:pt x="321610" y="325257"/>
                  <a:pt x="321610" y="323824"/>
                </a:cubicBezTo>
                <a:cubicBezTo>
                  <a:pt x="320172" y="322391"/>
                  <a:pt x="320172" y="322391"/>
                  <a:pt x="318733" y="322391"/>
                </a:cubicBezTo>
                <a:cubicBezTo>
                  <a:pt x="318733" y="320958"/>
                  <a:pt x="317294" y="320958"/>
                  <a:pt x="317294" y="320958"/>
                </a:cubicBezTo>
                <a:cubicBezTo>
                  <a:pt x="315855" y="320958"/>
                  <a:pt x="314417" y="320958"/>
                  <a:pt x="314417" y="320958"/>
                </a:cubicBezTo>
                <a:cubicBezTo>
                  <a:pt x="312978" y="320958"/>
                  <a:pt x="312978" y="320958"/>
                  <a:pt x="311539" y="322391"/>
                </a:cubicBezTo>
                <a:lnTo>
                  <a:pt x="304346" y="310927"/>
                </a:lnTo>
                <a:cubicBezTo>
                  <a:pt x="305785" y="310927"/>
                  <a:pt x="308662" y="309494"/>
                  <a:pt x="310101" y="309494"/>
                </a:cubicBezTo>
                <a:close/>
                <a:moveTo>
                  <a:pt x="137853" y="295266"/>
                </a:moveTo>
                <a:cubicBezTo>
                  <a:pt x="134976" y="295266"/>
                  <a:pt x="133537" y="295266"/>
                  <a:pt x="133537" y="296695"/>
                </a:cubicBezTo>
                <a:cubicBezTo>
                  <a:pt x="132099" y="296695"/>
                  <a:pt x="130660" y="298125"/>
                  <a:pt x="130660" y="299554"/>
                </a:cubicBezTo>
                <a:cubicBezTo>
                  <a:pt x="130660" y="300983"/>
                  <a:pt x="129222" y="300983"/>
                  <a:pt x="129222" y="302413"/>
                </a:cubicBezTo>
                <a:cubicBezTo>
                  <a:pt x="129222" y="303842"/>
                  <a:pt x="129222" y="305271"/>
                  <a:pt x="129222" y="306701"/>
                </a:cubicBezTo>
                <a:cubicBezTo>
                  <a:pt x="129222" y="308130"/>
                  <a:pt x="129222" y="309559"/>
                  <a:pt x="129222" y="310989"/>
                </a:cubicBezTo>
                <a:cubicBezTo>
                  <a:pt x="129222" y="312418"/>
                  <a:pt x="130660" y="313847"/>
                  <a:pt x="130660" y="315277"/>
                </a:cubicBezTo>
                <a:cubicBezTo>
                  <a:pt x="130660" y="316706"/>
                  <a:pt x="132099" y="316706"/>
                  <a:pt x="133537" y="318136"/>
                </a:cubicBezTo>
                <a:cubicBezTo>
                  <a:pt x="133537" y="318136"/>
                  <a:pt x="134976" y="318136"/>
                  <a:pt x="137853" y="318136"/>
                </a:cubicBezTo>
                <a:cubicBezTo>
                  <a:pt x="139291" y="318136"/>
                  <a:pt x="140730" y="318136"/>
                  <a:pt x="140730" y="318136"/>
                </a:cubicBezTo>
                <a:cubicBezTo>
                  <a:pt x="142168" y="316706"/>
                  <a:pt x="143607" y="316706"/>
                  <a:pt x="143607" y="315277"/>
                </a:cubicBezTo>
                <a:cubicBezTo>
                  <a:pt x="143607" y="313847"/>
                  <a:pt x="145045" y="312418"/>
                  <a:pt x="145045" y="310989"/>
                </a:cubicBezTo>
                <a:cubicBezTo>
                  <a:pt x="145045" y="309559"/>
                  <a:pt x="145045" y="308130"/>
                  <a:pt x="145045" y="306701"/>
                </a:cubicBezTo>
                <a:cubicBezTo>
                  <a:pt x="145045" y="305271"/>
                  <a:pt x="145045" y="303842"/>
                  <a:pt x="145045" y="302413"/>
                </a:cubicBezTo>
                <a:cubicBezTo>
                  <a:pt x="145045" y="300983"/>
                  <a:pt x="143607" y="300983"/>
                  <a:pt x="143607" y="299554"/>
                </a:cubicBezTo>
                <a:cubicBezTo>
                  <a:pt x="143607" y="298125"/>
                  <a:pt x="142168" y="296695"/>
                  <a:pt x="140730" y="296695"/>
                </a:cubicBezTo>
                <a:cubicBezTo>
                  <a:pt x="140730" y="295266"/>
                  <a:pt x="139291" y="295266"/>
                  <a:pt x="137853" y="295266"/>
                </a:cubicBezTo>
                <a:close/>
                <a:moveTo>
                  <a:pt x="401842" y="283745"/>
                </a:moveTo>
                <a:lnTo>
                  <a:pt x="413332" y="318123"/>
                </a:lnTo>
                <a:lnTo>
                  <a:pt x="430566" y="305231"/>
                </a:lnTo>
                <a:lnTo>
                  <a:pt x="403278" y="283745"/>
                </a:lnTo>
                <a:close/>
                <a:moveTo>
                  <a:pt x="111960" y="266679"/>
                </a:moveTo>
                <a:lnTo>
                  <a:pt x="129222" y="266679"/>
                </a:lnTo>
                <a:lnTo>
                  <a:pt x="129222" y="289549"/>
                </a:lnTo>
                <a:lnTo>
                  <a:pt x="130660" y="289549"/>
                </a:lnTo>
                <a:cubicBezTo>
                  <a:pt x="132099" y="286690"/>
                  <a:pt x="133537" y="285261"/>
                  <a:pt x="134976" y="283831"/>
                </a:cubicBezTo>
                <a:cubicBezTo>
                  <a:pt x="137853" y="282402"/>
                  <a:pt x="140730" y="282402"/>
                  <a:pt x="143607" y="282402"/>
                </a:cubicBezTo>
                <a:cubicBezTo>
                  <a:pt x="146484" y="282402"/>
                  <a:pt x="150799" y="283831"/>
                  <a:pt x="152238" y="285261"/>
                </a:cubicBezTo>
                <a:cubicBezTo>
                  <a:pt x="155115" y="286690"/>
                  <a:pt x="157992" y="288119"/>
                  <a:pt x="159430" y="290978"/>
                </a:cubicBezTo>
                <a:cubicBezTo>
                  <a:pt x="160869" y="292407"/>
                  <a:pt x="160869" y="295266"/>
                  <a:pt x="162307" y="298125"/>
                </a:cubicBezTo>
                <a:cubicBezTo>
                  <a:pt x="162307" y="300983"/>
                  <a:pt x="162307" y="303842"/>
                  <a:pt x="162307" y="306701"/>
                </a:cubicBezTo>
                <a:cubicBezTo>
                  <a:pt x="162307" y="309559"/>
                  <a:pt x="162307" y="312418"/>
                  <a:pt x="162307" y="315277"/>
                </a:cubicBezTo>
                <a:cubicBezTo>
                  <a:pt x="160869" y="318136"/>
                  <a:pt x="159430" y="320994"/>
                  <a:pt x="157992" y="323853"/>
                </a:cubicBezTo>
                <a:cubicBezTo>
                  <a:pt x="156553" y="326712"/>
                  <a:pt x="155115" y="328141"/>
                  <a:pt x="152238" y="329570"/>
                </a:cubicBezTo>
                <a:cubicBezTo>
                  <a:pt x="149361" y="331000"/>
                  <a:pt x="146484" y="332429"/>
                  <a:pt x="143607" y="332429"/>
                </a:cubicBezTo>
                <a:cubicBezTo>
                  <a:pt x="140730" y="332429"/>
                  <a:pt x="139291" y="331000"/>
                  <a:pt x="137853" y="331000"/>
                </a:cubicBezTo>
                <a:cubicBezTo>
                  <a:pt x="136414" y="331000"/>
                  <a:pt x="134976" y="331000"/>
                  <a:pt x="133537" y="329570"/>
                </a:cubicBezTo>
                <a:cubicBezTo>
                  <a:pt x="133537" y="329570"/>
                  <a:pt x="132099" y="328141"/>
                  <a:pt x="130660" y="328141"/>
                </a:cubicBezTo>
                <a:cubicBezTo>
                  <a:pt x="130660" y="326712"/>
                  <a:pt x="130660" y="326712"/>
                  <a:pt x="129222" y="325282"/>
                </a:cubicBezTo>
                <a:lnTo>
                  <a:pt x="129222" y="331000"/>
                </a:lnTo>
                <a:lnTo>
                  <a:pt x="111960" y="331000"/>
                </a:lnTo>
                <a:close/>
                <a:moveTo>
                  <a:pt x="50258" y="250870"/>
                </a:moveTo>
                <a:cubicBezTo>
                  <a:pt x="53135" y="249437"/>
                  <a:pt x="56013" y="249437"/>
                  <a:pt x="57451" y="250870"/>
                </a:cubicBezTo>
                <a:cubicBezTo>
                  <a:pt x="60329" y="250870"/>
                  <a:pt x="61768" y="252303"/>
                  <a:pt x="64645" y="253736"/>
                </a:cubicBezTo>
                <a:cubicBezTo>
                  <a:pt x="66084" y="255169"/>
                  <a:pt x="68961" y="256602"/>
                  <a:pt x="70400" y="259468"/>
                </a:cubicBezTo>
                <a:cubicBezTo>
                  <a:pt x="71839" y="262334"/>
                  <a:pt x="73277" y="265200"/>
                  <a:pt x="73277" y="266633"/>
                </a:cubicBezTo>
                <a:cubicBezTo>
                  <a:pt x="74716" y="269499"/>
                  <a:pt x="74716" y="272366"/>
                  <a:pt x="73277" y="275232"/>
                </a:cubicBezTo>
                <a:cubicBezTo>
                  <a:pt x="73277" y="278098"/>
                  <a:pt x="71839" y="280964"/>
                  <a:pt x="70400" y="282397"/>
                </a:cubicBezTo>
                <a:cubicBezTo>
                  <a:pt x="68961" y="285263"/>
                  <a:pt x="66084" y="286696"/>
                  <a:pt x="63206" y="288129"/>
                </a:cubicBezTo>
                <a:cubicBezTo>
                  <a:pt x="60329" y="289562"/>
                  <a:pt x="58890" y="290995"/>
                  <a:pt x="56013" y="292428"/>
                </a:cubicBezTo>
                <a:cubicBezTo>
                  <a:pt x="53135" y="292428"/>
                  <a:pt x="50258" y="292428"/>
                  <a:pt x="47381" y="292428"/>
                </a:cubicBezTo>
                <a:cubicBezTo>
                  <a:pt x="44503" y="292428"/>
                  <a:pt x="41626" y="290995"/>
                  <a:pt x="40187" y="289562"/>
                </a:cubicBezTo>
                <a:cubicBezTo>
                  <a:pt x="37310" y="288129"/>
                  <a:pt x="35871" y="285263"/>
                  <a:pt x="34432" y="283830"/>
                </a:cubicBezTo>
                <a:cubicBezTo>
                  <a:pt x="30116" y="278098"/>
                  <a:pt x="30116" y="273799"/>
                  <a:pt x="30116" y="269499"/>
                </a:cubicBezTo>
                <a:cubicBezTo>
                  <a:pt x="30116" y="265200"/>
                  <a:pt x="32993" y="262334"/>
                  <a:pt x="37310" y="258035"/>
                </a:cubicBezTo>
                <a:lnTo>
                  <a:pt x="44503" y="268066"/>
                </a:lnTo>
                <a:cubicBezTo>
                  <a:pt x="43064" y="269499"/>
                  <a:pt x="43064" y="269499"/>
                  <a:pt x="43064" y="269499"/>
                </a:cubicBezTo>
                <a:cubicBezTo>
                  <a:pt x="43064" y="270932"/>
                  <a:pt x="41626" y="270932"/>
                  <a:pt x="41626" y="272366"/>
                </a:cubicBezTo>
                <a:cubicBezTo>
                  <a:pt x="41626" y="272366"/>
                  <a:pt x="41626" y="273799"/>
                  <a:pt x="41626" y="275232"/>
                </a:cubicBezTo>
                <a:cubicBezTo>
                  <a:pt x="41626" y="275232"/>
                  <a:pt x="41626" y="276665"/>
                  <a:pt x="43064" y="278098"/>
                </a:cubicBezTo>
                <a:cubicBezTo>
                  <a:pt x="43064" y="279531"/>
                  <a:pt x="44503" y="279531"/>
                  <a:pt x="45942" y="279531"/>
                </a:cubicBezTo>
                <a:cubicBezTo>
                  <a:pt x="45942" y="280964"/>
                  <a:pt x="47381" y="280964"/>
                  <a:pt x="48819" y="280964"/>
                </a:cubicBezTo>
                <a:cubicBezTo>
                  <a:pt x="50258" y="280964"/>
                  <a:pt x="51697" y="280964"/>
                  <a:pt x="53135" y="279531"/>
                </a:cubicBezTo>
                <a:cubicBezTo>
                  <a:pt x="54574" y="279531"/>
                  <a:pt x="56013" y="278098"/>
                  <a:pt x="56013" y="278098"/>
                </a:cubicBezTo>
                <a:cubicBezTo>
                  <a:pt x="57451" y="276665"/>
                  <a:pt x="58890" y="276665"/>
                  <a:pt x="60329" y="275232"/>
                </a:cubicBezTo>
                <a:cubicBezTo>
                  <a:pt x="60329" y="273799"/>
                  <a:pt x="61768" y="273799"/>
                  <a:pt x="61768" y="272366"/>
                </a:cubicBezTo>
                <a:cubicBezTo>
                  <a:pt x="63206" y="270932"/>
                  <a:pt x="63206" y="269499"/>
                  <a:pt x="63206" y="268066"/>
                </a:cubicBezTo>
                <a:cubicBezTo>
                  <a:pt x="63206" y="268066"/>
                  <a:pt x="61768" y="266633"/>
                  <a:pt x="61768" y="265200"/>
                </a:cubicBezTo>
                <a:cubicBezTo>
                  <a:pt x="60329" y="263767"/>
                  <a:pt x="60329" y="263767"/>
                  <a:pt x="58890" y="262334"/>
                </a:cubicBezTo>
                <a:cubicBezTo>
                  <a:pt x="58890" y="262334"/>
                  <a:pt x="57451" y="262334"/>
                  <a:pt x="57451" y="262334"/>
                </a:cubicBezTo>
                <a:cubicBezTo>
                  <a:pt x="56013" y="262334"/>
                  <a:pt x="56013" y="262334"/>
                  <a:pt x="54574" y="262334"/>
                </a:cubicBezTo>
                <a:cubicBezTo>
                  <a:pt x="54574" y="262334"/>
                  <a:pt x="53135" y="262334"/>
                  <a:pt x="51697" y="263767"/>
                </a:cubicBezTo>
                <a:lnTo>
                  <a:pt x="44503" y="252303"/>
                </a:lnTo>
                <a:cubicBezTo>
                  <a:pt x="47381" y="252303"/>
                  <a:pt x="48819" y="250870"/>
                  <a:pt x="50258" y="250870"/>
                </a:cubicBezTo>
                <a:close/>
                <a:moveTo>
                  <a:pt x="394661" y="245069"/>
                </a:moveTo>
                <a:lnTo>
                  <a:pt x="489449" y="309528"/>
                </a:lnTo>
                <a:lnTo>
                  <a:pt x="462162" y="331015"/>
                </a:lnTo>
                <a:lnTo>
                  <a:pt x="449236" y="320988"/>
                </a:lnTo>
                <a:lnTo>
                  <a:pt x="420513" y="341042"/>
                </a:lnTo>
                <a:lnTo>
                  <a:pt x="426257" y="355366"/>
                </a:lnTo>
                <a:lnTo>
                  <a:pt x="398970" y="375420"/>
                </a:lnTo>
                <a:lnTo>
                  <a:pt x="367374" y="263691"/>
                </a:lnTo>
                <a:close/>
                <a:moveTo>
                  <a:pt x="314418" y="212079"/>
                </a:moveTo>
                <a:cubicBezTo>
                  <a:pt x="312980" y="212079"/>
                  <a:pt x="311541" y="212079"/>
                  <a:pt x="310103" y="213516"/>
                </a:cubicBezTo>
                <a:cubicBezTo>
                  <a:pt x="308665" y="213516"/>
                  <a:pt x="308665" y="214953"/>
                  <a:pt x="307227" y="214953"/>
                </a:cubicBezTo>
                <a:cubicBezTo>
                  <a:pt x="305789" y="216390"/>
                  <a:pt x="305789" y="217826"/>
                  <a:pt x="304351" y="219263"/>
                </a:cubicBezTo>
                <a:cubicBezTo>
                  <a:pt x="304351" y="220700"/>
                  <a:pt x="302912" y="220700"/>
                  <a:pt x="302912" y="222137"/>
                </a:cubicBezTo>
                <a:cubicBezTo>
                  <a:pt x="302912" y="223574"/>
                  <a:pt x="301474" y="225011"/>
                  <a:pt x="301474" y="226447"/>
                </a:cubicBezTo>
                <a:cubicBezTo>
                  <a:pt x="301474" y="227884"/>
                  <a:pt x="301474" y="229321"/>
                  <a:pt x="302912" y="229321"/>
                </a:cubicBezTo>
                <a:cubicBezTo>
                  <a:pt x="302912" y="230758"/>
                  <a:pt x="304351" y="232195"/>
                  <a:pt x="305789" y="233632"/>
                </a:cubicBezTo>
                <a:cubicBezTo>
                  <a:pt x="307227" y="233632"/>
                  <a:pt x="308665" y="233632"/>
                  <a:pt x="308665" y="233632"/>
                </a:cubicBezTo>
                <a:cubicBezTo>
                  <a:pt x="310103" y="233632"/>
                  <a:pt x="311541" y="233632"/>
                  <a:pt x="312980" y="233632"/>
                </a:cubicBezTo>
                <a:cubicBezTo>
                  <a:pt x="314418" y="232195"/>
                  <a:pt x="314418" y="232195"/>
                  <a:pt x="315856" y="230758"/>
                </a:cubicBezTo>
                <a:cubicBezTo>
                  <a:pt x="317294" y="229321"/>
                  <a:pt x="317294" y="227884"/>
                  <a:pt x="318732" y="227884"/>
                </a:cubicBezTo>
                <a:cubicBezTo>
                  <a:pt x="318732" y="226447"/>
                  <a:pt x="320171" y="225011"/>
                  <a:pt x="320171" y="223574"/>
                </a:cubicBezTo>
                <a:cubicBezTo>
                  <a:pt x="320171" y="222137"/>
                  <a:pt x="321609" y="220700"/>
                  <a:pt x="321609" y="219263"/>
                </a:cubicBezTo>
                <a:cubicBezTo>
                  <a:pt x="321609" y="217826"/>
                  <a:pt x="321609" y="217826"/>
                  <a:pt x="320171" y="216390"/>
                </a:cubicBezTo>
                <a:cubicBezTo>
                  <a:pt x="320171" y="214953"/>
                  <a:pt x="318732" y="213516"/>
                  <a:pt x="317294" y="213516"/>
                </a:cubicBezTo>
                <a:cubicBezTo>
                  <a:pt x="315856" y="212079"/>
                  <a:pt x="314418" y="212079"/>
                  <a:pt x="314418" y="212079"/>
                </a:cubicBezTo>
                <a:close/>
                <a:moveTo>
                  <a:pt x="311541" y="174721"/>
                </a:moveTo>
                <a:lnTo>
                  <a:pt x="327362" y="184779"/>
                </a:lnTo>
                <a:lnTo>
                  <a:pt x="314418" y="203458"/>
                </a:lnTo>
                <a:lnTo>
                  <a:pt x="315856" y="203458"/>
                </a:lnTo>
                <a:cubicBezTo>
                  <a:pt x="317294" y="203458"/>
                  <a:pt x="320171" y="202021"/>
                  <a:pt x="323047" y="202021"/>
                </a:cubicBezTo>
                <a:cubicBezTo>
                  <a:pt x="324485" y="203458"/>
                  <a:pt x="327362" y="203458"/>
                  <a:pt x="330238" y="204895"/>
                </a:cubicBezTo>
                <a:cubicBezTo>
                  <a:pt x="333114" y="207768"/>
                  <a:pt x="335991" y="209205"/>
                  <a:pt x="337429" y="212079"/>
                </a:cubicBezTo>
                <a:cubicBezTo>
                  <a:pt x="338867" y="214953"/>
                  <a:pt x="338867" y="217826"/>
                  <a:pt x="338867" y="220700"/>
                </a:cubicBezTo>
                <a:cubicBezTo>
                  <a:pt x="338867" y="223574"/>
                  <a:pt x="338867" y="226447"/>
                  <a:pt x="337429" y="229321"/>
                </a:cubicBezTo>
                <a:cubicBezTo>
                  <a:pt x="335991" y="232195"/>
                  <a:pt x="334552" y="233632"/>
                  <a:pt x="333114" y="236505"/>
                </a:cubicBezTo>
                <a:cubicBezTo>
                  <a:pt x="331676" y="239379"/>
                  <a:pt x="330238" y="240816"/>
                  <a:pt x="327362" y="243690"/>
                </a:cubicBezTo>
                <a:cubicBezTo>
                  <a:pt x="325923" y="245126"/>
                  <a:pt x="323047" y="246563"/>
                  <a:pt x="320171" y="248000"/>
                </a:cubicBezTo>
                <a:cubicBezTo>
                  <a:pt x="317294" y="249437"/>
                  <a:pt x="314418" y="249437"/>
                  <a:pt x="311541" y="249437"/>
                </a:cubicBezTo>
                <a:cubicBezTo>
                  <a:pt x="308665" y="249437"/>
                  <a:pt x="305789" y="249437"/>
                  <a:pt x="302912" y="246563"/>
                </a:cubicBezTo>
                <a:cubicBezTo>
                  <a:pt x="301474" y="246563"/>
                  <a:pt x="300036" y="245126"/>
                  <a:pt x="298598" y="243690"/>
                </a:cubicBezTo>
                <a:cubicBezTo>
                  <a:pt x="298598" y="242253"/>
                  <a:pt x="297160" y="242253"/>
                  <a:pt x="297160" y="240816"/>
                </a:cubicBezTo>
                <a:cubicBezTo>
                  <a:pt x="295721" y="239379"/>
                  <a:pt x="295721" y="237942"/>
                  <a:pt x="295721" y="237942"/>
                </a:cubicBezTo>
                <a:cubicBezTo>
                  <a:pt x="295721" y="236505"/>
                  <a:pt x="295721" y="235069"/>
                  <a:pt x="295721" y="235069"/>
                </a:cubicBezTo>
                <a:lnTo>
                  <a:pt x="292845" y="239379"/>
                </a:lnTo>
                <a:lnTo>
                  <a:pt x="277025" y="229321"/>
                </a:lnTo>
                <a:close/>
                <a:moveTo>
                  <a:pt x="28601" y="157593"/>
                </a:moveTo>
                <a:lnTo>
                  <a:pt x="30037" y="170525"/>
                </a:lnTo>
                <a:lnTo>
                  <a:pt x="50136" y="161904"/>
                </a:lnTo>
                <a:close/>
                <a:moveTo>
                  <a:pt x="255500" y="149094"/>
                </a:moveTo>
                <a:lnTo>
                  <a:pt x="213874" y="362681"/>
                </a:lnTo>
                <a:lnTo>
                  <a:pt x="472244" y="435788"/>
                </a:lnTo>
                <a:lnTo>
                  <a:pt x="532531" y="182064"/>
                </a:lnTo>
                <a:close/>
                <a:moveTo>
                  <a:pt x="152130" y="144835"/>
                </a:moveTo>
                <a:cubicBezTo>
                  <a:pt x="159290" y="146266"/>
                  <a:pt x="165018" y="150559"/>
                  <a:pt x="170746" y="156283"/>
                </a:cubicBezTo>
                <a:lnTo>
                  <a:pt x="154994" y="167731"/>
                </a:lnTo>
                <a:cubicBezTo>
                  <a:pt x="153562" y="166300"/>
                  <a:pt x="153562" y="166300"/>
                  <a:pt x="152130" y="166300"/>
                </a:cubicBezTo>
                <a:cubicBezTo>
                  <a:pt x="152130" y="164869"/>
                  <a:pt x="150698" y="164869"/>
                  <a:pt x="149265" y="163438"/>
                </a:cubicBezTo>
                <a:cubicBezTo>
                  <a:pt x="147833" y="163438"/>
                  <a:pt x="146401" y="163438"/>
                  <a:pt x="144969" y="163438"/>
                </a:cubicBezTo>
                <a:cubicBezTo>
                  <a:pt x="143537" y="163438"/>
                  <a:pt x="142105" y="164869"/>
                  <a:pt x="140673" y="164869"/>
                </a:cubicBezTo>
                <a:cubicBezTo>
                  <a:pt x="137809" y="166300"/>
                  <a:pt x="136377" y="167731"/>
                  <a:pt x="136377" y="170593"/>
                </a:cubicBezTo>
                <a:cubicBezTo>
                  <a:pt x="134945" y="172024"/>
                  <a:pt x="134945" y="173455"/>
                  <a:pt x="134945" y="174886"/>
                </a:cubicBezTo>
                <a:cubicBezTo>
                  <a:pt x="136377" y="177748"/>
                  <a:pt x="136377" y="179179"/>
                  <a:pt x="136377" y="182040"/>
                </a:cubicBezTo>
                <a:cubicBezTo>
                  <a:pt x="137809" y="183471"/>
                  <a:pt x="139241" y="184902"/>
                  <a:pt x="140673" y="187764"/>
                </a:cubicBezTo>
                <a:cubicBezTo>
                  <a:pt x="142105" y="189195"/>
                  <a:pt x="143537" y="190626"/>
                  <a:pt x="144969" y="192057"/>
                </a:cubicBezTo>
                <a:cubicBezTo>
                  <a:pt x="146401" y="193488"/>
                  <a:pt x="147833" y="194919"/>
                  <a:pt x="149265" y="196350"/>
                </a:cubicBezTo>
                <a:cubicBezTo>
                  <a:pt x="150698" y="196350"/>
                  <a:pt x="153562" y="197781"/>
                  <a:pt x="154994" y="197781"/>
                </a:cubicBezTo>
                <a:cubicBezTo>
                  <a:pt x="156426" y="196350"/>
                  <a:pt x="159290" y="196350"/>
                  <a:pt x="160722" y="194919"/>
                </a:cubicBezTo>
                <a:cubicBezTo>
                  <a:pt x="162154" y="193488"/>
                  <a:pt x="163586" y="193488"/>
                  <a:pt x="163586" y="192057"/>
                </a:cubicBezTo>
                <a:cubicBezTo>
                  <a:pt x="165018" y="190626"/>
                  <a:pt x="165018" y="189195"/>
                  <a:pt x="165018" y="187764"/>
                </a:cubicBezTo>
                <a:cubicBezTo>
                  <a:pt x="165018" y="186333"/>
                  <a:pt x="165018" y="186333"/>
                  <a:pt x="165018" y="184902"/>
                </a:cubicBezTo>
                <a:cubicBezTo>
                  <a:pt x="165018" y="183471"/>
                  <a:pt x="163586" y="182040"/>
                  <a:pt x="163586" y="180609"/>
                </a:cubicBezTo>
                <a:lnTo>
                  <a:pt x="179339" y="169162"/>
                </a:lnTo>
                <a:cubicBezTo>
                  <a:pt x="182203" y="172024"/>
                  <a:pt x="182203" y="174886"/>
                  <a:pt x="183635" y="177748"/>
                </a:cubicBezTo>
                <a:cubicBezTo>
                  <a:pt x="183635" y="182040"/>
                  <a:pt x="185067" y="184902"/>
                  <a:pt x="183635" y="189195"/>
                </a:cubicBezTo>
                <a:cubicBezTo>
                  <a:pt x="183635" y="192057"/>
                  <a:pt x="182203" y="194919"/>
                  <a:pt x="179339" y="199212"/>
                </a:cubicBezTo>
                <a:cubicBezTo>
                  <a:pt x="177907" y="202074"/>
                  <a:pt x="173610" y="204936"/>
                  <a:pt x="170746" y="207798"/>
                </a:cubicBezTo>
                <a:cubicBezTo>
                  <a:pt x="166450" y="210660"/>
                  <a:pt x="162154" y="213522"/>
                  <a:pt x="157858" y="213522"/>
                </a:cubicBezTo>
                <a:cubicBezTo>
                  <a:pt x="152130" y="214953"/>
                  <a:pt x="147833" y="214953"/>
                  <a:pt x="144969" y="213522"/>
                </a:cubicBezTo>
                <a:cubicBezTo>
                  <a:pt x="140673" y="213522"/>
                  <a:pt x="136377" y="210660"/>
                  <a:pt x="133513" y="209229"/>
                </a:cubicBezTo>
                <a:cubicBezTo>
                  <a:pt x="129217" y="206367"/>
                  <a:pt x="126352" y="202074"/>
                  <a:pt x="123488" y="199212"/>
                </a:cubicBezTo>
                <a:cubicBezTo>
                  <a:pt x="120624" y="194919"/>
                  <a:pt x="119192" y="190626"/>
                  <a:pt x="117760" y="186333"/>
                </a:cubicBezTo>
                <a:cubicBezTo>
                  <a:pt x="116328" y="180609"/>
                  <a:pt x="116328" y="177748"/>
                  <a:pt x="116328" y="173455"/>
                </a:cubicBezTo>
                <a:cubicBezTo>
                  <a:pt x="117760" y="169162"/>
                  <a:pt x="119192" y="164869"/>
                  <a:pt x="122056" y="162007"/>
                </a:cubicBezTo>
                <a:cubicBezTo>
                  <a:pt x="123488" y="157714"/>
                  <a:pt x="127784" y="154852"/>
                  <a:pt x="132081" y="151990"/>
                </a:cubicBezTo>
                <a:cubicBezTo>
                  <a:pt x="139241" y="146266"/>
                  <a:pt x="146401" y="144835"/>
                  <a:pt x="152130" y="144835"/>
                </a:cubicBezTo>
                <a:close/>
                <a:moveTo>
                  <a:pt x="2759" y="131730"/>
                </a:moveTo>
                <a:lnTo>
                  <a:pt x="71671" y="150409"/>
                </a:lnTo>
                <a:lnTo>
                  <a:pt x="73107" y="170525"/>
                </a:lnTo>
                <a:lnTo>
                  <a:pt x="8502" y="200699"/>
                </a:lnTo>
                <a:lnTo>
                  <a:pt x="7066" y="179146"/>
                </a:lnTo>
                <a:lnTo>
                  <a:pt x="15680" y="176272"/>
                </a:lnTo>
                <a:lnTo>
                  <a:pt x="14244" y="154720"/>
                </a:lnTo>
                <a:lnTo>
                  <a:pt x="4195" y="153283"/>
                </a:lnTo>
                <a:close/>
                <a:moveTo>
                  <a:pt x="242581" y="127592"/>
                </a:moveTo>
                <a:lnTo>
                  <a:pt x="565545" y="159128"/>
                </a:lnTo>
                <a:lnTo>
                  <a:pt x="493775" y="461591"/>
                </a:lnTo>
                <a:lnTo>
                  <a:pt x="261242" y="493127"/>
                </a:lnTo>
                <a:lnTo>
                  <a:pt x="0" y="399951"/>
                </a:lnTo>
                <a:lnTo>
                  <a:pt x="195214" y="369849"/>
                </a:lnTo>
                <a:close/>
                <a:moveTo>
                  <a:pt x="345994" y="77420"/>
                </a:moveTo>
                <a:cubicBezTo>
                  <a:pt x="345994" y="78854"/>
                  <a:pt x="344557" y="78854"/>
                  <a:pt x="344557" y="80289"/>
                </a:cubicBezTo>
                <a:cubicBezTo>
                  <a:pt x="343120" y="81723"/>
                  <a:pt x="341684" y="81723"/>
                  <a:pt x="341684" y="83157"/>
                </a:cubicBezTo>
                <a:cubicBezTo>
                  <a:pt x="340247" y="84591"/>
                  <a:pt x="338810" y="86025"/>
                  <a:pt x="337373" y="87459"/>
                </a:cubicBezTo>
                <a:cubicBezTo>
                  <a:pt x="337373" y="88893"/>
                  <a:pt x="337373" y="88893"/>
                  <a:pt x="338810" y="90327"/>
                </a:cubicBezTo>
                <a:cubicBezTo>
                  <a:pt x="338810" y="91762"/>
                  <a:pt x="340247" y="93196"/>
                  <a:pt x="341684" y="93196"/>
                </a:cubicBezTo>
                <a:cubicBezTo>
                  <a:pt x="343120" y="93196"/>
                  <a:pt x="344557" y="93196"/>
                  <a:pt x="345994" y="91762"/>
                </a:cubicBezTo>
                <a:cubicBezTo>
                  <a:pt x="347431" y="90327"/>
                  <a:pt x="348868" y="88893"/>
                  <a:pt x="350305" y="87459"/>
                </a:cubicBezTo>
                <a:cubicBezTo>
                  <a:pt x="350305" y="86025"/>
                  <a:pt x="350305" y="83157"/>
                  <a:pt x="348868" y="81723"/>
                </a:cubicBezTo>
                <a:close/>
                <a:moveTo>
                  <a:pt x="192358" y="57297"/>
                </a:moveTo>
                <a:lnTo>
                  <a:pt x="180893" y="70189"/>
                </a:lnTo>
                <a:lnTo>
                  <a:pt x="192358" y="81648"/>
                </a:lnTo>
                <a:cubicBezTo>
                  <a:pt x="193791" y="81648"/>
                  <a:pt x="195224" y="83081"/>
                  <a:pt x="196657" y="83081"/>
                </a:cubicBezTo>
                <a:cubicBezTo>
                  <a:pt x="198090" y="84513"/>
                  <a:pt x="198090" y="84513"/>
                  <a:pt x="199523" y="84513"/>
                </a:cubicBezTo>
                <a:cubicBezTo>
                  <a:pt x="200957" y="85945"/>
                  <a:pt x="202390" y="84513"/>
                  <a:pt x="203823" y="84513"/>
                </a:cubicBezTo>
                <a:cubicBezTo>
                  <a:pt x="203823" y="84513"/>
                  <a:pt x="205256" y="83081"/>
                  <a:pt x="206689" y="81648"/>
                </a:cubicBezTo>
                <a:cubicBezTo>
                  <a:pt x="210988" y="77351"/>
                  <a:pt x="209555" y="74486"/>
                  <a:pt x="205256" y="68756"/>
                </a:cubicBezTo>
                <a:close/>
                <a:moveTo>
                  <a:pt x="340247" y="50172"/>
                </a:moveTo>
                <a:cubicBezTo>
                  <a:pt x="343120" y="48738"/>
                  <a:pt x="345994" y="48738"/>
                  <a:pt x="347431" y="50172"/>
                </a:cubicBezTo>
                <a:cubicBezTo>
                  <a:pt x="350305" y="50172"/>
                  <a:pt x="351742" y="51606"/>
                  <a:pt x="353178" y="54474"/>
                </a:cubicBezTo>
                <a:cubicBezTo>
                  <a:pt x="354615" y="55909"/>
                  <a:pt x="356052" y="57343"/>
                  <a:pt x="357489" y="60211"/>
                </a:cubicBezTo>
                <a:lnTo>
                  <a:pt x="367547" y="77420"/>
                </a:lnTo>
                <a:cubicBezTo>
                  <a:pt x="368984" y="78854"/>
                  <a:pt x="370420" y="80289"/>
                  <a:pt x="370420" y="81723"/>
                </a:cubicBezTo>
                <a:cubicBezTo>
                  <a:pt x="371857" y="83157"/>
                  <a:pt x="373294" y="84591"/>
                  <a:pt x="374731" y="86025"/>
                </a:cubicBezTo>
                <a:lnTo>
                  <a:pt x="358926" y="96064"/>
                </a:lnTo>
                <a:cubicBezTo>
                  <a:pt x="358926" y="94630"/>
                  <a:pt x="357489" y="94630"/>
                  <a:pt x="357489" y="94630"/>
                </a:cubicBezTo>
                <a:cubicBezTo>
                  <a:pt x="356052" y="93196"/>
                  <a:pt x="356052" y="93196"/>
                  <a:pt x="356052" y="91762"/>
                </a:cubicBezTo>
                <a:cubicBezTo>
                  <a:pt x="354615" y="94630"/>
                  <a:pt x="353178" y="97498"/>
                  <a:pt x="351742" y="100366"/>
                </a:cubicBezTo>
                <a:cubicBezTo>
                  <a:pt x="350305" y="101800"/>
                  <a:pt x="347431" y="103235"/>
                  <a:pt x="344557" y="106103"/>
                </a:cubicBezTo>
                <a:cubicBezTo>
                  <a:pt x="343120" y="106103"/>
                  <a:pt x="340247" y="107537"/>
                  <a:pt x="338810" y="107537"/>
                </a:cubicBezTo>
                <a:cubicBezTo>
                  <a:pt x="337373" y="108971"/>
                  <a:pt x="334499" y="108971"/>
                  <a:pt x="333063" y="108971"/>
                </a:cubicBezTo>
                <a:cubicBezTo>
                  <a:pt x="330189" y="108971"/>
                  <a:pt x="328752" y="107537"/>
                  <a:pt x="327315" y="106103"/>
                </a:cubicBezTo>
                <a:cubicBezTo>
                  <a:pt x="325878" y="106103"/>
                  <a:pt x="323005" y="103235"/>
                  <a:pt x="321568" y="101800"/>
                </a:cubicBezTo>
                <a:cubicBezTo>
                  <a:pt x="321568" y="98932"/>
                  <a:pt x="320131" y="97498"/>
                  <a:pt x="320131" y="94630"/>
                </a:cubicBezTo>
                <a:cubicBezTo>
                  <a:pt x="320131" y="93196"/>
                  <a:pt x="320131" y="91762"/>
                  <a:pt x="321568" y="88893"/>
                </a:cubicBezTo>
                <a:cubicBezTo>
                  <a:pt x="321568" y="87459"/>
                  <a:pt x="323005" y="86025"/>
                  <a:pt x="324442" y="84591"/>
                </a:cubicBezTo>
                <a:cubicBezTo>
                  <a:pt x="325878" y="83157"/>
                  <a:pt x="327315" y="81723"/>
                  <a:pt x="328752" y="80289"/>
                </a:cubicBezTo>
                <a:cubicBezTo>
                  <a:pt x="330189" y="78854"/>
                  <a:pt x="331626" y="77420"/>
                  <a:pt x="333063" y="75986"/>
                </a:cubicBezTo>
                <a:cubicBezTo>
                  <a:pt x="334499" y="74552"/>
                  <a:pt x="335936" y="73118"/>
                  <a:pt x="337373" y="73118"/>
                </a:cubicBezTo>
                <a:cubicBezTo>
                  <a:pt x="338810" y="71684"/>
                  <a:pt x="338810" y="70250"/>
                  <a:pt x="340247" y="70250"/>
                </a:cubicBezTo>
                <a:cubicBezTo>
                  <a:pt x="340247" y="68816"/>
                  <a:pt x="340247" y="67382"/>
                  <a:pt x="340247" y="65947"/>
                </a:cubicBezTo>
                <a:cubicBezTo>
                  <a:pt x="338810" y="64513"/>
                  <a:pt x="337373" y="64513"/>
                  <a:pt x="335936" y="64513"/>
                </a:cubicBezTo>
                <a:cubicBezTo>
                  <a:pt x="334499" y="64513"/>
                  <a:pt x="333063" y="64513"/>
                  <a:pt x="331626" y="65947"/>
                </a:cubicBezTo>
                <a:cubicBezTo>
                  <a:pt x="330189" y="65947"/>
                  <a:pt x="330189" y="67382"/>
                  <a:pt x="328752" y="67382"/>
                </a:cubicBezTo>
                <a:cubicBezTo>
                  <a:pt x="328752" y="68816"/>
                  <a:pt x="328752" y="68816"/>
                  <a:pt x="328752" y="70250"/>
                </a:cubicBezTo>
                <a:cubicBezTo>
                  <a:pt x="327315" y="70250"/>
                  <a:pt x="327315" y="71684"/>
                  <a:pt x="327315" y="71684"/>
                </a:cubicBezTo>
                <a:cubicBezTo>
                  <a:pt x="328752" y="73118"/>
                  <a:pt x="328752" y="73118"/>
                  <a:pt x="328752" y="73118"/>
                </a:cubicBezTo>
                <a:lnTo>
                  <a:pt x="312947" y="83157"/>
                </a:lnTo>
                <a:cubicBezTo>
                  <a:pt x="311510" y="78854"/>
                  <a:pt x="311510" y="75986"/>
                  <a:pt x="311510" y="74552"/>
                </a:cubicBezTo>
                <a:cubicBezTo>
                  <a:pt x="311510" y="71684"/>
                  <a:pt x="312947" y="68816"/>
                  <a:pt x="314384" y="65947"/>
                </a:cubicBezTo>
                <a:cubicBezTo>
                  <a:pt x="315821" y="64513"/>
                  <a:pt x="317257" y="61645"/>
                  <a:pt x="320131" y="60211"/>
                </a:cubicBezTo>
                <a:cubicBezTo>
                  <a:pt x="321568" y="58777"/>
                  <a:pt x="324442" y="57343"/>
                  <a:pt x="327315" y="55909"/>
                </a:cubicBezTo>
                <a:cubicBezTo>
                  <a:pt x="331626" y="53040"/>
                  <a:pt x="335936" y="50172"/>
                  <a:pt x="340247" y="50172"/>
                </a:cubicBezTo>
                <a:close/>
                <a:moveTo>
                  <a:pt x="57416" y="48693"/>
                </a:moveTo>
                <a:cubicBezTo>
                  <a:pt x="55979" y="48693"/>
                  <a:pt x="54542" y="48693"/>
                  <a:pt x="53106" y="50126"/>
                </a:cubicBezTo>
                <a:cubicBezTo>
                  <a:pt x="51669" y="51558"/>
                  <a:pt x="51669" y="51558"/>
                  <a:pt x="51669" y="54424"/>
                </a:cubicBezTo>
                <a:cubicBezTo>
                  <a:pt x="51669" y="55856"/>
                  <a:pt x="51669" y="57289"/>
                  <a:pt x="53106" y="58722"/>
                </a:cubicBezTo>
                <a:cubicBezTo>
                  <a:pt x="54542" y="61588"/>
                  <a:pt x="57416" y="61588"/>
                  <a:pt x="60290" y="63020"/>
                </a:cubicBezTo>
                <a:cubicBezTo>
                  <a:pt x="61727" y="63020"/>
                  <a:pt x="64600" y="61588"/>
                  <a:pt x="67474" y="60155"/>
                </a:cubicBezTo>
                <a:lnTo>
                  <a:pt x="71785" y="55856"/>
                </a:lnTo>
                <a:cubicBezTo>
                  <a:pt x="70348" y="55856"/>
                  <a:pt x="68911" y="54424"/>
                  <a:pt x="67474" y="54424"/>
                </a:cubicBezTo>
                <a:cubicBezTo>
                  <a:pt x="66037" y="52991"/>
                  <a:pt x="64600" y="51558"/>
                  <a:pt x="63163" y="51558"/>
                </a:cubicBezTo>
                <a:cubicBezTo>
                  <a:pt x="60290" y="50126"/>
                  <a:pt x="58853" y="48693"/>
                  <a:pt x="57416" y="48693"/>
                </a:cubicBezTo>
                <a:close/>
                <a:moveTo>
                  <a:pt x="212421" y="34378"/>
                </a:moveTo>
                <a:lnTo>
                  <a:pt x="203823" y="45838"/>
                </a:lnTo>
                <a:lnTo>
                  <a:pt x="213855" y="54432"/>
                </a:lnTo>
                <a:cubicBezTo>
                  <a:pt x="216721" y="57297"/>
                  <a:pt x="218154" y="58729"/>
                  <a:pt x="221020" y="58729"/>
                </a:cubicBezTo>
                <a:cubicBezTo>
                  <a:pt x="222453" y="58729"/>
                  <a:pt x="223886" y="58729"/>
                  <a:pt x="226753" y="55864"/>
                </a:cubicBezTo>
                <a:cubicBezTo>
                  <a:pt x="228186" y="54432"/>
                  <a:pt x="228186" y="53000"/>
                  <a:pt x="228186" y="50135"/>
                </a:cubicBezTo>
                <a:cubicBezTo>
                  <a:pt x="226753" y="48702"/>
                  <a:pt x="225320" y="47270"/>
                  <a:pt x="223886" y="44405"/>
                </a:cubicBezTo>
                <a:close/>
                <a:moveTo>
                  <a:pt x="511087" y="34255"/>
                </a:moveTo>
                <a:cubicBezTo>
                  <a:pt x="515395" y="34255"/>
                  <a:pt x="521138" y="34255"/>
                  <a:pt x="525446" y="35692"/>
                </a:cubicBezTo>
                <a:cubicBezTo>
                  <a:pt x="529753" y="37129"/>
                  <a:pt x="534061" y="38566"/>
                  <a:pt x="536933" y="41439"/>
                </a:cubicBezTo>
                <a:cubicBezTo>
                  <a:pt x="541240" y="44313"/>
                  <a:pt x="544112" y="47187"/>
                  <a:pt x="545548" y="51497"/>
                </a:cubicBezTo>
                <a:cubicBezTo>
                  <a:pt x="548419" y="55808"/>
                  <a:pt x="549855" y="60118"/>
                  <a:pt x="549855" y="65866"/>
                </a:cubicBezTo>
                <a:lnTo>
                  <a:pt x="522574" y="65866"/>
                </a:lnTo>
                <a:cubicBezTo>
                  <a:pt x="521138" y="61555"/>
                  <a:pt x="521138" y="60118"/>
                  <a:pt x="518267" y="58682"/>
                </a:cubicBezTo>
                <a:cubicBezTo>
                  <a:pt x="516831" y="55808"/>
                  <a:pt x="513959" y="55808"/>
                  <a:pt x="511087" y="55808"/>
                </a:cubicBezTo>
                <a:cubicBezTo>
                  <a:pt x="508216" y="55808"/>
                  <a:pt x="506780" y="55808"/>
                  <a:pt x="503908" y="57245"/>
                </a:cubicBezTo>
                <a:cubicBezTo>
                  <a:pt x="502472" y="58682"/>
                  <a:pt x="501037" y="60118"/>
                  <a:pt x="501037" y="61555"/>
                </a:cubicBezTo>
                <a:cubicBezTo>
                  <a:pt x="499601" y="62992"/>
                  <a:pt x="499601" y="65866"/>
                  <a:pt x="498165" y="67303"/>
                </a:cubicBezTo>
                <a:cubicBezTo>
                  <a:pt x="498165" y="70176"/>
                  <a:pt x="498165" y="73050"/>
                  <a:pt x="498165" y="74487"/>
                </a:cubicBezTo>
                <a:cubicBezTo>
                  <a:pt x="498165" y="77361"/>
                  <a:pt x="498165" y="78798"/>
                  <a:pt x="498165" y="81671"/>
                </a:cubicBezTo>
                <a:cubicBezTo>
                  <a:pt x="499601" y="84545"/>
                  <a:pt x="499601" y="85982"/>
                  <a:pt x="501037" y="87419"/>
                </a:cubicBezTo>
                <a:cubicBezTo>
                  <a:pt x="501037" y="88856"/>
                  <a:pt x="502472" y="90292"/>
                  <a:pt x="503908" y="91729"/>
                </a:cubicBezTo>
                <a:cubicBezTo>
                  <a:pt x="506780" y="93166"/>
                  <a:pt x="508216" y="93166"/>
                  <a:pt x="511087" y="93166"/>
                </a:cubicBezTo>
                <a:cubicBezTo>
                  <a:pt x="513959" y="93166"/>
                  <a:pt x="516831" y="93166"/>
                  <a:pt x="519702" y="90292"/>
                </a:cubicBezTo>
                <a:cubicBezTo>
                  <a:pt x="521138" y="87419"/>
                  <a:pt x="522574" y="85982"/>
                  <a:pt x="522574" y="83108"/>
                </a:cubicBezTo>
                <a:lnTo>
                  <a:pt x="551291" y="83108"/>
                </a:lnTo>
                <a:cubicBezTo>
                  <a:pt x="549855" y="87419"/>
                  <a:pt x="548419" y="91729"/>
                  <a:pt x="545548" y="96040"/>
                </a:cubicBezTo>
                <a:cubicBezTo>
                  <a:pt x="544112" y="100350"/>
                  <a:pt x="541240" y="103224"/>
                  <a:pt x="536933" y="106098"/>
                </a:cubicBezTo>
                <a:cubicBezTo>
                  <a:pt x="534061" y="108972"/>
                  <a:pt x="529753" y="111845"/>
                  <a:pt x="525446" y="113282"/>
                </a:cubicBezTo>
                <a:cubicBezTo>
                  <a:pt x="521138" y="114719"/>
                  <a:pt x="515395" y="114719"/>
                  <a:pt x="511087" y="114719"/>
                </a:cubicBezTo>
                <a:cubicBezTo>
                  <a:pt x="505344" y="114719"/>
                  <a:pt x="499601" y="114719"/>
                  <a:pt x="493857" y="111845"/>
                </a:cubicBezTo>
                <a:cubicBezTo>
                  <a:pt x="489550" y="110408"/>
                  <a:pt x="485242" y="107535"/>
                  <a:pt x="480935" y="104661"/>
                </a:cubicBezTo>
                <a:cubicBezTo>
                  <a:pt x="478063" y="100350"/>
                  <a:pt x="473756" y="96040"/>
                  <a:pt x="472320" y="91729"/>
                </a:cubicBezTo>
                <a:cubicBezTo>
                  <a:pt x="469448" y="85982"/>
                  <a:pt x="469448" y="80234"/>
                  <a:pt x="469448" y="74487"/>
                </a:cubicBezTo>
                <a:cubicBezTo>
                  <a:pt x="469448" y="68740"/>
                  <a:pt x="469448" y="62992"/>
                  <a:pt x="472320" y="58682"/>
                </a:cubicBezTo>
                <a:cubicBezTo>
                  <a:pt x="473756" y="52934"/>
                  <a:pt x="478063" y="48624"/>
                  <a:pt x="480935" y="45750"/>
                </a:cubicBezTo>
                <a:cubicBezTo>
                  <a:pt x="485242" y="41439"/>
                  <a:pt x="489550" y="38566"/>
                  <a:pt x="493857" y="37129"/>
                </a:cubicBezTo>
                <a:cubicBezTo>
                  <a:pt x="499601" y="35692"/>
                  <a:pt x="505344" y="34255"/>
                  <a:pt x="511087" y="34255"/>
                </a:cubicBezTo>
                <a:close/>
                <a:moveTo>
                  <a:pt x="417704" y="17158"/>
                </a:moveTo>
                <a:cubicBezTo>
                  <a:pt x="416271" y="17158"/>
                  <a:pt x="414839" y="18588"/>
                  <a:pt x="413406" y="18588"/>
                </a:cubicBezTo>
                <a:cubicBezTo>
                  <a:pt x="413406" y="20018"/>
                  <a:pt x="411974" y="20018"/>
                  <a:pt x="411974" y="21447"/>
                </a:cubicBezTo>
                <a:cubicBezTo>
                  <a:pt x="410542" y="22877"/>
                  <a:pt x="410542" y="24307"/>
                  <a:pt x="410542" y="25737"/>
                </a:cubicBezTo>
                <a:cubicBezTo>
                  <a:pt x="410542" y="27167"/>
                  <a:pt x="411974" y="28597"/>
                  <a:pt x="411974" y="28597"/>
                </a:cubicBezTo>
                <a:cubicBezTo>
                  <a:pt x="413406" y="30026"/>
                  <a:pt x="413406" y="31456"/>
                  <a:pt x="414839" y="31456"/>
                </a:cubicBezTo>
                <a:cubicBezTo>
                  <a:pt x="416271" y="32886"/>
                  <a:pt x="417704" y="32886"/>
                  <a:pt x="419136" y="34316"/>
                </a:cubicBezTo>
                <a:cubicBezTo>
                  <a:pt x="420569" y="34316"/>
                  <a:pt x="422001" y="34316"/>
                  <a:pt x="422001" y="35746"/>
                </a:cubicBezTo>
                <a:cubicBezTo>
                  <a:pt x="423433" y="35746"/>
                  <a:pt x="424866" y="35746"/>
                  <a:pt x="426298" y="35746"/>
                </a:cubicBezTo>
                <a:cubicBezTo>
                  <a:pt x="427731" y="35746"/>
                  <a:pt x="429163" y="35746"/>
                  <a:pt x="430596" y="34316"/>
                </a:cubicBezTo>
                <a:cubicBezTo>
                  <a:pt x="430596" y="34316"/>
                  <a:pt x="432028" y="32886"/>
                  <a:pt x="432028" y="31456"/>
                </a:cubicBezTo>
                <a:cubicBezTo>
                  <a:pt x="433460" y="30026"/>
                  <a:pt x="433460" y="28597"/>
                  <a:pt x="433460" y="27167"/>
                </a:cubicBezTo>
                <a:cubicBezTo>
                  <a:pt x="433460" y="25737"/>
                  <a:pt x="432028" y="25737"/>
                  <a:pt x="432028" y="24307"/>
                </a:cubicBezTo>
                <a:cubicBezTo>
                  <a:pt x="430596" y="22877"/>
                  <a:pt x="430596" y="22877"/>
                  <a:pt x="429163" y="21447"/>
                </a:cubicBezTo>
                <a:cubicBezTo>
                  <a:pt x="427731" y="20018"/>
                  <a:pt x="426298" y="20018"/>
                  <a:pt x="424866" y="20018"/>
                </a:cubicBezTo>
                <a:cubicBezTo>
                  <a:pt x="423433" y="18588"/>
                  <a:pt x="423433" y="18588"/>
                  <a:pt x="422001" y="18588"/>
                </a:cubicBezTo>
                <a:cubicBezTo>
                  <a:pt x="420569" y="17158"/>
                  <a:pt x="419136" y="17158"/>
                  <a:pt x="417704" y="17158"/>
                </a:cubicBezTo>
                <a:close/>
                <a:moveTo>
                  <a:pt x="66037" y="12874"/>
                </a:moveTo>
                <a:cubicBezTo>
                  <a:pt x="70348" y="12874"/>
                  <a:pt x="73221" y="12874"/>
                  <a:pt x="76095" y="14307"/>
                </a:cubicBezTo>
                <a:cubicBezTo>
                  <a:pt x="78969" y="15740"/>
                  <a:pt x="81842" y="17172"/>
                  <a:pt x="84716" y="20038"/>
                </a:cubicBezTo>
                <a:cubicBezTo>
                  <a:pt x="87590" y="22903"/>
                  <a:pt x="90464" y="25769"/>
                  <a:pt x="93337" y="27202"/>
                </a:cubicBezTo>
                <a:cubicBezTo>
                  <a:pt x="97648" y="32932"/>
                  <a:pt x="100521" y="37231"/>
                  <a:pt x="101958" y="41529"/>
                </a:cubicBezTo>
                <a:cubicBezTo>
                  <a:pt x="103395" y="45827"/>
                  <a:pt x="104832" y="48693"/>
                  <a:pt x="104832" y="51558"/>
                </a:cubicBezTo>
                <a:cubicBezTo>
                  <a:pt x="103395" y="54424"/>
                  <a:pt x="101958" y="57289"/>
                  <a:pt x="100521" y="58722"/>
                </a:cubicBezTo>
                <a:cubicBezTo>
                  <a:pt x="99085" y="61588"/>
                  <a:pt x="96211" y="63020"/>
                  <a:pt x="94774" y="64453"/>
                </a:cubicBezTo>
                <a:lnTo>
                  <a:pt x="76095" y="81646"/>
                </a:lnTo>
                <a:cubicBezTo>
                  <a:pt x="74658" y="83079"/>
                  <a:pt x="73221" y="84512"/>
                  <a:pt x="70348" y="87377"/>
                </a:cubicBezTo>
                <a:cubicBezTo>
                  <a:pt x="68911" y="88810"/>
                  <a:pt x="68911" y="90242"/>
                  <a:pt x="67474" y="93108"/>
                </a:cubicBezTo>
                <a:lnTo>
                  <a:pt x="51669" y="75915"/>
                </a:lnTo>
                <a:cubicBezTo>
                  <a:pt x="51669" y="74482"/>
                  <a:pt x="53106" y="74482"/>
                  <a:pt x="53106" y="73050"/>
                </a:cubicBezTo>
                <a:cubicBezTo>
                  <a:pt x="54542" y="71617"/>
                  <a:pt x="54542" y="71617"/>
                  <a:pt x="55979" y="71617"/>
                </a:cubicBezTo>
                <a:lnTo>
                  <a:pt x="55979" y="70184"/>
                </a:lnTo>
                <a:cubicBezTo>
                  <a:pt x="51669" y="70184"/>
                  <a:pt x="48795" y="70184"/>
                  <a:pt x="44484" y="68751"/>
                </a:cubicBezTo>
                <a:cubicBezTo>
                  <a:pt x="41611" y="65886"/>
                  <a:pt x="38737" y="64453"/>
                  <a:pt x="37300" y="61588"/>
                </a:cubicBezTo>
                <a:cubicBezTo>
                  <a:pt x="34427" y="58722"/>
                  <a:pt x="32990" y="57289"/>
                  <a:pt x="31553" y="54424"/>
                </a:cubicBezTo>
                <a:cubicBezTo>
                  <a:pt x="30116" y="51558"/>
                  <a:pt x="30116" y="50126"/>
                  <a:pt x="30116" y="47260"/>
                </a:cubicBezTo>
                <a:cubicBezTo>
                  <a:pt x="30116" y="44394"/>
                  <a:pt x="30116" y="41529"/>
                  <a:pt x="31553" y="40096"/>
                </a:cubicBezTo>
                <a:cubicBezTo>
                  <a:pt x="31553" y="37231"/>
                  <a:pt x="34427" y="35798"/>
                  <a:pt x="35863" y="32932"/>
                </a:cubicBezTo>
                <a:cubicBezTo>
                  <a:pt x="38737" y="31500"/>
                  <a:pt x="40174" y="30067"/>
                  <a:pt x="43048" y="28634"/>
                </a:cubicBezTo>
                <a:cubicBezTo>
                  <a:pt x="45921" y="28634"/>
                  <a:pt x="47358" y="28634"/>
                  <a:pt x="50232" y="28634"/>
                </a:cubicBezTo>
                <a:cubicBezTo>
                  <a:pt x="53106" y="28634"/>
                  <a:pt x="54542" y="30067"/>
                  <a:pt x="57416" y="31500"/>
                </a:cubicBezTo>
                <a:cubicBezTo>
                  <a:pt x="58853" y="32932"/>
                  <a:pt x="61727" y="34365"/>
                  <a:pt x="63163" y="35798"/>
                </a:cubicBezTo>
                <a:cubicBezTo>
                  <a:pt x="66037" y="37231"/>
                  <a:pt x="67474" y="38664"/>
                  <a:pt x="68911" y="40096"/>
                </a:cubicBezTo>
                <a:cubicBezTo>
                  <a:pt x="71785" y="41529"/>
                  <a:pt x="73221" y="42962"/>
                  <a:pt x="74658" y="44394"/>
                </a:cubicBezTo>
                <a:cubicBezTo>
                  <a:pt x="76095" y="45827"/>
                  <a:pt x="77532" y="45827"/>
                  <a:pt x="78969" y="47260"/>
                </a:cubicBezTo>
                <a:cubicBezTo>
                  <a:pt x="80406" y="47260"/>
                  <a:pt x="81842" y="47260"/>
                  <a:pt x="83279" y="45827"/>
                </a:cubicBezTo>
                <a:cubicBezTo>
                  <a:pt x="84716" y="44394"/>
                  <a:pt x="84716" y="42962"/>
                  <a:pt x="84716" y="41529"/>
                </a:cubicBezTo>
                <a:cubicBezTo>
                  <a:pt x="83279" y="38664"/>
                  <a:pt x="83279" y="37231"/>
                  <a:pt x="81842" y="35798"/>
                </a:cubicBezTo>
                <a:cubicBezTo>
                  <a:pt x="80406" y="34365"/>
                  <a:pt x="78969" y="34365"/>
                  <a:pt x="78969" y="32932"/>
                </a:cubicBezTo>
                <a:cubicBezTo>
                  <a:pt x="77532" y="32932"/>
                  <a:pt x="76095" y="32932"/>
                  <a:pt x="76095" y="32932"/>
                </a:cubicBezTo>
                <a:cubicBezTo>
                  <a:pt x="74658" y="32932"/>
                  <a:pt x="73221" y="32932"/>
                  <a:pt x="73221" y="32932"/>
                </a:cubicBezTo>
                <a:cubicBezTo>
                  <a:pt x="71785" y="32932"/>
                  <a:pt x="71785" y="32932"/>
                  <a:pt x="71785" y="34365"/>
                </a:cubicBezTo>
                <a:lnTo>
                  <a:pt x="57416" y="18605"/>
                </a:lnTo>
                <a:cubicBezTo>
                  <a:pt x="60290" y="15740"/>
                  <a:pt x="63163" y="14307"/>
                  <a:pt x="66037" y="12874"/>
                </a:cubicBezTo>
                <a:close/>
                <a:moveTo>
                  <a:pt x="416271" y="0"/>
                </a:moveTo>
                <a:cubicBezTo>
                  <a:pt x="419136" y="0"/>
                  <a:pt x="422001" y="0"/>
                  <a:pt x="424866" y="0"/>
                </a:cubicBezTo>
                <a:cubicBezTo>
                  <a:pt x="427731" y="1430"/>
                  <a:pt x="430596" y="1430"/>
                  <a:pt x="432028" y="2860"/>
                </a:cubicBezTo>
                <a:cubicBezTo>
                  <a:pt x="434893" y="4289"/>
                  <a:pt x="437758" y="5719"/>
                  <a:pt x="440622" y="7149"/>
                </a:cubicBezTo>
                <a:cubicBezTo>
                  <a:pt x="442055" y="10009"/>
                  <a:pt x="444920" y="11439"/>
                  <a:pt x="446352" y="14298"/>
                </a:cubicBezTo>
                <a:cubicBezTo>
                  <a:pt x="447785" y="17158"/>
                  <a:pt x="447785" y="20018"/>
                  <a:pt x="449217" y="22877"/>
                </a:cubicBezTo>
                <a:cubicBezTo>
                  <a:pt x="449217" y="25737"/>
                  <a:pt x="447785" y="28597"/>
                  <a:pt x="446352" y="31456"/>
                </a:cubicBezTo>
                <a:cubicBezTo>
                  <a:pt x="446352" y="32886"/>
                  <a:pt x="444920" y="34316"/>
                  <a:pt x="444920" y="35746"/>
                </a:cubicBezTo>
                <a:cubicBezTo>
                  <a:pt x="443487" y="37176"/>
                  <a:pt x="442055" y="38605"/>
                  <a:pt x="440622" y="38605"/>
                </a:cubicBezTo>
                <a:cubicBezTo>
                  <a:pt x="440622" y="40035"/>
                  <a:pt x="439190" y="40035"/>
                  <a:pt x="437758" y="40035"/>
                </a:cubicBezTo>
                <a:cubicBezTo>
                  <a:pt x="437758" y="41465"/>
                  <a:pt x="436325" y="41465"/>
                  <a:pt x="434893" y="41465"/>
                </a:cubicBezTo>
                <a:lnTo>
                  <a:pt x="440622" y="42895"/>
                </a:lnTo>
                <a:lnTo>
                  <a:pt x="433460" y="58623"/>
                </a:lnTo>
                <a:lnTo>
                  <a:pt x="374731" y="32886"/>
                </a:lnTo>
                <a:lnTo>
                  <a:pt x="381893" y="15728"/>
                </a:lnTo>
                <a:lnTo>
                  <a:pt x="401947" y="25737"/>
                </a:lnTo>
                <a:cubicBezTo>
                  <a:pt x="400515" y="22877"/>
                  <a:pt x="400515" y="21447"/>
                  <a:pt x="400515" y="18588"/>
                </a:cubicBezTo>
                <a:cubicBezTo>
                  <a:pt x="400515" y="15728"/>
                  <a:pt x="400515" y="14298"/>
                  <a:pt x="401947" y="11439"/>
                </a:cubicBezTo>
                <a:cubicBezTo>
                  <a:pt x="403379" y="7149"/>
                  <a:pt x="406244" y="4289"/>
                  <a:pt x="407677" y="2860"/>
                </a:cubicBezTo>
                <a:cubicBezTo>
                  <a:pt x="410542" y="1430"/>
                  <a:pt x="413406" y="0"/>
                  <a:pt x="416271" y="0"/>
                </a:cubicBezTo>
                <a:close/>
                <a:moveTo>
                  <a:pt x="206689" y="0"/>
                </a:moveTo>
                <a:lnTo>
                  <a:pt x="243950" y="34378"/>
                </a:lnTo>
                <a:cubicBezTo>
                  <a:pt x="248249" y="37243"/>
                  <a:pt x="251116" y="41540"/>
                  <a:pt x="252549" y="44405"/>
                </a:cubicBezTo>
                <a:cubicBezTo>
                  <a:pt x="253982" y="48702"/>
                  <a:pt x="255415" y="51567"/>
                  <a:pt x="255415" y="55864"/>
                </a:cubicBezTo>
                <a:cubicBezTo>
                  <a:pt x="255415" y="58729"/>
                  <a:pt x="255415" y="61594"/>
                  <a:pt x="253982" y="63027"/>
                </a:cubicBezTo>
                <a:cubicBezTo>
                  <a:pt x="252549" y="65891"/>
                  <a:pt x="251116" y="68756"/>
                  <a:pt x="249683" y="70189"/>
                </a:cubicBezTo>
                <a:cubicBezTo>
                  <a:pt x="246816" y="73054"/>
                  <a:pt x="242517" y="75918"/>
                  <a:pt x="239651" y="75918"/>
                </a:cubicBezTo>
                <a:cubicBezTo>
                  <a:pt x="236784" y="75918"/>
                  <a:pt x="232485" y="75918"/>
                  <a:pt x="229619" y="75918"/>
                </a:cubicBezTo>
                <a:cubicBezTo>
                  <a:pt x="229619" y="77351"/>
                  <a:pt x="231052" y="78783"/>
                  <a:pt x="231052" y="81648"/>
                </a:cubicBezTo>
                <a:cubicBezTo>
                  <a:pt x="232485" y="83081"/>
                  <a:pt x="232485" y="85945"/>
                  <a:pt x="232485" y="88810"/>
                </a:cubicBezTo>
                <a:cubicBezTo>
                  <a:pt x="232485" y="90243"/>
                  <a:pt x="231052" y="93108"/>
                  <a:pt x="231052" y="95972"/>
                </a:cubicBezTo>
                <a:cubicBezTo>
                  <a:pt x="229619" y="97405"/>
                  <a:pt x="228186" y="100270"/>
                  <a:pt x="225320" y="103134"/>
                </a:cubicBezTo>
                <a:cubicBezTo>
                  <a:pt x="222453" y="105999"/>
                  <a:pt x="219587" y="108864"/>
                  <a:pt x="215288" y="110297"/>
                </a:cubicBezTo>
                <a:cubicBezTo>
                  <a:pt x="212421" y="111729"/>
                  <a:pt x="208122" y="111729"/>
                  <a:pt x="205256" y="111729"/>
                </a:cubicBezTo>
                <a:cubicBezTo>
                  <a:pt x="200957" y="111729"/>
                  <a:pt x="196657" y="110297"/>
                  <a:pt x="193791" y="108864"/>
                </a:cubicBezTo>
                <a:cubicBezTo>
                  <a:pt x="189492" y="107432"/>
                  <a:pt x="186625" y="104567"/>
                  <a:pt x="183759" y="101702"/>
                </a:cubicBezTo>
                <a:lnTo>
                  <a:pt x="145065" y="6732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mn-cs"/>
            </a:endParaRPr>
          </a:p>
        </p:txBody>
      </p:sp>
      <p:sp>
        <p:nvSpPr>
          <p:cNvPr id="71" name="文本框 70"/>
          <p:cNvSpPr txBox="1"/>
          <p:nvPr/>
        </p:nvSpPr>
        <p:spPr>
          <a:xfrm>
            <a:off x="1468667" y="221569"/>
            <a:ext cx="7010543" cy="584775"/>
          </a:xfrm>
          <a:prstGeom prst="rect">
            <a:avLst/>
          </a:prstGeom>
          <a:noFill/>
        </p:spPr>
        <p:txBody>
          <a:bodyPr wrap="square" rtlCol="0">
            <a:spAutoFit/>
          </a:bodyPr>
          <a:lstStyle/>
          <a:p>
            <a:pPr lvl="0">
              <a:defRPr/>
            </a:pPr>
            <a:r>
              <a:rPr lang="en-US" altLang="zh-CN" sz="3200" b="1" dirty="0">
                <a:solidFill>
                  <a:srgbClr val="00468E"/>
                </a:solidFill>
                <a:latin typeface="微软雅黑" panose="020B0503020204020204" pitchFamily="34" charset="-122"/>
                <a:ea typeface="微软雅黑" panose="020B0503020204020204" pitchFamily="34" charset="-122"/>
              </a:rPr>
              <a:t>1. </a:t>
            </a:r>
            <a:r>
              <a:rPr lang="zh-CN" altLang="en-US" sz="3200" b="1" dirty="0">
                <a:solidFill>
                  <a:srgbClr val="00468E"/>
                </a:solidFill>
                <a:latin typeface="微软雅黑" panose="020B0503020204020204" pitchFamily="34" charset="-122"/>
                <a:ea typeface="微软雅黑" panose="020B0503020204020204" pitchFamily="34" charset="-122"/>
              </a:rPr>
              <a:t>算法 </a:t>
            </a:r>
            <a:r>
              <a:rPr lang="en-US" altLang="zh-CN" sz="3200" b="1" dirty="0">
                <a:solidFill>
                  <a:srgbClr val="00468E"/>
                </a:solidFill>
                <a:latin typeface="微软雅黑" panose="020B0503020204020204" pitchFamily="34" charset="-122"/>
                <a:ea typeface="微软雅黑" panose="020B0503020204020204" pitchFamily="34" charset="-122"/>
              </a:rPr>
              <a:t>| </a:t>
            </a:r>
            <a:r>
              <a:rPr lang="zh-CN" altLang="en-US" sz="3200" b="1" dirty="0">
                <a:solidFill>
                  <a:srgbClr val="00468E"/>
                </a:solidFill>
                <a:latin typeface="微软雅黑" panose="020B0503020204020204" pitchFamily="34" charset="-122"/>
                <a:ea typeface="微软雅黑" panose="020B0503020204020204" pitchFamily="34" charset="-122"/>
              </a:rPr>
              <a:t>程序设计</a:t>
            </a:r>
          </a:p>
        </p:txBody>
      </p:sp>
      <p:grpSp>
        <p:nvGrpSpPr>
          <p:cNvPr id="7" name="组合 6"/>
          <p:cNvGrpSpPr/>
          <p:nvPr/>
        </p:nvGrpSpPr>
        <p:grpSpPr>
          <a:xfrm>
            <a:off x="1682752" y="780410"/>
            <a:ext cx="7461248" cy="5961152"/>
            <a:chOff x="1682752" y="1015941"/>
            <a:chExt cx="7461248" cy="5961152"/>
          </a:xfrm>
        </p:grpSpPr>
        <p:sp>
          <p:nvSpPr>
            <p:cNvPr id="5" name="矩形 4"/>
            <p:cNvSpPr/>
            <p:nvPr/>
          </p:nvSpPr>
          <p:spPr>
            <a:xfrm>
              <a:off x="1682752" y="1015941"/>
              <a:ext cx="7308848" cy="461665"/>
            </a:xfrm>
            <a:prstGeom prst="rect">
              <a:avLst/>
            </a:prstGeom>
          </p:spPr>
          <p:txBody>
            <a:bodyPr wrap="square">
              <a:spAutoFit/>
            </a:bodyPr>
            <a:lstStyle/>
            <a:p>
              <a:pPr>
                <a:lnSpc>
                  <a:spcPct val="150000"/>
                </a:lnSpc>
              </a:pPr>
              <a:r>
                <a:rPr lang="en-US" altLang="zh-CN" sz="1600" b="1" dirty="0" smtClean="0">
                  <a:latin typeface="Times New Roman" panose="02020603050405020304" pitchFamily="18" charset="0"/>
                  <a:ea typeface="黑体" panose="02010609060101010101" pitchFamily="49" charset="-122"/>
                  <a:cs typeface="Times New Roman" panose="02020603050405020304" pitchFamily="18" charset="0"/>
                </a:rPr>
                <a:t>1.3</a:t>
              </a:r>
              <a:r>
                <a:rPr lang="en-US" altLang="zh-CN" sz="16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1600" dirty="0" smtClean="0">
                  <a:latin typeface="Times New Roman" panose="02020603050405020304" pitchFamily="18" charset="0"/>
                  <a:ea typeface="黑体" panose="02010609060101010101" pitchFamily="49" charset="-122"/>
                  <a:cs typeface="Times New Roman" panose="02020603050405020304" pitchFamily="18" charset="0"/>
                </a:rPr>
                <a:t>五分钟</a:t>
              </a:r>
              <a:r>
                <a:rPr lang="zh-CN" altLang="en-US" sz="1600" dirty="0">
                  <a:latin typeface="Times New Roman" panose="02020603050405020304" pitchFamily="18" charset="0"/>
                  <a:ea typeface="黑体" panose="02010609060101010101" pitchFamily="49" charset="-122"/>
                  <a:cs typeface="Times New Roman" panose="02020603050405020304" pitchFamily="18" charset="0"/>
                </a:rPr>
                <a:t>队长</a:t>
              </a:r>
              <a:r>
                <a:rPr lang="zh-CN" altLang="en-US" sz="1600" dirty="0" smtClean="0">
                  <a:latin typeface="Times New Roman" panose="02020603050405020304" pitchFamily="18" charset="0"/>
                  <a:ea typeface="黑体" panose="02010609060101010101" pitchFamily="49" charset="-122"/>
                  <a:cs typeface="Times New Roman" panose="02020603050405020304" pitchFamily="18" charset="0"/>
                </a:rPr>
                <a:t>统计</a:t>
              </a:r>
              <a:r>
                <a:rPr lang="en-US" altLang="zh-CN" sz="1600" dirty="0" smtClean="0">
                  <a:latin typeface="Times New Roman" panose="02020603050405020304" pitchFamily="18" charset="0"/>
                  <a:ea typeface="黑体" panose="02010609060101010101" pitchFamily="49" charset="-122"/>
                  <a:cs typeface="Times New Roman" panose="02020603050405020304" pitchFamily="18" charset="0"/>
                </a:rPr>
                <a:t>.                                            </a:t>
              </a:r>
              <a:r>
                <a:rPr lang="en-US" altLang="zh-CN" sz="1600" dirty="0" smtClean="0">
                  <a:latin typeface="Times New Roman" panose="02020603050405020304" pitchFamily="18" charset="0"/>
                  <a:ea typeface="黑体" panose="02010609060101010101" pitchFamily="49" charset="-122"/>
                  <a:cs typeface="Times New Roman" panose="02020603050405020304" pitchFamily="18" charset="0"/>
                  <a:sym typeface="+mn-ea"/>
                </a:rPr>
                <a:t>Min5_statics </a:t>
              </a:r>
              <a:r>
                <a:rPr lang="zh-CN" altLang="en-US" sz="1600" dirty="0" smtClean="0">
                  <a:latin typeface="Times New Roman" panose="02020603050405020304" pitchFamily="18" charset="0"/>
                  <a:ea typeface="黑体" panose="02010609060101010101" pitchFamily="49" charset="-122"/>
                  <a:cs typeface="Times New Roman" panose="02020603050405020304" pitchFamily="18" charset="0"/>
                  <a:sym typeface="+mn-ea"/>
                </a:rPr>
                <a:t>函数 核心伪代码</a:t>
              </a:r>
              <a:endParaRPr lang="zh-CN" altLang="en-US" sz="1600" dirty="0">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文本框 3"/>
            <p:cNvSpPr txBox="1"/>
            <p:nvPr/>
          </p:nvSpPr>
          <p:spPr>
            <a:xfrm>
              <a:off x="1848206" y="1446925"/>
              <a:ext cx="7295794" cy="5530168"/>
            </a:xfrm>
            <a:prstGeom prst="rect">
              <a:avLst/>
            </a:prstGeom>
            <a:noFill/>
          </p:spPr>
          <p:txBody>
            <a:bodyPr wrap="square" rtlCol="0">
              <a:spAutoFit/>
            </a:bodyPr>
            <a:lstStyle/>
            <a:p>
              <a:pPr>
                <a:lnSpc>
                  <a:spcPts val="1700"/>
                </a:lnSpc>
              </a:pPr>
              <a:r>
                <a:rPr lang="en-US" altLang="zh-CN" sz="1400" b="1" dirty="0" smtClean="0">
                  <a:solidFill>
                    <a:srgbClr val="1578FF"/>
                  </a:solidFill>
                  <a:latin typeface="Times New Roman" panose="02020603050405020304" pitchFamily="18" charset="0"/>
                  <a:cs typeface="Times New Roman" panose="02020603050405020304" pitchFamily="18" charset="0"/>
                </a:rPr>
                <a:t>for </a:t>
              </a:r>
              <a:r>
                <a:rPr lang="en-US" altLang="zh-CN" sz="1400" b="1" dirty="0" smtClean="0">
                  <a:latin typeface="Times New Roman" panose="02020603050405020304" pitchFamily="18" charset="0"/>
                  <a:cs typeface="Times New Roman" panose="02020603050405020304" pitchFamily="18" charset="0"/>
                </a:rPr>
                <a:t> i=1:floor(T/5)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%T=180 </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插入</a:t>
              </a:r>
              <a:r>
                <a:rPr lang="en-US" altLang="zh-CN"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5</a:t>
              </a:r>
              <a:r>
                <a:rPr lang="zh-CN" altLang="en-US"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的倍数时间节点</a:t>
              </a:r>
              <a:endParaRPr lang="en-US" altLang="zh-CN"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endParaRPr>
            </a:p>
            <a:p>
              <a:pPr>
                <a:lnSpc>
                  <a:spcPts val="1700"/>
                </a:lnSpc>
              </a:pPr>
              <a:r>
                <a:rPr lang="en-US" altLang="zh-CN" sz="1400" b="1" dirty="0" smtClean="0">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for</a:t>
              </a:r>
              <a:r>
                <a:rPr lang="en-US" altLang="zh-CN" sz="1400" b="1" dirty="0" smtClean="0">
                  <a:latin typeface="Times New Roman" panose="02020603050405020304" pitchFamily="18" charset="0"/>
                  <a:cs typeface="Times New Roman" panose="02020603050405020304" pitchFamily="18" charset="0"/>
                </a:rPr>
                <a:t>   j=1:A</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柜台服务人数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遍历每一个顾客</a:t>
              </a:r>
              <a:endPar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endParaRPr>
            </a:p>
            <a:p>
              <a:pPr>
                <a:lnSpc>
                  <a:spcPts val="1700"/>
                </a:lnSpc>
              </a:pPr>
              <a:r>
                <a:rPr lang="en-US" altLang="zh-CN" sz="1400" b="1" dirty="0" smtClean="0">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if   </a:t>
              </a:r>
              <a:r>
                <a:rPr lang="en-US" altLang="zh-CN" sz="1400" b="1" dirty="0">
                  <a:latin typeface="Times New Roman" charset="0"/>
                  <a:ea typeface="Times New Roman" charset="0"/>
                  <a:cs typeface="Times New Roman" charset="0"/>
                </a:rPr>
                <a:t>j</a:t>
              </a:r>
              <a:r>
                <a:rPr lang="zh-CN" altLang="en-US" sz="1400" b="1" dirty="0">
                  <a:latin typeface="仿宋" panose="02010609060101010101" pitchFamily="49" charset="-122"/>
                  <a:ea typeface="仿宋" panose="02010609060101010101" pitchFamily="49" charset="-122"/>
                  <a:cs typeface="Times New Roman" panose="02020603050405020304" pitchFamily="18" charset="0"/>
                </a:rPr>
                <a:t>顾客</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到达柜台的时刻</a:t>
              </a:r>
              <a:r>
                <a:rPr lang="en-US" altLang="zh-CN" sz="1400" b="1" dirty="0" smtClean="0">
                  <a:latin typeface="Times New Roman" panose="02020603050405020304" pitchFamily="18" charset="0"/>
                  <a:cs typeface="Times New Roman" panose="02020603050405020304" pitchFamily="18" charset="0"/>
                </a:rPr>
                <a:t>&gt;=5*</a:t>
              </a:r>
              <a:r>
                <a:rPr lang="en-US" altLang="zh-CN" sz="1400" b="1" dirty="0" err="1" smtClean="0">
                  <a:latin typeface="Times New Roman" panose="02020603050405020304" pitchFamily="18" charset="0"/>
                  <a:cs typeface="Times New Roman" panose="02020603050405020304" pitchFamily="18" charset="0"/>
                </a:rPr>
                <a:t>i</a:t>
              </a:r>
              <a:r>
                <a:rPr lang="en-US" altLang="zh-CN" sz="1400" b="1" dirty="0" smtClean="0">
                  <a:latin typeface="Times New Roman" panose="02020603050405020304" pitchFamily="18" charset="0"/>
                  <a:cs typeface="Times New Roman" panose="02020603050405020304" pitchFamily="18" charset="0"/>
                </a:rPr>
                <a:t>	</a:t>
              </a:r>
              <a:r>
                <a:rPr lang="zh-CN" altLang="en-US" sz="1400" b="1" dirty="0" smtClean="0">
                  <a:latin typeface="Times New Roman" panose="02020603050405020304" pitchFamily="18" charset="0"/>
                  <a:cs typeface="Times New Roman" panose="02020603050405020304" pitchFamily="18" charset="0"/>
                </a:rPr>
                <a:t>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插入</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5</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倍数时间点在</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j</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顾客到达柜台之后</a:t>
              </a:r>
              <a:endParaRPr lang="en-US" altLang="zh-CN" sz="1400" b="1" dirty="0" smtClean="0">
                <a:latin typeface="Times New Roman" panose="02020603050405020304" pitchFamily="18" charset="0"/>
                <a:cs typeface="Times New Roman" panose="02020603050405020304" pitchFamily="18" charset="0"/>
              </a:endParaRPr>
            </a:p>
            <a:p>
              <a:pPr>
                <a:lnSpc>
                  <a:spcPts val="1700"/>
                </a:lnSpc>
              </a:pPr>
              <a:r>
                <a:rPr lang="en-US" altLang="zh-CN" sz="1400" b="1" dirty="0">
                  <a:solidFill>
                    <a:srgbClr val="1578FF"/>
                  </a:solidFill>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for   </a:t>
              </a:r>
              <a:r>
                <a:rPr lang="en-US" altLang="zh-CN" sz="1400" b="1" dirty="0" smtClean="0">
                  <a:latin typeface="Times New Roman" panose="02020603050405020304" pitchFamily="18" charset="0"/>
                  <a:cs typeface="Times New Roman" panose="02020603050405020304" pitchFamily="18" charset="0"/>
                </a:rPr>
                <a:t>k=1:j-1		</a:t>
              </a:r>
              <a:r>
                <a:rPr lang="zh-CN" altLang="en-US" sz="1400" b="1" dirty="0">
                  <a:latin typeface="仿宋" panose="02010609060101010101" pitchFamily="49" charset="-122"/>
                  <a:ea typeface="仿宋" panose="02010609060101010101" pitchFamily="49" charset="-122"/>
                  <a:cs typeface="Times New Roman" panose="02020603050405020304" pitchFamily="18" charset="0"/>
                </a:rPr>
                <a:t> </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遍历</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j</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顾客之前的每</a:t>
              </a:r>
              <a:r>
                <a:rPr lang="zh-CN" altLang="en-US"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一个顾客</a:t>
              </a:r>
              <a:endParaRPr lang="en-US" altLang="zh-CN" sz="1400" b="1" dirty="0" smtClean="0">
                <a:latin typeface="Times New Roman" panose="02020603050405020304" pitchFamily="18" charset="0"/>
                <a:cs typeface="Times New Roman" panose="02020603050405020304" pitchFamily="18" charset="0"/>
              </a:endParaRPr>
            </a:p>
            <a:p>
              <a:pPr>
                <a:lnSpc>
                  <a:spcPts val="1700"/>
                </a:lnSpc>
              </a:pPr>
              <a:r>
                <a:rPr lang="en-US" altLang="zh-CN" sz="1400" b="1" dirty="0">
                  <a:solidFill>
                    <a:srgbClr val="1578FF"/>
                  </a:solidFill>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if   </a:t>
              </a:r>
              <a:r>
                <a:rPr lang="en-US" altLang="zh-CN" sz="1400" b="1" dirty="0">
                  <a:latin typeface="Times New Roman" charset="0"/>
                  <a:ea typeface="Times New Roman" charset="0"/>
                  <a:cs typeface="Times New Roman" charset="0"/>
                </a:rPr>
                <a:t>k</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顾客的离开时间</a:t>
              </a:r>
              <a:r>
                <a:rPr lang="en-US" altLang="zh-CN" sz="1400" b="1" dirty="0" smtClean="0">
                  <a:latin typeface="Times New Roman" panose="02020603050405020304" pitchFamily="18" charset="0"/>
                  <a:cs typeface="Times New Roman" panose="02020603050405020304" pitchFamily="18" charset="0"/>
                </a:rPr>
                <a:t>&gt;5</a:t>
              </a:r>
              <a:r>
                <a:rPr lang="zh-CN" altLang="en-US" sz="1400" b="1" dirty="0" smtClean="0">
                  <a:latin typeface="Times New Roman" panose="02020603050405020304" pitchFamily="18" charset="0"/>
                  <a:cs typeface="Times New Roman" panose="02020603050405020304" pitchFamily="18" charset="0"/>
                </a:rPr>
                <a:t>*</a:t>
              </a:r>
              <a:r>
                <a:rPr lang="en-US" altLang="zh-CN" sz="1400" b="1" dirty="0" err="1" smtClean="0">
                  <a:latin typeface="Times New Roman" panose="02020603050405020304" pitchFamily="18" charset="0"/>
                  <a:cs typeface="Times New Roman" panose="02020603050405020304" pitchFamily="18" charset="0"/>
                </a:rPr>
                <a:t>i</a:t>
              </a:r>
              <a:r>
                <a:rPr lang="en-US" altLang="zh-CN" sz="1400" b="1" dirty="0" smtClean="0">
                  <a:latin typeface="Times New Roman" panose="02020603050405020304" pitchFamily="18" charset="0"/>
                  <a:cs typeface="Times New Roman" panose="02020603050405020304" pitchFamily="18" charset="0"/>
                </a:rPr>
                <a:t>          </a:t>
              </a:r>
              <a:r>
                <a:rPr lang="zh-CN" altLang="en-US" sz="1400" b="1" dirty="0" smtClean="0">
                  <a:latin typeface="Times New Roman" panose="02020603050405020304" pitchFamily="18" charset="0"/>
                  <a:cs typeface="Times New Roman" panose="02020603050405020304" pitchFamily="18" charset="0"/>
                </a:rPr>
                <a:t>      </a:t>
              </a:r>
              <a:r>
                <a:rPr lang="en-US" altLang="zh-CN" sz="1400" b="1" dirty="0" smtClean="0">
                  <a:latin typeface="Times New Roman" panose="02020603050405020304" pitchFamily="18" charset="0"/>
                  <a:cs typeface="Times New Roman" panose="02020603050405020304" pitchFamily="18" charset="0"/>
                </a:rPr>
                <a:t>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若</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k</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顾客的离开</a:t>
              </a:r>
              <a:r>
                <a:rPr lang="zh-CN" altLang="en-US"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时间</a:t>
              </a:r>
              <a:r>
                <a:rPr lang="en-US" altLang="zh-CN"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&gt;</a:t>
              </a:r>
              <a:r>
                <a:rPr lang="zh-CN" altLang="en-US"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当前</a:t>
              </a:r>
              <a:r>
                <a:rPr lang="en-US" altLang="zh-CN"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5</a:t>
              </a:r>
              <a:r>
                <a:rPr lang="zh-CN" altLang="en-US"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倍数时刻</a:t>
              </a:r>
              <a:r>
                <a:rPr lang="en-US" altLang="zh-CN" sz="1400" b="1" dirty="0" smtClean="0">
                  <a:latin typeface="Times New Roman" panose="02020603050405020304" pitchFamily="18" charset="0"/>
                  <a:cs typeface="Times New Roman" panose="02020603050405020304" pitchFamily="18" charset="0"/>
                </a:rPr>
                <a:t>                                                          	                 </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排队人数计数器</a:t>
              </a:r>
              <a:r>
                <a:rPr lang="en-US" altLang="zh-CN" sz="1400" b="1" dirty="0" smtClean="0">
                  <a:latin typeface="Times New Roman" panose="02020603050405020304" pitchFamily="18" charset="0"/>
                  <a:cs typeface="Times New Roman" panose="02020603050405020304" pitchFamily="18" charset="0"/>
                </a:rPr>
                <a:t>+=1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说明</a:t>
              </a:r>
              <a:r>
                <a:rPr lang="zh-CN" altLang="en-US"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其</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在排队</a:t>
              </a:r>
              <a:endParaRPr lang="en-US" altLang="zh-CN" sz="1400" b="1" dirty="0" smtClean="0">
                <a:latin typeface="Times New Roman" panose="02020603050405020304" pitchFamily="18" charset="0"/>
                <a:cs typeface="Times New Roman" panose="02020603050405020304" pitchFamily="18" charset="0"/>
              </a:endParaRPr>
            </a:p>
            <a:p>
              <a:pPr>
                <a:lnSpc>
                  <a:spcPts val="1700"/>
                </a:lnSpc>
              </a:pPr>
              <a:r>
                <a:rPr lang="en-US" altLang="zh-CN" sz="1400" b="1" dirty="0" smtClean="0">
                  <a:solidFill>
                    <a:srgbClr val="1578FF"/>
                  </a:solidFill>
                  <a:latin typeface="Times New Roman" panose="02020603050405020304" pitchFamily="18" charset="0"/>
                  <a:cs typeface="Times New Roman" panose="02020603050405020304" pitchFamily="18" charset="0"/>
                </a:rPr>
                <a:t>                            end</a:t>
              </a:r>
            </a:p>
            <a:p>
              <a:pPr>
                <a:lnSpc>
                  <a:spcPts val="1700"/>
                </a:lnSpc>
              </a:pPr>
              <a:r>
                <a:rPr lang="en-US" altLang="zh-CN" sz="1400" b="1" dirty="0">
                  <a:solidFill>
                    <a:srgbClr val="1578FF"/>
                  </a:solidFill>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end</a:t>
              </a:r>
            </a:p>
            <a:p>
              <a:pPr>
                <a:lnSpc>
                  <a:spcPts val="1700"/>
                </a:lnSpc>
              </a:pPr>
              <a:r>
                <a:rPr lang="en-US" altLang="zh-CN" sz="1400" b="1" dirty="0">
                  <a:solidFill>
                    <a:srgbClr val="1578FF"/>
                  </a:solidFill>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else </a:t>
              </a:r>
              <a:r>
                <a:rPr lang="en-US" altLang="zh-CN" sz="1400" b="1" dirty="0">
                  <a:solidFill>
                    <a:srgbClr val="1578FF"/>
                  </a:solidFill>
                  <a:latin typeface="Times New Roman" panose="02020603050405020304" pitchFamily="18" charset="0"/>
                  <a:cs typeface="Times New Roman" panose="02020603050405020304" pitchFamily="18" charset="0"/>
                </a:rPr>
                <a:t>if   </a:t>
              </a:r>
              <a:r>
                <a:rPr lang="en-US" altLang="zh-CN" sz="1400" b="1" dirty="0" smtClean="0">
                  <a:latin typeface="Times New Roman" charset="0"/>
                  <a:ea typeface="Times New Roman" charset="0"/>
                  <a:cs typeface="Times New Roman" charset="0"/>
                </a:rPr>
                <a:t>j</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顾客到达柜台时刻</a:t>
              </a:r>
              <a:r>
                <a:rPr lang="en-US" altLang="zh-CN" sz="1400" b="1" dirty="0" smtClean="0">
                  <a:latin typeface="Times New Roman" panose="02020603050405020304" pitchFamily="18" charset="0"/>
                  <a:cs typeface="Times New Roman" panose="02020603050405020304" pitchFamily="18" charset="0"/>
                </a:rPr>
                <a:t>==5*</a:t>
              </a:r>
              <a:r>
                <a:rPr lang="en-US" altLang="zh-CN" sz="1400" b="1" dirty="0" err="1" smtClean="0">
                  <a:latin typeface="Times New Roman" panose="02020603050405020304" pitchFamily="18" charset="0"/>
                  <a:cs typeface="Times New Roman" panose="02020603050405020304" pitchFamily="18" charset="0"/>
                </a:rPr>
                <a:t>i</a:t>
              </a:r>
              <a:r>
                <a:rPr lang="zh-CN" altLang="en-US" sz="1400" b="1" dirty="0" smtClean="0">
                  <a:latin typeface="Times New Roman" panose="02020603050405020304" pitchFamily="18" charset="0"/>
                  <a:cs typeface="Times New Roman" panose="02020603050405020304" pitchFamily="18" charset="0"/>
                </a:rPr>
                <a:t>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%j</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顾客的离开时间正好为</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5</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的倍数时刻</a:t>
              </a:r>
              <a:endPar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endParaRPr>
            </a:p>
            <a:p>
              <a:pPr>
                <a:lnSpc>
                  <a:spcPts val="1700"/>
                </a:lnSpc>
              </a:pPr>
              <a:r>
                <a:rPr lang="en-US" altLang="zh-CN" sz="1400" b="1" dirty="0">
                  <a:solidFill>
                    <a:srgbClr val="00B050"/>
                  </a:solidFill>
                  <a:latin typeface="黑体" panose="02010609060101010101" pitchFamily="49" charset="-122"/>
                  <a:ea typeface="黑体" panose="02010609060101010101" pitchFamily="49" charset="-122"/>
                  <a:cs typeface="Times New Roman" panose="02020603050405020304" pitchFamily="18" charset="0"/>
                </a:rPr>
                <a:t>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  </a:t>
              </a:r>
              <a:r>
                <a:rPr lang="en-US" altLang="zh-CN" sz="1400" b="1" dirty="0">
                  <a:solidFill>
                    <a:srgbClr val="1578FF"/>
                  </a:solidFill>
                  <a:latin typeface="Times New Roman" panose="02020603050405020304" pitchFamily="18" charset="0"/>
                  <a:cs typeface="Times New Roman" panose="02020603050405020304" pitchFamily="18" charset="0"/>
                </a:rPr>
                <a:t>if</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 </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 </a:t>
              </a:r>
              <a:r>
                <a:rPr lang="en-US" altLang="zh-CN" sz="1400" b="1" dirty="0" smtClean="0">
                  <a:latin typeface="Times New Roman" charset="0"/>
                  <a:ea typeface="Times New Roman" charset="0"/>
                  <a:cs typeface="Times New Roman" charset="0"/>
                </a:rPr>
                <a:t>j</a:t>
              </a:r>
              <a:r>
                <a:rPr lang="zh-CN" altLang="en-US" sz="1400" b="1" dirty="0">
                  <a:latin typeface="仿宋" panose="02010609060101010101" pitchFamily="49" charset="-122"/>
                  <a:ea typeface="仿宋" panose="02010609060101010101" pitchFamily="49" charset="-122"/>
                  <a:cs typeface="Times New Roman" panose="02020603050405020304" pitchFamily="18" charset="0"/>
                </a:rPr>
                <a:t>顾客的等待时间</a:t>
              </a:r>
              <a:r>
                <a:rPr lang="en-US" altLang="zh-CN" sz="1400" b="1" dirty="0">
                  <a:latin typeface="仿宋" panose="02010609060101010101" pitchFamily="49" charset="-122"/>
                  <a:ea typeface="仿宋" panose="02010609060101010101" pitchFamily="49" charset="-122"/>
                  <a:cs typeface="Times New Roman" panose="02020603050405020304" pitchFamily="18" charset="0"/>
                </a:rPr>
                <a:t>&gt;0</a:t>
              </a:r>
            </a:p>
            <a:p>
              <a:pPr>
                <a:lnSpc>
                  <a:spcPts val="1700"/>
                </a:lnSpc>
              </a:pPr>
              <a:r>
                <a:rPr lang="en-US" altLang="zh-CN" sz="1400" b="1" dirty="0" smtClean="0">
                  <a:latin typeface="仿宋" panose="02010609060101010101" pitchFamily="49" charset="-122"/>
                  <a:ea typeface="仿宋" panose="02010609060101010101" pitchFamily="49" charset="-122"/>
                  <a:cs typeface="Times New Roman" panose="02020603050405020304" pitchFamily="18" charset="0"/>
                </a:rPr>
                <a:t>	</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  </a:t>
              </a:r>
              <a:r>
                <a:rPr lang="en-US" altLang="zh-CN" sz="1400" b="1" dirty="0">
                  <a:latin typeface="仿宋" panose="02010609060101010101" pitchFamily="49" charset="-122"/>
                  <a:ea typeface="仿宋" panose="02010609060101010101" pitchFamily="49" charset="-122"/>
                  <a:cs typeface="Times New Roman" panose="02020603050405020304" pitchFamily="18" charset="0"/>
                </a:rPr>
                <a:t> </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 </a:t>
              </a:r>
              <a:r>
                <a:rPr lang="en-US" altLang="zh-CN" sz="1400" b="1" dirty="0" smtClean="0">
                  <a:latin typeface="仿宋" panose="02010609060101010101" pitchFamily="49" charset="-122"/>
                  <a:ea typeface="仿宋" panose="02010609060101010101" pitchFamily="49" charset="-122"/>
                  <a:cs typeface="Times New Roman" panose="02020603050405020304" pitchFamily="18" charset="0"/>
                </a:rPr>
                <a:t>    </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排队人数计数器</a:t>
              </a:r>
              <a:r>
                <a:rPr lang="en-US" altLang="zh-CN" sz="1400" b="1" dirty="0" smtClean="0">
                  <a:latin typeface="Times New Roman" panose="02020603050405020304" pitchFamily="18" charset="0"/>
                  <a:cs typeface="Times New Roman" panose="02020603050405020304" pitchFamily="18" charset="0"/>
                </a:rPr>
                <a:t>+=1</a:t>
              </a:r>
              <a:r>
                <a:rPr lang="en-US" altLang="zh-CN" sz="1400" b="1" dirty="0">
                  <a:latin typeface="Times New Roman" panose="02020603050405020304" pitchFamily="18" charset="0"/>
                  <a:cs typeface="Times New Roman" panose="02020603050405020304" pitchFamily="18" charset="0"/>
                </a:rPr>
                <a:t> </a:t>
              </a:r>
              <a:r>
                <a:rPr lang="en-US" altLang="zh-CN" sz="1400" b="1" dirty="0" smtClean="0">
                  <a:latin typeface="Times New Roman" panose="02020603050405020304" pitchFamily="18" charset="0"/>
                  <a:cs typeface="Times New Roman" panose="02020603050405020304" pitchFamily="18" charset="0"/>
                </a:rPr>
                <a:t>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他必然可以算作队长中的一员</a:t>
              </a:r>
              <a:endPar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endParaRPr>
            </a:p>
            <a:p>
              <a:pPr>
                <a:lnSpc>
                  <a:spcPts val="1700"/>
                </a:lnSpc>
              </a:pPr>
              <a:r>
                <a:rPr lang="en-US" altLang="zh-CN" sz="1400" b="1" dirty="0">
                  <a:solidFill>
                    <a:srgbClr val="1578FF"/>
                  </a:solidFill>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end</a:t>
              </a:r>
              <a:endParaRPr lang="en-US" altLang="zh-CN" sz="1400" b="1" dirty="0">
                <a:solidFill>
                  <a:srgbClr val="1578FF"/>
                </a:solidFill>
                <a:latin typeface="Times New Roman" panose="02020603050405020304" pitchFamily="18" charset="0"/>
                <a:cs typeface="Times New Roman" panose="02020603050405020304" pitchFamily="18" charset="0"/>
              </a:endParaRPr>
            </a:p>
            <a:p>
              <a:pPr>
                <a:lnSpc>
                  <a:spcPts val="1700"/>
                </a:lnSpc>
              </a:pPr>
              <a:r>
                <a:rPr lang="en-US" altLang="zh-CN" sz="1400" b="1" dirty="0">
                  <a:solidFill>
                    <a:srgbClr val="1578FF"/>
                  </a:solidFill>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end</a:t>
              </a:r>
              <a:endParaRPr lang="en-US" altLang="zh-CN" sz="1400" b="1" dirty="0">
                <a:solidFill>
                  <a:srgbClr val="1578FF"/>
                </a:solidFill>
                <a:latin typeface="Times New Roman" panose="02020603050405020304" pitchFamily="18" charset="0"/>
                <a:cs typeface="Times New Roman" panose="02020603050405020304" pitchFamily="18" charset="0"/>
              </a:endParaRPr>
            </a:p>
            <a:p>
              <a:pPr>
                <a:lnSpc>
                  <a:spcPts val="1700"/>
                </a:lnSpc>
              </a:pPr>
              <a:r>
                <a:rPr lang="en-US" altLang="zh-CN" sz="1400" b="1" dirty="0" smtClean="0">
                  <a:solidFill>
                    <a:srgbClr val="1578FF"/>
                  </a:solidFill>
                  <a:latin typeface="Times New Roman" panose="02020603050405020304" pitchFamily="18" charset="0"/>
                  <a:cs typeface="Times New Roman" panose="02020603050405020304" pitchFamily="18" charset="0"/>
                </a:rPr>
                <a:t>       end</a:t>
              </a:r>
            </a:p>
            <a:p>
              <a:pPr>
                <a:lnSpc>
                  <a:spcPts val="1700"/>
                </a:lnSpc>
              </a:pPr>
              <a:r>
                <a:rPr lang="en-US" altLang="zh-CN" sz="1400" b="1" dirty="0">
                  <a:solidFill>
                    <a:srgbClr val="1578FF"/>
                  </a:solidFill>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if   </a:t>
              </a:r>
              <a:r>
                <a:rPr lang="zh-CN" altLang="en-US" sz="1400" b="1" dirty="0">
                  <a:latin typeface="仿宋" panose="02010609060101010101" pitchFamily="49" charset="-122"/>
                  <a:ea typeface="仿宋" panose="02010609060101010101" pitchFamily="49" charset="-122"/>
                  <a:cs typeface="Times New Roman" panose="02020603050405020304" pitchFamily="18" charset="0"/>
                </a:rPr>
                <a:t>连</a:t>
              </a:r>
              <a:r>
                <a:rPr lang="en-US" altLang="zh-CN" sz="1400" b="1" dirty="0" smtClean="0">
                  <a:latin typeface="Times New Roman" charset="0"/>
                  <a:ea typeface="Times New Roman" charset="0"/>
                  <a:cs typeface="Times New Roman" charset="0"/>
                </a:rPr>
                <a:t>A</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柜台的最后一个顾客到达柜台时刻</a:t>
              </a:r>
              <a:r>
                <a:rPr lang="en-US" altLang="zh-CN" sz="1400" b="1" dirty="0" smtClean="0">
                  <a:latin typeface="仿宋" panose="02010609060101010101" pitchFamily="49" charset="-122"/>
                  <a:ea typeface="仿宋" panose="02010609060101010101" pitchFamily="49" charset="-122"/>
                  <a:cs typeface="Times New Roman" panose="02020603050405020304" pitchFamily="18" charset="0"/>
                </a:rPr>
                <a:t>&lt;</a:t>
              </a:r>
              <a:r>
                <a:rPr lang="en-US" altLang="zh-CN" sz="1400" b="1" dirty="0" smtClean="0">
                  <a:latin typeface="Times New Roman" charset="0"/>
                  <a:ea typeface="Times New Roman" charset="0"/>
                  <a:cs typeface="Times New Roman" charset="0"/>
                </a:rPr>
                <a:t>5*</a:t>
              </a:r>
              <a:r>
                <a:rPr lang="en-US" altLang="zh-CN" sz="1400" b="1" dirty="0" err="1" smtClean="0">
                  <a:latin typeface="Times New Roman" charset="0"/>
                  <a:ea typeface="Times New Roman" charset="0"/>
                  <a:cs typeface="Times New Roman" charset="0"/>
                </a:rPr>
                <a:t>i</a:t>
              </a:r>
              <a:r>
                <a:rPr lang="zh-CN" altLang="en-US" sz="1400" b="1" dirty="0" smtClean="0">
                  <a:latin typeface="Times New Roman" charset="0"/>
                  <a:ea typeface="Times New Roman" charset="0"/>
                  <a:cs typeface="Times New Roman" charset="0"/>
                </a:rPr>
                <a:t>     </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代表第二个</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for</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循环无效，</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5</a:t>
              </a:r>
              <a:r>
                <a:rPr lang="zh-CN" altLang="en-US"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a:t>
              </a:r>
              <a:r>
                <a:rPr lang="en-US" altLang="zh-CN" sz="1400" b="1" dirty="0" err="1"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i</a:t>
              </a:r>
              <a:r>
                <a:rPr lang="en-US" altLang="zh-CN" sz="1400" b="1" dirty="0" smtClean="0">
                  <a:solidFill>
                    <a:srgbClr val="00B050"/>
                  </a:solidFill>
                  <a:latin typeface="黑体" panose="02010609060101010101" pitchFamily="49" charset="-122"/>
                  <a:ea typeface="黑体" panose="02010609060101010101" pitchFamily="49" charset="-122"/>
                  <a:cs typeface="Times New Roman" panose="02020603050405020304" pitchFamily="18" charset="0"/>
                </a:rPr>
                <a:t>=180min</a:t>
              </a:r>
            </a:p>
            <a:p>
              <a:pPr>
                <a:lnSpc>
                  <a:spcPts val="1700"/>
                </a:lnSpc>
              </a:pPr>
              <a:r>
                <a:rPr lang="en-US" altLang="zh-CN" sz="1400" b="1" dirty="0" smtClean="0">
                  <a:latin typeface="仿宋" panose="02010609060101010101" pitchFamily="49" charset="-122"/>
                  <a:ea typeface="仿宋" panose="02010609060101010101" pitchFamily="49" charset="-122"/>
                  <a:cs typeface="Times New Roman" panose="02020603050405020304" pitchFamily="18" charset="0"/>
                </a:rPr>
                <a:t>       </a:t>
              </a:r>
              <a:r>
                <a:rPr lang="en-US" altLang="zh-CN" sz="1400" b="1" dirty="0" smtClean="0">
                  <a:solidFill>
                    <a:srgbClr val="1578FF"/>
                  </a:solidFill>
                  <a:latin typeface="Times New Roman" charset="0"/>
                  <a:ea typeface="Times New Roman" charset="0"/>
                  <a:cs typeface="Times New Roman" charset="0"/>
                </a:rPr>
                <a:t>for</a:t>
              </a:r>
              <a:r>
                <a:rPr lang="en-US" altLang="zh-CN" sz="1400" b="1" dirty="0" smtClean="0">
                  <a:latin typeface="Times New Roman" charset="0"/>
                  <a:ea typeface="Times New Roman" charset="0"/>
                  <a:cs typeface="Times New Roman" charset="0"/>
                </a:rPr>
                <a:t>  j=1:A</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柜台的服务人数</a:t>
              </a:r>
              <a:endParaRPr lang="en-US" altLang="zh-CN" sz="1400" b="1" dirty="0" smtClean="0">
                <a:latin typeface="仿宋" panose="02010609060101010101" pitchFamily="49" charset="-122"/>
                <a:ea typeface="仿宋" panose="02010609060101010101" pitchFamily="49" charset="-122"/>
                <a:cs typeface="Times New Roman" panose="02020603050405020304" pitchFamily="18" charset="0"/>
              </a:endParaRPr>
            </a:p>
            <a:p>
              <a:pPr lvl="2">
                <a:lnSpc>
                  <a:spcPts val="1700"/>
                </a:lnSpc>
              </a:pPr>
              <a:r>
                <a:rPr lang="en-US" altLang="zh-CN" sz="1400" b="1" dirty="0" smtClean="0">
                  <a:latin typeface="仿宋" panose="02010609060101010101" pitchFamily="49" charset="-122"/>
                  <a:ea typeface="仿宋" panose="02010609060101010101" pitchFamily="49" charset="-122"/>
                  <a:cs typeface="Times New Roman" panose="02020603050405020304" pitchFamily="18" charset="0"/>
                </a:rPr>
                <a:t>  </a:t>
              </a:r>
              <a:r>
                <a:rPr lang="en-US" altLang="zh-CN" sz="1400" b="1" dirty="0" smtClean="0">
                  <a:solidFill>
                    <a:srgbClr val="1578FF"/>
                  </a:solidFill>
                  <a:latin typeface="仿宋" panose="02010609060101010101" pitchFamily="49" charset="-122"/>
                  <a:ea typeface="仿宋" panose="02010609060101010101" pitchFamily="49" charset="-122"/>
                  <a:cs typeface="Times New Roman" panose="02020603050405020304" pitchFamily="18" charset="0"/>
                </a:rPr>
                <a:t> </a:t>
              </a:r>
              <a:r>
                <a:rPr lang="en-US" altLang="zh-CN" sz="1400" b="1" dirty="0" smtClean="0">
                  <a:solidFill>
                    <a:srgbClr val="1578FF"/>
                  </a:solidFill>
                  <a:latin typeface="Times New Roman" charset="0"/>
                  <a:ea typeface="Times New Roman" charset="0"/>
                  <a:cs typeface="Times New Roman" charset="0"/>
                </a:rPr>
                <a:t>if</a:t>
              </a:r>
              <a:r>
                <a:rPr lang="zh-CN" altLang="en-US" sz="1400" b="1" dirty="0" smtClean="0">
                  <a:solidFill>
                    <a:srgbClr val="1578FF"/>
                  </a:solidFill>
                  <a:latin typeface="Times New Roman" charset="0"/>
                  <a:ea typeface="Times New Roman" charset="0"/>
                  <a:cs typeface="Times New Roman" charset="0"/>
                </a:rPr>
                <a:t> </a:t>
              </a:r>
              <a:r>
                <a:rPr lang="en-US" altLang="zh-CN" sz="1400" b="1" dirty="0" smtClean="0">
                  <a:solidFill>
                    <a:srgbClr val="1578FF"/>
                  </a:solidFill>
                  <a:latin typeface="Times New Roman" charset="0"/>
                  <a:ea typeface="Times New Roman" charset="0"/>
                  <a:cs typeface="Times New Roman" charset="0"/>
                </a:rPr>
                <a:t>  </a:t>
              </a:r>
              <a:r>
                <a:rPr lang="en-US" altLang="zh-CN" sz="1400" b="1" dirty="0" smtClean="0">
                  <a:latin typeface="Times New Roman" charset="0"/>
                  <a:ea typeface="Times New Roman" charset="0"/>
                  <a:cs typeface="Times New Roman" charset="0"/>
                </a:rPr>
                <a:t>j</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顾客的离开时间</a:t>
              </a:r>
              <a:r>
                <a:rPr lang="en-US" altLang="zh-CN" sz="1400" b="1" dirty="0" smtClean="0">
                  <a:latin typeface="仿宋" panose="02010609060101010101" pitchFamily="49" charset="-122"/>
                  <a:ea typeface="仿宋" panose="02010609060101010101" pitchFamily="49" charset="-122"/>
                  <a:cs typeface="Times New Roman" panose="02020603050405020304" pitchFamily="18" charset="0"/>
                </a:rPr>
                <a:t>&gt;5*</a:t>
              </a:r>
              <a:r>
                <a:rPr lang="en-US" altLang="zh-CN" sz="1400" b="1" dirty="0" err="1" smtClean="0">
                  <a:latin typeface="Times New Roman" charset="0"/>
                  <a:ea typeface="Times New Roman" charset="0"/>
                  <a:cs typeface="Times New Roman" charset="0"/>
                </a:rPr>
                <a:t>i</a:t>
              </a:r>
              <a:endParaRPr lang="en-US" altLang="zh-CN" sz="1400" b="1" dirty="0" smtClean="0">
                <a:latin typeface="Times New Roman" charset="0"/>
                <a:ea typeface="Times New Roman" charset="0"/>
                <a:cs typeface="Times New Roman" charset="0"/>
              </a:endParaRPr>
            </a:p>
            <a:p>
              <a:pPr lvl="2">
                <a:lnSpc>
                  <a:spcPts val="1700"/>
                </a:lnSpc>
              </a:pPr>
              <a:r>
                <a:rPr lang="en-US" altLang="zh-CN" sz="1400" b="1" dirty="0">
                  <a:latin typeface="仿宋" panose="02010609060101010101" pitchFamily="49" charset="-122"/>
                  <a:ea typeface="仿宋" panose="02010609060101010101" pitchFamily="49" charset="-122"/>
                  <a:cs typeface="Times New Roman" panose="02020603050405020304" pitchFamily="18" charset="0"/>
                </a:rPr>
                <a:t> </a:t>
              </a:r>
              <a:r>
                <a:rPr lang="en-US" altLang="zh-CN" sz="1400" b="1" dirty="0" smtClean="0">
                  <a:latin typeface="仿宋" panose="02010609060101010101" pitchFamily="49" charset="-122"/>
                  <a:ea typeface="仿宋" panose="02010609060101010101" pitchFamily="49" charset="-122"/>
                  <a:cs typeface="Times New Roman" panose="02020603050405020304" pitchFamily="18" charset="0"/>
                </a:rPr>
                <a:t>        </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排队人数技术器</a:t>
              </a:r>
              <a:r>
                <a:rPr lang="en-US" altLang="zh-CN" sz="1400" b="1" dirty="0" smtClean="0">
                  <a:latin typeface="Times New Roman" charset="0"/>
                  <a:ea typeface="Times New Roman" charset="0"/>
                  <a:cs typeface="Times New Roman" charset="0"/>
                </a:rPr>
                <a:t>+=1</a:t>
              </a:r>
            </a:p>
            <a:p>
              <a:pPr lvl="2">
                <a:lnSpc>
                  <a:spcPts val="1700"/>
                </a:lnSpc>
              </a:pPr>
              <a:r>
                <a:rPr lang="en-US" altLang="zh-CN" sz="1400" b="1" dirty="0">
                  <a:solidFill>
                    <a:srgbClr val="1578FF"/>
                  </a:solidFill>
                  <a:latin typeface="Times New Roman" charset="0"/>
                  <a:ea typeface="Times New Roman" charset="0"/>
                  <a:cs typeface="Times New Roman" charset="0"/>
                </a:rPr>
                <a:t> </a:t>
              </a:r>
              <a:r>
                <a:rPr lang="en-US" altLang="zh-CN" sz="1400" b="1" dirty="0" smtClean="0">
                  <a:solidFill>
                    <a:srgbClr val="1578FF"/>
                  </a:solidFill>
                  <a:latin typeface="Times New Roman" charset="0"/>
                  <a:ea typeface="Times New Roman" charset="0"/>
                  <a:cs typeface="Times New Roman" charset="0"/>
                </a:rPr>
                <a:t>  end</a:t>
              </a:r>
            </a:p>
            <a:p>
              <a:pPr>
                <a:lnSpc>
                  <a:spcPts val="1700"/>
                </a:lnSpc>
              </a:pPr>
              <a:r>
                <a:rPr lang="en-US" altLang="zh-CN" sz="1400" b="1" dirty="0">
                  <a:solidFill>
                    <a:srgbClr val="1578FF"/>
                  </a:solidFill>
                  <a:latin typeface="Times New Roman" charset="0"/>
                  <a:ea typeface="Times New Roman" charset="0"/>
                  <a:cs typeface="Times New Roman" charset="0"/>
                </a:rPr>
                <a:t> </a:t>
              </a:r>
              <a:r>
                <a:rPr lang="en-US" altLang="zh-CN" sz="1400" b="1" dirty="0" smtClean="0">
                  <a:solidFill>
                    <a:srgbClr val="1578FF"/>
                  </a:solidFill>
                  <a:latin typeface="Times New Roman" charset="0"/>
                  <a:ea typeface="Times New Roman" charset="0"/>
                  <a:cs typeface="Times New Roman" charset="0"/>
                </a:rPr>
                <a:t>            end</a:t>
              </a:r>
            </a:p>
            <a:p>
              <a:pPr>
                <a:lnSpc>
                  <a:spcPts val="1700"/>
                </a:lnSpc>
              </a:pPr>
              <a:r>
                <a:rPr lang="en-US" altLang="zh-CN" sz="1400" b="1" dirty="0">
                  <a:solidFill>
                    <a:srgbClr val="1578FF"/>
                  </a:solidFill>
                  <a:latin typeface="Times New Roman" charset="0"/>
                  <a:ea typeface="Times New Roman" charset="0"/>
                  <a:cs typeface="Times New Roman" charset="0"/>
                </a:rPr>
                <a:t> </a:t>
              </a:r>
              <a:r>
                <a:rPr lang="zh-CN" altLang="en-US" sz="1400" b="1" dirty="0" smtClean="0">
                  <a:solidFill>
                    <a:srgbClr val="1578FF"/>
                  </a:solidFill>
                  <a:latin typeface="Times New Roman" charset="0"/>
                  <a:ea typeface="Times New Roman" charset="0"/>
                  <a:cs typeface="Times New Roman" charset="0"/>
                </a:rPr>
                <a:t>   </a:t>
              </a:r>
              <a:r>
                <a:rPr lang="en-US" altLang="zh-CN" sz="1400" b="1" dirty="0" smtClean="0">
                  <a:solidFill>
                    <a:srgbClr val="1578FF"/>
                  </a:solidFill>
                  <a:latin typeface="Times New Roman" charset="0"/>
                  <a:ea typeface="Times New Roman" charset="0"/>
                  <a:cs typeface="Times New Roman" charset="0"/>
                </a:rPr>
                <a:t> end</a:t>
              </a:r>
            </a:p>
            <a:p>
              <a:pPr>
                <a:lnSpc>
                  <a:spcPts val="1700"/>
                </a:lnSpc>
              </a:pPr>
              <a:r>
                <a:rPr lang="en-US" altLang="zh-CN" sz="1400" b="1" dirty="0">
                  <a:solidFill>
                    <a:srgbClr val="1578FF"/>
                  </a:solidFill>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if    </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排队人数计数器</a:t>
              </a:r>
              <a:r>
                <a:rPr lang="en-US" altLang="zh-CN" sz="1400" b="1" dirty="0" smtClean="0">
                  <a:latin typeface="Times New Roman" panose="02020603050405020304" pitchFamily="18" charset="0"/>
                  <a:cs typeface="Times New Roman" panose="02020603050405020304" pitchFamily="18" charset="0"/>
                </a:rPr>
                <a:t>&gt;0                                     </a:t>
              </a:r>
              <a:r>
                <a:rPr lang="en-US" altLang="zh-CN" sz="1400" b="1" dirty="0" smtClean="0">
                  <a:latin typeface="SimHei" charset="-122"/>
                  <a:ea typeface="SimHei" charset="-122"/>
                  <a:cs typeface="SimHei" charset="-122"/>
                </a:rPr>
                <a:t>  </a:t>
              </a:r>
              <a:r>
                <a:rPr lang="en-US" altLang="zh-CN" sz="1400" b="1" dirty="0">
                  <a:solidFill>
                    <a:srgbClr val="00B050"/>
                  </a:solidFill>
                  <a:latin typeface="SimHei" charset="-122"/>
                  <a:ea typeface="SimHei" charset="-122"/>
                  <a:cs typeface="SimHei" charset="-122"/>
                </a:rPr>
                <a:t>%</a:t>
              </a:r>
              <a:r>
                <a:rPr lang="zh-CN" altLang="en-US" sz="1400" b="1" dirty="0">
                  <a:solidFill>
                    <a:srgbClr val="00B050"/>
                  </a:solidFill>
                  <a:latin typeface="SimHei" charset="-122"/>
                  <a:ea typeface="SimHei" charset="-122"/>
                  <a:cs typeface="SimHei" charset="-122"/>
                </a:rPr>
                <a:t>正在接受服务的顾客不算等待队长</a:t>
              </a:r>
              <a:endParaRPr lang="en-US" altLang="zh-CN" sz="1400" b="1" dirty="0">
                <a:solidFill>
                  <a:srgbClr val="00B050"/>
                </a:solidFill>
                <a:latin typeface="SimHei" charset="-122"/>
                <a:ea typeface="SimHei" charset="-122"/>
                <a:cs typeface="SimHei" charset="-122"/>
              </a:endParaRPr>
            </a:p>
            <a:p>
              <a:pPr>
                <a:lnSpc>
                  <a:spcPts val="1700"/>
                </a:lnSpc>
              </a:pPr>
              <a:r>
                <a:rPr lang="en-US" altLang="zh-CN" sz="1400" b="1" dirty="0" smtClean="0">
                  <a:latin typeface="Times New Roman" panose="02020603050405020304" pitchFamily="18" charset="0"/>
                  <a:cs typeface="Times New Roman" panose="02020603050405020304" pitchFamily="18" charset="0"/>
                </a:rPr>
                <a:t>                 </a:t>
              </a:r>
              <a:r>
                <a:rPr lang="zh-CN" altLang="en-US" sz="1400" b="1" dirty="0" smtClean="0">
                  <a:latin typeface="仿宋" panose="02010609060101010101" pitchFamily="49" charset="-122"/>
                  <a:ea typeface="仿宋" panose="02010609060101010101" pitchFamily="49" charset="-122"/>
                  <a:cs typeface="Times New Roman" panose="02020603050405020304" pitchFamily="18" charset="0"/>
                </a:rPr>
                <a:t>剔除正在服务的一个人</a:t>
              </a:r>
              <a:endParaRPr lang="en-US" altLang="zh-CN" sz="1400" b="1" dirty="0" smtClean="0">
                <a:latin typeface="仿宋" panose="02010609060101010101" pitchFamily="49" charset="-122"/>
                <a:ea typeface="仿宋" panose="02010609060101010101" pitchFamily="49" charset="-122"/>
                <a:cs typeface="Times New Roman" panose="02020603050405020304" pitchFamily="18" charset="0"/>
              </a:endParaRPr>
            </a:p>
            <a:p>
              <a:pPr>
                <a:lnSpc>
                  <a:spcPts val="1700"/>
                </a:lnSpc>
              </a:pPr>
              <a:r>
                <a:rPr lang="en-US" altLang="zh-CN" sz="1400" b="1" dirty="0">
                  <a:solidFill>
                    <a:srgbClr val="1578FF"/>
                  </a:solidFill>
                  <a:latin typeface="Times New Roman" panose="02020603050405020304" pitchFamily="18" charset="0"/>
                  <a:cs typeface="Times New Roman" panose="02020603050405020304" pitchFamily="18" charset="0"/>
                </a:rPr>
                <a:t> </a:t>
              </a:r>
              <a:r>
                <a:rPr lang="en-US" altLang="zh-CN" sz="1400" b="1" dirty="0" smtClean="0">
                  <a:solidFill>
                    <a:srgbClr val="1578FF"/>
                  </a:solidFill>
                  <a:latin typeface="Times New Roman" panose="02020603050405020304" pitchFamily="18" charset="0"/>
                  <a:cs typeface="Times New Roman" panose="02020603050405020304" pitchFamily="18" charset="0"/>
                </a:rPr>
                <a:t>    end</a:t>
              </a:r>
            </a:p>
            <a:p>
              <a:pPr>
                <a:lnSpc>
                  <a:spcPts val="1700"/>
                </a:lnSpc>
              </a:pPr>
              <a:r>
                <a:rPr lang="en-US" altLang="zh-CN" sz="1400" b="1" dirty="0" smtClean="0">
                  <a:solidFill>
                    <a:srgbClr val="1578FF"/>
                  </a:solidFill>
                  <a:latin typeface="Times New Roman" panose="02020603050405020304" pitchFamily="18" charset="0"/>
                  <a:cs typeface="Times New Roman" panose="02020603050405020304" pitchFamily="18" charset="0"/>
                </a:rPr>
                <a:t>end</a:t>
              </a:r>
              <a:endParaRPr lang="zh-CN" altLang="en-US" sz="1400" b="1" dirty="0">
                <a:solidFill>
                  <a:srgbClr val="1578FF"/>
                </a:solidFill>
                <a:latin typeface="Times New Roman" panose="02020603050405020304" pitchFamily="18" charset="0"/>
                <a:cs typeface="Times New Roman" panose="02020603050405020304" pitchFamily="18" charset="0"/>
              </a:endParaRP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168579" y="3999651"/>
            <a:ext cx="1030301" cy="323165"/>
          </a:xfrm>
          <a:prstGeom prst="rect">
            <a:avLst/>
          </a:prstGeom>
          <a:noFill/>
        </p:spPr>
        <p:txBody>
          <a:bodyPr wrap="square" rtlCol="0">
            <a:spAutoFit/>
          </a:bodyPr>
          <a:lstStyle/>
          <a:p>
            <a:r>
              <a:rPr lang="zh-CN" altLang="en-US" sz="1500" dirty="0" smtClean="0">
                <a:solidFill>
                  <a:schemeClr val="accent1">
                    <a:lumMod val="60000"/>
                    <a:lumOff val="40000"/>
                  </a:schemeClr>
                </a:solidFill>
                <a:latin typeface="微软雅黑" panose="020B0503020204020204" pitchFamily="34" charset="-122"/>
                <a:ea typeface="微软雅黑" panose="020B0503020204020204" pitchFamily="34" charset="-122"/>
              </a:rPr>
              <a:t>结果展示</a:t>
            </a:r>
            <a:endParaRPr lang="zh-CN" altLang="en-US" sz="1500" dirty="0">
              <a:solidFill>
                <a:schemeClr val="accent1">
                  <a:lumMod val="60000"/>
                  <a:lumOff val="40000"/>
                </a:schemeClr>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152704" y="4680907"/>
            <a:ext cx="1030301" cy="323165"/>
          </a:xfrm>
          <a:prstGeom prst="rect">
            <a:avLst/>
          </a:prstGeom>
          <a:noFill/>
        </p:spPr>
        <p:txBody>
          <a:bodyPr wrap="square" rtlCol="0">
            <a:spAutoFit/>
          </a:bodyPr>
          <a:lstStyle/>
          <a:p>
            <a:r>
              <a:rPr lang="zh-CN" altLang="en-US" sz="1500" dirty="0" smtClean="0">
                <a:solidFill>
                  <a:schemeClr val="accent1">
                    <a:lumMod val="60000"/>
                    <a:lumOff val="40000"/>
                  </a:schemeClr>
                </a:solidFill>
                <a:latin typeface="微软雅黑" panose="020B0503020204020204" pitchFamily="34" charset="-122"/>
                <a:ea typeface="微软雅黑" panose="020B0503020204020204" pitchFamily="34" charset="-122"/>
              </a:rPr>
              <a:t>总结展望</a:t>
            </a:r>
            <a:endParaRPr lang="zh-CN" altLang="en-US" sz="1500" dirty="0">
              <a:solidFill>
                <a:schemeClr val="accent1">
                  <a:lumMod val="60000"/>
                  <a:lumOff val="40000"/>
                </a:schemeClr>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251460" y="3226517"/>
            <a:ext cx="1823085" cy="461630"/>
            <a:chOff x="-251460" y="2877382"/>
            <a:chExt cx="1823085" cy="461630"/>
          </a:xfrm>
        </p:grpSpPr>
        <p:sp>
          <p:nvSpPr>
            <p:cNvPr id="7" name="矩形: 圆角 6"/>
            <p:cNvSpPr/>
            <p:nvPr/>
          </p:nvSpPr>
          <p:spPr>
            <a:xfrm>
              <a:off x="-251460" y="2877382"/>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2704" y="2917180"/>
              <a:ext cx="1264616" cy="369332"/>
            </a:xfrm>
            <a:prstGeom prst="rect">
              <a:avLst/>
            </a:prstGeom>
            <a:noFill/>
          </p:spPr>
          <p:txBody>
            <a:bodyPr wrap="square" rtlCol="0">
              <a:spAutoFit/>
            </a:bodyPr>
            <a:lstStyle/>
            <a:p>
              <a:r>
                <a:rPr lang="zh-CN" altLang="en-US" b="1" dirty="0" smtClean="0">
                  <a:solidFill>
                    <a:srgbClr val="00468E"/>
                  </a:solidFill>
                  <a:latin typeface="微软雅黑" panose="020B0503020204020204" pitchFamily="34" charset="-122"/>
                  <a:ea typeface="微软雅黑" panose="020B0503020204020204" pitchFamily="34" charset="-122"/>
                </a:rPr>
                <a:t>方案解决 </a:t>
              </a:r>
              <a:endParaRPr lang="zh-CN" altLang="en-US" b="1" dirty="0">
                <a:solidFill>
                  <a:srgbClr val="00468E"/>
                </a:solidFill>
                <a:latin typeface="微软雅黑" panose="020B0503020204020204" pitchFamily="34" charset="-122"/>
                <a:ea typeface="微软雅黑" panose="020B0503020204020204" pitchFamily="34" charset="-122"/>
              </a:endParaRPr>
            </a:p>
          </p:txBody>
        </p:sp>
        <p:sp>
          <p:nvSpPr>
            <p:cNvPr id="9" name="弧形 8"/>
            <p:cNvSpPr/>
            <p:nvPr/>
          </p:nvSpPr>
          <p:spPr>
            <a:xfrm rot="2700000">
              <a:off x="1100276" y="2959762"/>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grpSp>
      <p:sp>
        <p:nvSpPr>
          <p:cNvPr id="11" name="文本框 10"/>
          <p:cNvSpPr txBox="1"/>
          <p:nvPr/>
        </p:nvSpPr>
        <p:spPr>
          <a:xfrm>
            <a:off x="152704" y="2496174"/>
            <a:ext cx="1030301" cy="323165"/>
          </a:xfrm>
          <a:prstGeom prst="rect">
            <a:avLst/>
          </a:prstGeom>
          <a:noFill/>
        </p:spPr>
        <p:txBody>
          <a:bodyPr wrap="square" rtlCol="0">
            <a:spAutoFit/>
          </a:bodyPr>
          <a:lstStyle/>
          <a:p>
            <a:r>
              <a:rPr lang="zh-CN" altLang="en-US" sz="1500" dirty="0" smtClean="0">
                <a:solidFill>
                  <a:schemeClr val="accent1">
                    <a:lumMod val="60000"/>
                    <a:lumOff val="40000"/>
                  </a:schemeClr>
                </a:solidFill>
                <a:latin typeface="微软雅黑" panose="020B0503020204020204" pitchFamily="34" charset="-122"/>
                <a:ea typeface="微软雅黑" panose="020B0503020204020204" pitchFamily="34" charset="-122"/>
              </a:rPr>
              <a:t>程序设计</a:t>
            </a:r>
            <a:endParaRPr lang="zh-CN" altLang="en-US" sz="1500" dirty="0">
              <a:solidFill>
                <a:schemeClr val="accent1">
                  <a:lumMod val="60000"/>
                  <a:lumOff val="40000"/>
                </a:schemeClr>
              </a:solidFill>
              <a:latin typeface="微软雅黑" panose="020B0503020204020204" pitchFamily="34" charset="-122"/>
              <a:ea typeface="微软雅黑" panose="020B0503020204020204" pitchFamily="34" charset="-122"/>
            </a:endParaRPr>
          </a:p>
        </p:txBody>
      </p:sp>
      <p:pic>
        <p:nvPicPr>
          <p:cNvPr id="116" name="图片 1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grpSp>
        <p:nvGrpSpPr>
          <p:cNvPr id="119"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15502" y="6098081"/>
            <a:ext cx="1789200" cy="453929"/>
            <a:chOff x="2435157" y="2492286"/>
            <a:chExt cx="7321692" cy="1857550"/>
          </a:xfrm>
          <a:solidFill>
            <a:srgbClr val="00468E"/>
          </a:solidFill>
        </p:grpSpPr>
        <p:grpSp>
          <p:nvGrpSpPr>
            <p:cNvPr id="121" name="ísľïḓé"/>
            <p:cNvGrpSpPr/>
            <p:nvPr/>
          </p:nvGrpSpPr>
          <p:grpSpPr>
            <a:xfrm>
              <a:off x="4802662" y="2492286"/>
              <a:ext cx="4823976" cy="1453920"/>
              <a:chOff x="5153026" y="2741613"/>
              <a:chExt cx="3529012" cy="1063626"/>
            </a:xfrm>
            <a:grpFill/>
          </p:grpSpPr>
          <p:sp>
            <p:nvSpPr>
              <p:cNvPr id="164"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5"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6"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7"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8"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9"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0"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1"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2"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3"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4"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5"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6"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27" name="iş1íḓè"/>
            <p:cNvGrpSpPr/>
            <p:nvPr/>
          </p:nvGrpSpPr>
          <p:grpSpPr>
            <a:xfrm>
              <a:off x="4817857" y="3850715"/>
              <a:ext cx="4938992" cy="377586"/>
              <a:chOff x="5164138" y="3735388"/>
              <a:chExt cx="3613151" cy="276226"/>
            </a:xfrm>
            <a:grpFill/>
          </p:grpSpPr>
          <p:sp>
            <p:nvSpPr>
              <p:cNvPr id="148"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9"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0"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1"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2"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3"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4"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5"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6"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7"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8"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9"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0"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1"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2"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3"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28" name="iŝḷiďè"/>
            <p:cNvGrpSpPr/>
            <p:nvPr/>
          </p:nvGrpSpPr>
          <p:grpSpPr>
            <a:xfrm>
              <a:off x="2435157" y="2596451"/>
              <a:ext cx="1751214" cy="1753385"/>
              <a:chOff x="3421063" y="2817813"/>
              <a:chExt cx="1281113" cy="1282700"/>
            </a:xfrm>
            <a:grpFill/>
          </p:grpSpPr>
          <p:sp>
            <p:nvSpPr>
              <p:cNvPr id="129"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0"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1"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2"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3"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4"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5"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6"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7"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8"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9"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0"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1"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2"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3"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4"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5"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6"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7"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grpSp>
        <p:nvGrpSpPr>
          <p:cNvPr id="109" name="组合 108"/>
          <p:cNvGrpSpPr/>
          <p:nvPr/>
        </p:nvGrpSpPr>
        <p:grpSpPr>
          <a:xfrm>
            <a:off x="1740203" y="1134149"/>
            <a:ext cx="7626035" cy="4441807"/>
            <a:chOff x="1740203" y="1432736"/>
            <a:chExt cx="7626035" cy="4441807"/>
          </a:xfrm>
        </p:grpSpPr>
        <p:sp>
          <p:nvSpPr>
            <p:cNvPr id="215" name="iṩḷîďé"/>
            <p:cNvSpPr/>
            <p:nvPr/>
          </p:nvSpPr>
          <p:spPr>
            <a:xfrm>
              <a:off x="1740203" y="3271657"/>
              <a:ext cx="1515081" cy="1854680"/>
            </a:xfrm>
            <a:prstGeom prst="roundRect">
              <a:avLst>
                <a:gd name="adj" fmla="val 4004"/>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黑体" panose="02010609060101010101" pitchFamily="49" charset="-122"/>
                <a:ea typeface="黑体" panose="02010609060101010101" pitchFamily="49" charset="-122"/>
              </a:endParaRPr>
            </a:p>
          </p:txBody>
        </p:sp>
        <p:sp>
          <p:nvSpPr>
            <p:cNvPr id="216" name="iSḻîḑé"/>
            <p:cNvSpPr/>
            <p:nvPr/>
          </p:nvSpPr>
          <p:spPr>
            <a:xfrm>
              <a:off x="3267854" y="1599917"/>
              <a:ext cx="2220725" cy="2620182"/>
            </a:xfrm>
            <a:custGeom>
              <a:avLst/>
              <a:gdLst>
                <a:gd name="connsiteX0" fmla="*/ 0 w 5147353"/>
                <a:gd name="connsiteY0" fmla="*/ 2352782 h 2352782"/>
                <a:gd name="connsiteX1" fmla="*/ 5147353 w 5147353"/>
                <a:gd name="connsiteY1" fmla="*/ 2352782 h 2352782"/>
                <a:gd name="connsiteX2" fmla="*/ 5147353 w 5147353"/>
                <a:gd name="connsiteY2" fmla="*/ 0 h 2352782"/>
                <a:gd name="connsiteX3" fmla="*/ 934948 w 5147353"/>
                <a:gd name="connsiteY3" fmla="*/ 0 h 2352782"/>
                <a:gd name="connsiteX4" fmla="*/ 934948 w 5147353"/>
                <a:gd name="connsiteY4" fmla="*/ 1160979 h 2352782"/>
                <a:gd name="connsiteX0-1" fmla="*/ 0 w 4402322"/>
                <a:gd name="connsiteY0-2" fmla="*/ 2352782 h 2352782"/>
                <a:gd name="connsiteX1-3" fmla="*/ 4402322 w 4402322"/>
                <a:gd name="connsiteY1-4" fmla="*/ 2352782 h 2352782"/>
                <a:gd name="connsiteX2-5" fmla="*/ 4402322 w 4402322"/>
                <a:gd name="connsiteY2-6" fmla="*/ 0 h 2352782"/>
                <a:gd name="connsiteX3-7" fmla="*/ 189917 w 4402322"/>
                <a:gd name="connsiteY3-8" fmla="*/ 0 h 2352782"/>
                <a:gd name="connsiteX4-9" fmla="*/ 189917 w 4402322"/>
                <a:gd name="connsiteY4-10" fmla="*/ 1160979 h 235278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402322" h="2352782">
                  <a:moveTo>
                    <a:pt x="0" y="2352782"/>
                  </a:moveTo>
                  <a:lnTo>
                    <a:pt x="4402322" y="2352782"/>
                  </a:lnTo>
                  <a:lnTo>
                    <a:pt x="4402322" y="0"/>
                  </a:lnTo>
                  <a:lnTo>
                    <a:pt x="189917" y="0"/>
                  </a:lnTo>
                  <a:lnTo>
                    <a:pt x="189917" y="1160979"/>
                  </a:lnTo>
                </a:path>
              </a:pathLst>
            </a:custGeom>
            <a:noFill/>
            <a:ln>
              <a:solidFill>
                <a:schemeClr val="tx1">
                  <a:lumMod val="40000"/>
                  <a:lumOff val="6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黑体" panose="02010609060101010101" pitchFamily="49" charset="-122"/>
                <a:ea typeface="黑体" panose="02010609060101010101" pitchFamily="49" charset="-122"/>
              </a:endParaRPr>
            </a:p>
          </p:txBody>
        </p:sp>
        <p:grpSp>
          <p:nvGrpSpPr>
            <p:cNvPr id="217" name="íŝļidê"/>
            <p:cNvGrpSpPr/>
            <p:nvPr/>
          </p:nvGrpSpPr>
          <p:grpSpPr>
            <a:xfrm>
              <a:off x="3471621" y="1432736"/>
              <a:ext cx="2122820" cy="1405806"/>
              <a:chOff x="8424670" y="175151"/>
              <a:chExt cx="3600282" cy="2183219"/>
            </a:xfrm>
          </p:grpSpPr>
          <p:sp>
            <p:nvSpPr>
              <p:cNvPr id="246" name="íslïḍê"/>
              <p:cNvSpPr txBox="1"/>
              <p:nvPr/>
            </p:nvSpPr>
            <p:spPr>
              <a:xfrm>
                <a:off x="8424670" y="1457258"/>
                <a:ext cx="3600282" cy="901112"/>
              </a:xfrm>
              <a:prstGeom prst="rect">
                <a:avLst/>
              </a:prstGeom>
              <a:noFill/>
            </p:spPr>
            <p:txBody>
              <a:bodyPr wrap="square" lIns="90000" tIns="46800" rIns="90000" bIns="46800" anchor="t">
                <a:noAutofit/>
              </a:bodyPr>
              <a:lstStyle/>
              <a:p>
                <a:pPr marL="171450" indent="-171450" defTabSz="913765">
                  <a:lnSpc>
                    <a:spcPct val="150000"/>
                  </a:lnSpc>
                  <a:spcBef>
                    <a:spcPct val="0"/>
                  </a:spcBef>
                  <a:buFont typeface="Wingdings" panose="05000000000000000000" pitchFamily="2" charset="2"/>
                  <a:buChar char="n"/>
                  <a:defRPr/>
                </a:pPr>
                <a:r>
                  <a:rPr lang="zh-CN" altLang="en-US" sz="1400" dirty="0" smtClean="0">
                    <a:latin typeface="黑体" panose="02010609060101010101" pitchFamily="49" charset="-122"/>
                    <a:ea typeface="黑体" panose="02010609060101010101" pitchFamily="49" charset="-122"/>
                  </a:rPr>
                  <a:t>打断点方法</a:t>
                </a:r>
                <a:r>
                  <a:rPr lang="en-US" altLang="zh-CN" sz="1400" dirty="0" smtClean="0">
                    <a:latin typeface="黑体" panose="02010609060101010101" pitchFamily="49" charset="-122"/>
                    <a:ea typeface="黑体" panose="02010609060101010101" pitchFamily="49" charset="-122"/>
                  </a:rPr>
                  <a:t>debug</a:t>
                </a:r>
              </a:p>
              <a:p>
                <a:pPr marL="171450" indent="-171450" defTabSz="913765">
                  <a:lnSpc>
                    <a:spcPct val="150000"/>
                  </a:lnSpc>
                  <a:spcBef>
                    <a:spcPct val="0"/>
                  </a:spcBef>
                  <a:buFont typeface="Wingdings" panose="05000000000000000000" pitchFamily="2" charset="2"/>
                  <a:buChar char="n"/>
                  <a:defRPr/>
                </a:pPr>
                <a:r>
                  <a:rPr lang="zh-CN" altLang="en-US" sz="1400" dirty="0" smtClean="0">
                    <a:latin typeface="黑体" panose="02010609060101010101" pitchFamily="49" charset="-122"/>
                    <a:ea typeface="黑体" panose="02010609060101010101" pitchFamily="49" charset="-122"/>
                  </a:rPr>
                  <a:t>专门编写测试主程序</a:t>
                </a:r>
                <a:endParaRPr lang="zh-CN" altLang="en-US" sz="1400" dirty="0">
                  <a:latin typeface="黑体" panose="02010609060101010101" pitchFamily="49" charset="-122"/>
                  <a:ea typeface="黑体" panose="02010609060101010101" pitchFamily="49" charset="-122"/>
                </a:endParaRPr>
              </a:p>
            </p:txBody>
          </p:sp>
          <p:sp>
            <p:nvSpPr>
              <p:cNvPr id="247" name="íŝļíde"/>
              <p:cNvSpPr/>
              <p:nvPr/>
            </p:nvSpPr>
            <p:spPr>
              <a:xfrm>
                <a:off x="8662573" y="175151"/>
                <a:ext cx="2578029" cy="1362232"/>
              </a:xfrm>
              <a:prstGeom prst="rect">
                <a:avLst/>
              </a:prstGeom>
            </p:spPr>
            <p:txBody>
              <a:bodyPr wrap="none" lIns="90000" tIns="46800" rIns="90000" bIns="46800" anchor="b">
                <a:normAutofit/>
              </a:bodyPr>
              <a:lstStyle/>
              <a:p>
                <a:pPr lvl="0" algn="r" defTabSz="913765">
                  <a:lnSpc>
                    <a:spcPts val="2300"/>
                  </a:lnSpc>
                  <a:spcBef>
                    <a:spcPct val="0"/>
                  </a:spcBef>
                  <a:defRPr/>
                </a:pPr>
                <a:r>
                  <a:rPr lang="zh-CN" altLang="en-US" sz="1600" b="1" dirty="0" smtClean="0">
                    <a:solidFill>
                      <a:schemeClr val="accent2"/>
                    </a:solidFill>
                    <a:latin typeface="黑体" panose="02010609060101010101" pitchFamily="49" charset="-122"/>
                    <a:ea typeface="黑体" panose="02010609060101010101" pitchFamily="49" charset="-122"/>
                  </a:rPr>
                  <a:t>函数式编程思想</a:t>
                </a:r>
                <a:endParaRPr lang="en-US" altLang="zh-CN" sz="1600" b="1" dirty="0" smtClean="0">
                  <a:solidFill>
                    <a:schemeClr val="accent2"/>
                  </a:solidFill>
                  <a:latin typeface="黑体" panose="02010609060101010101" pitchFamily="49" charset="-122"/>
                  <a:ea typeface="黑体" panose="02010609060101010101" pitchFamily="49" charset="-122"/>
                </a:endParaRPr>
              </a:p>
              <a:p>
                <a:pPr lvl="0" algn="r" defTabSz="913765">
                  <a:lnSpc>
                    <a:spcPts val="2300"/>
                  </a:lnSpc>
                  <a:spcBef>
                    <a:spcPct val="0"/>
                  </a:spcBef>
                  <a:defRPr/>
                </a:pPr>
                <a:r>
                  <a:rPr lang="zh-CN" altLang="en-US" sz="1600" b="1" dirty="0" smtClean="0">
                    <a:solidFill>
                      <a:schemeClr val="accent2"/>
                    </a:solidFill>
                    <a:latin typeface="黑体" panose="02010609060101010101" pitchFamily="49" charset="-122"/>
                    <a:ea typeface="黑体" panose="02010609060101010101" pitchFamily="49" charset="-122"/>
                  </a:rPr>
                  <a:t>中间变量无输出</a:t>
                </a:r>
                <a:endParaRPr lang="zh-CN" altLang="en-US" sz="1600" b="1" dirty="0">
                  <a:solidFill>
                    <a:schemeClr val="accent2"/>
                  </a:solidFill>
                  <a:latin typeface="黑体" panose="02010609060101010101" pitchFamily="49" charset="-122"/>
                  <a:ea typeface="黑体" panose="02010609060101010101" pitchFamily="49" charset="-122"/>
                </a:endParaRPr>
              </a:p>
            </p:txBody>
          </p:sp>
        </p:grpSp>
        <p:grpSp>
          <p:nvGrpSpPr>
            <p:cNvPr id="219" name="íṧ1idè"/>
            <p:cNvGrpSpPr/>
            <p:nvPr/>
          </p:nvGrpSpPr>
          <p:grpSpPr>
            <a:xfrm>
              <a:off x="5340087" y="3116275"/>
              <a:ext cx="324997" cy="324997"/>
              <a:chOff x="4792557" y="1246267"/>
              <a:chExt cx="648072" cy="648072"/>
            </a:xfrm>
          </p:grpSpPr>
          <p:sp>
            <p:nvSpPr>
              <p:cNvPr id="242" name="íṩ1îde"/>
              <p:cNvSpPr/>
              <p:nvPr/>
            </p:nvSpPr>
            <p:spPr>
              <a:xfrm>
                <a:off x="4792557" y="1246267"/>
                <a:ext cx="648072" cy="648072"/>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黑体" panose="02010609060101010101" pitchFamily="49" charset="-122"/>
                  <a:ea typeface="黑体" panose="02010609060101010101" pitchFamily="49" charset="-122"/>
                </a:endParaRPr>
              </a:p>
            </p:txBody>
          </p:sp>
          <p:sp>
            <p:nvSpPr>
              <p:cNvPr id="243" name="í$ḷîḍè"/>
              <p:cNvSpPr/>
              <p:nvPr/>
            </p:nvSpPr>
            <p:spPr bwMode="auto">
              <a:xfrm>
                <a:off x="4926448" y="1387157"/>
                <a:ext cx="380292" cy="366292"/>
              </a:xfrm>
              <a:custGeom>
                <a:avLst/>
                <a:gdLst>
                  <a:gd name="T0" fmla="*/ 4096 w 6827"/>
                  <a:gd name="T1" fmla="*/ 4551 h 6827"/>
                  <a:gd name="T2" fmla="*/ 6258 w 6827"/>
                  <a:gd name="T3" fmla="*/ 4096 h 6827"/>
                  <a:gd name="T4" fmla="*/ 2348 w 6827"/>
                  <a:gd name="T5" fmla="*/ 4911 h 6827"/>
                  <a:gd name="T6" fmla="*/ 569 w 6827"/>
                  <a:gd name="T7" fmla="*/ 4551 h 6827"/>
                  <a:gd name="T8" fmla="*/ 569 w 6827"/>
                  <a:gd name="T9" fmla="*/ 3982 h 6827"/>
                  <a:gd name="T10" fmla="*/ 1707 w 6827"/>
                  <a:gd name="T11" fmla="*/ 2503 h 6827"/>
                  <a:gd name="T12" fmla="*/ 3868 w 6827"/>
                  <a:gd name="T13" fmla="*/ 2731 h 6827"/>
                  <a:gd name="T14" fmla="*/ 5827 w 6827"/>
                  <a:gd name="T15" fmla="*/ 2004 h 6827"/>
                  <a:gd name="T16" fmla="*/ 6258 w 6827"/>
                  <a:gd name="T17" fmla="*/ 1820 h 6827"/>
                  <a:gd name="T18" fmla="*/ 4779 w 6827"/>
                  <a:gd name="T19" fmla="*/ 0 h 6827"/>
                  <a:gd name="T20" fmla="*/ 2854 w 6827"/>
                  <a:gd name="T21" fmla="*/ 2381 h 6827"/>
                  <a:gd name="T22" fmla="*/ 1239 w 6827"/>
                  <a:gd name="T23" fmla="*/ 2257 h 6827"/>
                  <a:gd name="T24" fmla="*/ 569 w 6827"/>
                  <a:gd name="T25" fmla="*/ 2844 h 6827"/>
                  <a:gd name="T26" fmla="*/ 569 w 6827"/>
                  <a:gd name="T27" fmla="*/ 2276 h 6827"/>
                  <a:gd name="T28" fmla="*/ 569 w 6827"/>
                  <a:gd name="T29" fmla="*/ 1707 h 6827"/>
                  <a:gd name="T30" fmla="*/ 569 w 6827"/>
                  <a:gd name="T31" fmla="*/ 1138 h 6827"/>
                  <a:gd name="T32" fmla="*/ 569 w 6827"/>
                  <a:gd name="T33" fmla="*/ 569 h 6827"/>
                  <a:gd name="T34" fmla="*/ 341 w 6827"/>
                  <a:gd name="T35" fmla="*/ 0 h 6827"/>
                  <a:gd name="T36" fmla="*/ 114 w 6827"/>
                  <a:gd name="T37" fmla="*/ 569 h 6827"/>
                  <a:gd name="T38" fmla="*/ 114 w 6827"/>
                  <a:gd name="T39" fmla="*/ 1138 h 6827"/>
                  <a:gd name="T40" fmla="*/ 114 w 6827"/>
                  <a:gd name="T41" fmla="*/ 1707 h 6827"/>
                  <a:gd name="T42" fmla="*/ 114 w 6827"/>
                  <a:gd name="T43" fmla="*/ 2276 h 6827"/>
                  <a:gd name="T44" fmla="*/ 114 w 6827"/>
                  <a:gd name="T45" fmla="*/ 2844 h 6827"/>
                  <a:gd name="T46" fmla="*/ 114 w 6827"/>
                  <a:gd name="T47" fmla="*/ 3413 h 6827"/>
                  <a:gd name="T48" fmla="*/ 114 w 6827"/>
                  <a:gd name="T49" fmla="*/ 3982 h 6827"/>
                  <a:gd name="T50" fmla="*/ 114 w 6827"/>
                  <a:gd name="T51" fmla="*/ 4551 h 6827"/>
                  <a:gd name="T52" fmla="*/ 114 w 6827"/>
                  <a:gd name="T53" fmla="*/ 5120 h 6827"/>
                  <a:gd name="T54" fmla="*/ 114 w 6827"/>
                  <a:gd name="T55" fmla="*/ 5689 h 6827"/>
                  <a:gd name="T56" fmla="*/ 114 w 6827"/>
                  <a:gd name="T57" fmla="*/ 6258 h 6827"/>
                  <a:gd name="T58" fmla="*/ 683 w 6827"/>
                  <a:gd name="T59" fmla="*/ 6713 h 6827"/>
                  <a:gd name="T60" fmla="*/ 1252 w 6827"/>
                  <a:gd name="T61" fmla="*/ 6713 h 6827"/>
                  <a:gd name="T62" fmla="*/ 1820 w 6827"/>
                  <a:gd name="T63" fmla="*/ 6713 h 6827"/>
                  <a:gd name="T64" fmla="*/ 2389 w 6827"/>
                  <a:gd name="T65" fmla="*/ 6713 h 6827"/>
                  <a:gd name="T66" fmla="*/ 2958 w 6827"/>
                  <a:gd name="T67" fmla="*/ 6713 h 6827"/>
                  <a:gd name="T68" fmla="*/ 3527 w 6827"/>
                  <a:gd name="T69" fmla="*/ 6713 h 6827"/>
                  <a:gd name="T70" fmla="*/ 4096 w 6827"/>
                  <a:gd name="T71" fmla="*/ 6713 h 6827"/>
                  <a:gd name="T72" fmla="*/ 4665 w 6827"/>
                  <a:gd name="T73" fmla="*/ 6713 h 6827"/>
                  <a:gd name="T74" fmla="*/ 5234 w 6827"/>
                  <a:gd name="T75" fmla="*/ 6713 h 6827"/>
                  <a:gd name="T76" fmla="*/ 5803 w 6827"/>
                  <a:gd name="T77" fmla="*/ 6713 h 6827"/>
                  <a:gd name="T78" fmla="*/ 6371 w 6827"/>
                  <a:gd name="T79" fmla="*/ 6713 h 6827"/>
                  <a:gd name="T80" fmla="*/ 6827 w 6827"/>
                  <a:gd name="T81" fmla="*/ 6485 h 6827"/>
                  <a:gd name="T82" fmla="*/ 6371 w 6827"/>
                  <a:gd name="T83" fmla="*/ 6258 h 6827"/>
                  <a:gd name="T84" fmla="*/ 5803 w 6827"/>
                  <a:gd name="T85" fmla="*/ 6258 h 6827"/>
                  <a:gd name="T86" fmla="*/ 5234 w 6827"/>
                  <a:gd name="T87" fmla="*/ 6258 h 6827"/>
                  <a:gd name="T88" fmla="*/ 4665 w 6827"/>
                  <a:gd name="T89" fmla="*/ 6258 h 6827"/>
                  <a:gd name="T90" fmla="*/ 4096 w 6827"/>
                  <a:gd name="T91" fmla="*/ 6258 h 6827"/>
                  <a:gd name="T92" fmla="*/ 3527 w 6827"/>
                  <a:gd name="T93" fmla="*/ 6258 h 6827"/>
                  <a:gd name="T94" fmla="*/ 2958 w 6827"/>
                  <a:gd name="T95" fmla="*/ 6258 h 6827"/>
                  <a:gd name="T96" fmla="*/ 2389 w 6827"/>
                  <a:gd name="T97" fmla="*/ 6258 h 6827"/>
                  <a:gd name="T98" fmla="*/ 1820 w 6827"/>
                  <a:gd name="T99" fmla="*/ 6258 h 6827"/>
                  <a:gd name="T100" fmla="*/ 1252 w 6827"/>
                  <a:gd name="T101" fmla="*/ 6258 h 6827"/>
                  <a:gd name="T102" fmla="*/ 683 w 6827"/>
                  <a:gd name="T103" fmla="*/ 625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27" h="6827">
                    <a:moveTo>
                      <a:pt x="1263" y="5234"/>
                    </a:moveTo>
                    <a:cubicBezTo>
                      <a:pt x="1316" y="5493"/>
                      <a:pt x="1546" y="5689"/>
                      <a:pt x="1820" y="5689"/>
                    </a:cubicBezTo>
                    <a:cubicBezTo>
                      <a:pt x="2114" y="5689"/>
                      <a:pt x="2354" y="5464"/>
                      <a:pt x="2383" y="5178"/>
                    </a:cubicBezTo>
                    <a:lnTo>
                      <a:pt x="3568" y="4191"/>
                    </a:lnTo>
                    <a:cubicBezTo>
                      <a:pt x="3652" y="4401"/>
                      <a:pt x="3856" y="4551"/>
                      <a:pt x="4096" y="4551"/>
                    </a:cubicBezTo>
                    <a:cubicBezTo>
                      <a:pt x="4348" y="4551"/>
                      <a:pt x="4560" y="4385"/>
                      <a:pt x="4635" y="4157"/>
                    </a:cubicBezTo>
                    <a:lnTo>
                      <a:pt x="5696" y="4736"/>
                    </a:lnTo>
                    <a:cubicBezTo>
                      <a:pt x="5732" y="5016"/>
                      <a:pt x="5969" y="5234"/>
                      <a:pt x="6258" y="5234"/>
                    </a:cubicBezTo>
                    <a:cubicBezTo>
                      <a:pt x="6571" y="5234"/>
                      <a:pt x="6827" y="4979"/>
                      <a:pt x="6827" y="4665"/>
                    </a:cubicBezTo>
                    <a:cubicBezTo>
                      <a:pt x="6827" y="4351"/>
                      <a:pt x="6571" y="4096"/>
                      <a:pt x="6258" y="4096"/>
                    </a:cubicBezTo>
                    <a:cubicBezTo>
                      <a:pt x="6006" y="4096"/>
                      <a:pt x="5794" y="4262"/>
                      <a:pt x="5719" y="4490"/>
                    </a:cubicBezTo>
                    <a:lnTo>
                      <a:pt x="4658" y="3911"/>
                    </a:lnTo>
                    <a:cubicBezTo>
                      <a:pt x="4622" y="3631"/>
                      <a:pt x="4385" y="3413"/>
                      <a:pt x="4096" y="3413"/>
                    </a:cubicBezTo>
                    <a:cubicBezTo>
                      <a:pt x="3802" y="3413"/>
                      <a:pt x="3563" y="3638"/>
                      <a:pt x="3533" y="3924"/>
                    </a:cubicBezTo>
                    <a:lnTo>
                      <a:pt x="2348" y="4911"/>
                    </a:lnTo>
                    <a:cubicBezTo>
                      <a:pt x="2265" y="4701"/>
                      <a:pt x="2060" y="4551"/>
                      <a:pt x="1820" y="4551"/>
                    </a:cubicBezTo>
                    <a:cubicBezTo>
                      <a:pt x="1546" y="4551"/>
                      <a:pt x="1316" y="4747"/>
                      <a:pt x="1263" y="5006"/>
                    </a:cubicBezTo>
                    <a:lnTo>
                      <a:pt x="455" y="5006"/>
                    </a:lnTo>
                    <a:lnTo>
                      <a:pt x="455" y="4551"/>
                    </a:lnTo>
                    <a:lnTo>
                      <a:pt x="569" y="4551"/>
                    </a:lnTo>
                    <a:cubicBezTo>
                      <a:pt x="632" y="4551"/>
                      <a:pt x="683" y="4500"/>
                      <a:pt x="683" y="4437"/>
                    </a:cubicBezTo>
                    <a:cubicBezTo>
                      <a:pt x="683" y="4374"/>
                      <a:pt x="632" y="4324"/>
                      <a:pt x="569" y="4324"/>
                    </a:cubicBezTo>
                    <a:lnTo>
                      <a:pt x="455" y="4324"/>
                    </a:lnTo>
                    <a:lnTo>
                      <a:pt x="455" y="3982"/>
                    </a:lnTo>
                    <a:lnTo>
                      <a:pt x="569" y="3982"/>
                    </a:lnTo>
                    <a:cubicBezTo>
                      <a:pt x="632" y="3982"/>
                      <a:pt x="683" y="3931"/>
                      <a:pt x="683" y="3868"/>
                    </a:cubicBezTo>
                    <a:cubicBezTo>
                      <a:pt x="683" y="3806"/>
                      <a:pt x="632" y="3755"/>
                      <a:pt x="569" y="3755"/>
                    </a:cubicBezTo>
                    <a:lnTo>
                      <a:pt x="480" y="3755"/>
                    </a:lnTo>
                    <a:lnTo>
                      <a:pt x="1407" y="2416"/>
                    </a:lnTo>
                    <a:cubicBezTo>
                      <a:pt x="1494" y="2470"/>
                      <a:pt x="1596" y="2503"/>
                      <a:pt x="1707" y="2503"/>
                    </a:cubicBezTo>
                    <a:cubicBezTo>
                      <a:pt x="1888" y="2503"/>
                      <a:pt x="2048" y="2416"/>
                      <a:pt x="2152" y="2284"/>
                    </a:cubicBezTo>
                    <a:lnTo>
                      <a:pt x="2752" y="2584"/>
                    </a:lnTo>
                    <a:cubicBezTo>
                      <a:pt x="2740" y="2631"/>
                      <a:pt x="2731" y="2680"/>
                      <a:pt x="2731" y="2731"/>
                    </a:cubicBezTo>
                    <a:cubicBezTo>
                      <a:pt x="2731" y="3044"/>
                      <a:pt x="2986" y="3300"/>
                      <a:pt x="3300" y="3300"/>
                    </a:cubicBezTo>
                    <a:cubicBezTo>
                      <a:pt x="3613" y="3300"/>
                      <a:pt x="3868" y="3044"/>
                      <a:pt x="3868" y="2731"/>
                    </a:cubicBezTo>
                    <a:cubicBezTo>
                      <a:pt x="3868" y="2608"/>
                      <a:pt x="3829" y="2496"/>
                      <a:pt x="3763" y="2403"/>
                    </a:cubicBezTo>
                    <a:lnTo>
                      <a:pt x="4488" y="1055"/>
                    </a:lnTo>
                    <a:cubicBezTo>
                      <a:pt x="4574" y="1107"/>
                      <a:pt x="4672" y="1138"/>
                      <a:pt x="4779" y="1138"/>
                    </a:cubicBezTo>
                    <a:cubicBezTo>
                      <a:pt x="4891" y="1138"/>
                      <a:pt x="4995" y="1104"/>
                      <a:pt x="5083" y="1048"/>
                    </a:cubicBezTo>
                    <a:lnTo>
                      <a:pt x="5827" y="2004"/>
                    </a:lnTo>
                    <a:cubicBezTo>
                      <a:pt x="5829" y="2007"/>
                      <a:pt x="5833" y="2009"/>
                      <a:pt x="5836" y="2011"/>
                    </a:cubicBezTo>
                    <a:cubicBezTo>
                      <a:pt x="5745" y="2112"/>
                      <a:pt x="5689" y="2244"/>
                      <a:pt x="5689" y="2389"/>
                    </a:cubicBezTo>
                    <a:cubicBezTo>
                      <a:pt x="5689" y="2703"/>
                      <a:pt x="5944" y="2958"/>
                      <a:pt x="6258" y="2958"/>
                    </a:cubicBezTo>
                    <a:cubicBezTo>
                      <a:pt x="6571" y="2958"/>
                      <a:pt x="6827" y="2703"/>
                      <a:pt x="6827" y="2389"/>
                    </a:cubicBezTo>
                    <a:cubicBezTo>
                      <a:pt x="6827" y="2076"/>
                      <a:pt x="6571" y="1820"/>
                      <a:pt x="6258" y="1820"/>
                    </a:cubicBezTo>
                    <a:cubicBezTo>
                      <a:pt x="6170" y="1820"/>
                      <a:pt x="6087" y="1842"/>
                      <a:pt x="6013" y="1878"/>
                    </a:cubicBezTo>
                    <a:cubicBezTo>
                      <a:pt x="6010" y="1874"/>
                      <a:pt x="6010" y="1869"/>
                      <a:pt x="6006" y="1864"/>
                    </a:cubicBezTo>
                    <a:lnTo>
                      <a:pt x="5248" y="890"/>
                    </a:lnTo>
                    <a:cubicBezTo>
                      <a:pt x="5311" y="798"/>
                      <a:pt x="5348" y="688"/>
                      <a:pt x="5348" y="569"/>
                    </a:cubicBezTo>
                    <a:cubicBezTo>
                      <a:pt x="5348" y="255"/>
                      <a:pt x="5092" y="0"/>
                      <a:pt x="4779" y="0"/>
                    </a:cubicBezTo>
                    <a:cubicBezTo>
                      <a:pt x="4465" y="0"/>
                      <a:pt x="4210" y="255"/>
                      <a:pt x="4210" y="569"/>
                    </a:cubicBezTo>
                    <a:cubicBezTo>
                      <a:pt x="4210" y="691"/>
                      <a:pt x="4249" y="804"/>
                      <a:pt x="4315" y="897"/>
                    </a:cubicBezTo>
                    <a:lnTo>
                      <a:pt x="3590" y="2244"/>
                    </a:lnTo>
                    <a:cubicBezTo>
                      <a:pt x="3505" y="2193"/>
                      <a:pt x="3406" y="2162"/>
                      <a:pt x="3300" y="2162"/>
                    </a:cubicBezTo>
                    <a:cubicBezTo>
                      <a:pt x="3118" y="2162"/>
                      <a:pt x="2959" y="2248"/>
                      <a:pt x="2854" y="2381"/>
                    </a:cubicBezTo>
                    <a:lnTo>
                      <a:pt x="2254" y="2081"/>
                    </a:lnTo>
                    <a:cubicBezTo>
                      <a:pt x="2267" y="2034"/>
                      <a:pt x="2276" y="1985"/>
                      <a:pt x="2276" y="1934"/>
                    </a:cubicBezTo>
                    <a:cubicBezTo>
                      <a:pt x="2276" y="1621"/>
                      <a:pt x="2020" y="1365"/>
                      <a:pt x="1707" y="1365"/>
                    </a:cubicBezTo>
                    <a:cubicBezTo>
                      <a:pt x="1393" y="1365"/>
                      <a:pt x="1138" y="1621"/>
                      <a:pt x="1138" y="1934"/>
                    </a:cubicBezTo>
                    <a:cubicBezTo>
                      <a:pt x="1138" y="2054"/>
                      <a:pt x="1176" y="2166"/>
                      <a:pt x="1239" y="2257"/>
                    </a:cubicBezTo>
                    <a:lnTo>
                      <a:pt x="593" y="3191"/>
                    </a:lnTo>
                    <a:cubicBezTo>
                      <a:pt x="585" y="3189"/>
                      <a:pt x="578" y="3186"/>
                      <a:pt x="569" y="3186"/>
                    </a:cubicBezTo>
                    <a:lnTo>
                      <a:pt x="455" y="3186"/>
                    </a:lnTo>
                    <a:lnTo>
                      <a:pt x="455" y="2844"/>
                    </a:lnTo>
                    <a:lnTo>
                      <a:pt x="569" y="2844"/>
                    </a:lnTo>
                    <a:cubicBezTo>
                      <a:pt x="632" y="2844"/>
                      <a:pt x="683" y="2794"/>
                      <a:pt x="683" y="2731"/>
                    </a:cubicBezTo>
                    <a:cubicBezTo>
                      <a:pt x="683" y="2668"/>
                      <a:pt x="632" y="2617"/>
                      <a:pt x="569" y="2617"/>
                    </a:cubicBezTo>
                    <a:lnTo>
                      <a:pt x="455" y="2617"/>
                    </a:lnTo>
                    <a:lnTo>
                      <a:pt x="455" y="2276"/>
                    </a:lnTo>
                    <a:lnTo>
                      <a:pt x="569" y="2276"/>
                    </a:lnTo>
                    <a:cubicBezTo>
                      <a:pt x="632" y="2276"/>
                      <a:pt x="683" y="2225"/>
                      <a:pt x="683" y="2162"/>
                    </a:cubicBezTo>
                    <a:cubicBezTo>
                      <a:pt x="683" y="2099"/>
                      <a:pt x="632" y="2048"/>
                      <a:pt x="569" y="2048"/>
                    </a:cubicBezTo>
                    <a:lnTo>
                      <a:pt x="455" y="2048"/>
                    </a:lnTo>
                    <a:lnTo>
                      <a:pt x="455" y="1707"/>
                    </a:lnTo>
                    <a:lnTo>
                      <a:pt x="569" y="1707"/>
                    </a:lnTo>
                    <a:cubicBezTo>
                      <a:pt x="632" y="1707"/>
                      <a:pt x="683" y="1656"/>
                      <a:pt x="683" y="1593"/>
                    </a:cubicBezTo>
                    <a:cubicBezTo>
                      <a:pt x="683" y="1530"/>
                      <a:pt x="632" y="1479"/>
                      <a:pt x="569" y="1479"/>
                    </a:cubicBezTo>
                    <a:lnTo>
                      <a:pt x="455" y="1479"/>
                    </a:lnTo>
                    <a:lnTo>
                      <a:pt x="455" y="1138"/>
                    </a:lnTo>
                    <a:lnTo>
                      <a:pt x="569" y="1138"/>
                    </a:lnTo>
                    <a:cubicBezTo>
                      <a:pt x="632" y="1138"/>
                      <a:pt x="683" y="1087"/>
                      <a:pt x="683" y="1024"/>
                    </a:cubicBezTo>
                    <a:cubicBezTo>
                      <a:pt x="683" y="961"/>
                      <a:pt x="632" y="910"/>
                      <a:pt x="569" y="910"/>
                    </a:cubicBezTo>
                    <a:lnTo>
                      <a:pt x="455" y="910"/>
                    </a:lnTo>
                    <a:lnTo>
                      <a:pt x="455" y="569"/>
                    </a:lnTo>
                    <a:lnTo>
                      <a:pt x="569" y="569"/>
                    </a:lnTo>
                    <a:cubicBezTo>
                      <a:pt x="632" y="569"/>
                      <a:pt x="683" y="518"/>
                      <a:pt x="683" y="455"/>
                    </a:cubicBezTo>
                    <a:cubicBezTo>
                      <a:pt x="683" y="392"/>
                      <a:pt x="632" y="341"/>
                      <a:pt x="569" y="341"/>
                    </a:cubicBezTo>
                    <a:lnTo>
                      <a:pt x="455" y="341"/>
                    </a:lnTo>
                    <a:lnTo>
                      <a:pt x="455" y="114"/>
                    </a:lnTo>
                    <a:cubicBezTo>
                      <a:pt x="455" y="51"/>
                      <a:pt x="404" y="0"/>
                      <a:pt x="341" y="0"/>
                    </a:cubicBezTo>
                    <a:cubicBezTo>
                      <a:pt x="278" y="0"/>
                      <a:pt x="228" y="51"/>
                      <a:pt x="228" y="114"/>
                    </a:cubicBezTo>
                    <a:lnTo>
                      <a:pt x="228" y="341"/>
                    </a:lnTo>
                    <a:lnTo>
                      <a:pt x="114" y="341"/>
                    </a:lnTo>
                    <a:cubicBezTo>
                      <a:pt x="51" y="341"/>
                      <a:pt x="0" y="392"/>
                      <a:pt x="0" y="455"/>
                    </a:cubicBezTo>
                    <a:cubicBezTo>
                      <a:pt x="0" y="518"/>
                      <a:pt x="51" y="569"/>
                      <a:pt x="114" y="569"/>
                    </a:cubicBezTo>
                    <a:lnTo>
                      <a:pt x="228" y="569"/>
                    </a:lnTo>
                    <a:lnTo>
                      <a:pt x="228" y="910"/>
                    </a:lnTo>
                    <a:lnTo>
                      <a:pt x="114" y="910"/>
                    </a:lnTo>
                    <a:cubicBezTo>
                      <a:pt x="51" y="910"/>
                      <a:pt x="0" y="961"/>
                      <a:pt x="0" y="1024"/>
                    </a:cubicBezTo>
                    <a:cubicBezTo>
                      <a:pt x="0" y="1087"/>
                      <a:pt x="51" y="1138"/>
                      <a:pt x="114" y="1138"/>
                    </a:cubicBezTo>
                    <a:lnTo>
                      <a:pt x="228" y="1138"/>
                    </a:lnTo>
                    <a:lnTo>
                      <a:pt x="228" y="1479"/>
                    </a:lnTo>
                    <a:lnTo>
                      <a:pt x="114" y="1479"/>
                    </a:lnTo>
                    <a:cubicBezTo>
                      <a:pt x="51" y="1479"/>
                      <a:pt x="0" y="1530"/>
                      <a:pt x="0" y="1593"/>
                    </a:cubicBezTo>
                    <a:cubicBezTo>
                      <a:pt x="0" y="1656"/>
                      <a:pt x="51" y="1707"/>
                      <a:pt x="114" y="1707"/>
                    </a:cubicBezTo>
                    <a:lnTo>
                      <a:pt x="228" y="1707"/>
                    </a:lnTo>
                    <a:lnTo>
                      <a:pt x="228" y="2048"/>
                    </a:lnTo>
                    <a:lnTo>
                      <a:pt x="114" y="2048"/>
                    </a:lnTo>
                    <a:cubicBezTo>
                      <a:pt x="51" y="2048"/>
                      <a:pt x="0" y="2099"/>
                      <a:pt x="0" y="2162"/>
                    </a:cubicBezTo>
                    <a:cubicBezTo>
                      <a:pt x="0" y="2225"/>
                      <a:pt x="51" y="2276"/>
                      <a:pt x="114" y="2276"/>
                    </a:cubicBezTo>
                    <a:lnTo>
                      <a:pt x="228" y="2276"/>
                    </a:lnTo>
                    <a:lnTo>
                      <a:pt x="228" y="2617"/>
                    </a:lnTo>
                    <a:lnTo>
                      <a:pt x="114" y="2617"/>
                    </a:lnTo>
                    <a:cubicBezTo>
                      <a:pt x="51" y="2617"/>
                      <a:pt x="0" y="2668"/>
                      <a:pt x="0" y="2731"/>
                    </a:cubicBezTo>
                    <a:cubicBezTo>
                      <a:pt x="0" y="2794"/>
                      <a:pt x="51" y="2844"/>
                      <a:pt x="114" y="2844"/>
                    </a:cubicBezTo>
                    <a:lnTo>
                      <a:pt x="228" y="2844"/>
                    </a:lnTo>
                    <a:lnTo>
                      <a:pt x="228" y="3186"/>
                    </a:lnTo>
                    <a:lnTo>
                      <a:pt x="114" y="3186"/>
                    </a:lnTo>
                    <a:cubicBezTo>
                      <a:pt x="51" y="3186"/>
                      <a:pt x="0" y="3237"/>
                      <a:pt x="0" y="3300"/>
                    </a:cubicBezTo>
                    <a:cubicBezTo>
                      <a:pt x="0" y="3362"/>
                      <a:pt x="51" y="3413"/>
                      <a:pt x="114" y="3413"/>
                    </a:cubicBezTo>
                    <a:lnTo>
                      <a:pt x="228" y="3413"/>
                    </a:lnTo>
                    <a:lnTo>
                      <a:pt x="228" y="3755"/>
                    </a:lnTo>
                    <a:lnTo>
                      <a:pt x="114" y="3755"/>
                    </a:lnTo>
                    <a:cubicBezTo>
                      <a:pt x="51" y="3755"/>
                      <a:pt x="0" y="3806"/>
                      <a:pt x="0" y="3868"/>
                    </a:cubicBezTo>
                    <a:cubicBezTo>
                      <a:pt x="0" y="3931"/>
                      <a:pt x="51" y="3982"/>
                      <a:pt x="114" y="3982"/>
                    </a:cubicBezTo>
                    <a:lnTo>
                      <a:pt x="228" y="3982"/>
                    </a:lnTo>
                    <a:lnTo>
                      <a:pt x="228" y="4324"/>
                    </a:lnTo>
                    <a:lnTo>
                      <a:pt x="114" y="4324"/>
                    </a:lnTo>
                    <a:cubicBezTo>
                      <a:pt x="51" y="4324"/>
                      <a:pt x="0" y="4374"/>
                      <a:pt x="0" y="4437"/>
                    </a:cubicBezTo>
                    <a:cubicBezTo>
                      <a:pt x="0" y="4500"/>
                      <a:pt x="51" y="4551"/>
                      <a:pt x="114" y="4551"/>
                    </a:cubicBezTo>
                    <a:lnTo>
                      <a:pt x="228" y="4551"/>
                    </a:lnTo>
                    <a:lnTo>
                      <a:pt x="228" y="4892"/>
                    </a:lnTo>
                    <a:lnTo>
                      <a:pt x="114" y="4892"/>
                    </a:lnTo>
                    <a:cubicBezTo>
                      <a:pt x="51" y="4892"/>
                      <a:pt x="0" y="4943"/>
                      <a:pt x="0" y="5006"/>
                    </a:cubicBezTo>
                    <a:cubicBezTo>
                      <a:pt x="0" y="5069"/>
                      <a:pt x="51" y="5120"/>
                      <a:pt x="114" y="5120"/>
                    </a:cubicBezTo>
                    <a:lnTo>
                      <a:pt x="228" y="5120"/>
                    </a:lnTo>
                    <a:lnTo>
                      <a:pt x="228" y="5461"/>
                    </a:lnTo>
                    <a:lnTo>
                      <a:pt x="114" y="5461"/>
                    </a:lnTo>
                    <a:cubicBezTo>
                      <a:pt x="51" y="5461"/>
                      <a:pt x="0" y="5512"/>
                      <a:pt x="0" y="5575"/>
                    </a:cubicBezTo>
                    <a:cubicBezTo>
                      <a:pt x="0" y="5638"/>
                      <a:pt x="51" y="5689"/>
                      <a:pt x="114" y="5689"/>
                    </a:cubicBezTo>
                    <a:lnTo>
                      <a:pt x="228" y="5689"/>
                    </a:lnTo>
                    <a:lnTo>
                      <a:pt x="228" y="6030"/>
                    </a:lnTo>
                    <a:lnTo>
                      <a:pt x="114" y="6030"/>
                    </a:lnTo>
                    <a:cubicBezTo>
                      <a:pt x="51" y="6030"/>
                      <a:pt x="0" y="6081"/>
                      <a:pt x="0" y="6144"/>
                    </a:cubicBezTo>
                    <a:cubicBezTo>
                      <a:pt x="0" y="6207"/>
                      <a:pt x="51" y="6258"/>
                      <a:pt x="114" y="6258"/>
                    </a:cubicBezTo>
                    <a:lnTo>
                      <a:pt x="228" y="6258"/>
                    </a:lnTo>
                    <a:lnTo>
                      <a:pt x="228" y="6485"/>
                    </a:lnTo>
                    <a:cubicBezTo>
                      <a:pt x="228" y="6548"/>
                      <a:pt x="278" y="6599"/>
                      <a:pt x="341" y="6599"/>
                    </a:cubicBezTo>
                    <a:lnTo>
                      <a:pt x="683" y="6599"/>
                    </a:lnTo>
                    <a:lnTo>
                      <a:pt x="683" y="6713"/>
                    </a:lnTo>
                    <a:cubicBezTo>
                      <a:pt x="683" y="6776"/>
                      <a:pt x="734" y="6827"/>
                      <a:pt x="796" y="6827"/>
                    </a:cubicBezTo>
                    <a:cubicBezTo>
                      <a:pt x="859" y="6827"/>
                      <a:pt x="910" y="6776"/>
                      <a:pt x="910" y="6713"/>
                    </a:cubicBezTo>
                    <a:lnTo>
                      <a:pt x="910" y="6599"/>
                    </a:lnTo>
                    <a:lnTo>
                      <a:pt x="1252" y="6599"/>
                    </a:lnTo>
                    <a:lnTo>
                      <a:pt x="1252" y="6713"/>
                    </a:lnTo>
                    <a:cubicBezTo>
                      <a:pt x="1252" y="6776"/>
                      <a:pt x="1302" y="6827"/>
                      <a:pt x="1365" y="6827"/>
                    </a:cubicBezTo>
                    <a:cubicBezTo>
                      <a:pt x="1428" y="6827"/>
                      <a:pt x="1479" y="6776"/>
                      <a:pt x="1479" y="6713"/>
                    </a:cubicBezTo>
                    <a:lnTo>
                      <a:pt x="1479" y="6599"/>
                    </a:lnTo>
                    <a:lnTo>
                      <a:pt x="1820" y="6599"/>
                    </a:lnTo>
                    <a:lnTo>
                      <a:pt x="1820" y="6713"/>
                    </a:lnTo>
                    <a:cubicBezTo>
                      <a:pt x="1820" y="6776"/>
                      <a:pt x="1871" y="6827"/>
                      <a:pt x="1934" y="6827"/>
                    </a:cubicBezTo>
                    <a:cubicBezTo>
                      <a:pt x="1997" y="6827"/>
                      <a:pt x="2048" y="6776"/>
                      <a:pt x="2048" y="6713"/>
                    </a:cubicBezTo>
                    <a:lnTo>
                      <a:pt x="2048" y="6599"/>
                    </a:lnTo>
                    <a:lnTo>
                      <a:pt x="2389" y="6599"/>
                    </a:lnTo>
                    <a:lnTo>
                      <a:pt x="2389" y="6713"/>
                    </a:lnTo>
                    <a:cubicBezTo>
                      <a:pt x="2389" y="6776"/>
                      <a:pt x="2440" y="6827"/>
                      <a:pt x="2503" y="6827"/>
                    </a:cubicBezTo>
                    <a:cubicBezTo>
                      <a:pt x="2566" y="6827"/>
                      <a:pt x="2617" y="6776"/>
                      <a:pt x="2617" y="6713"/>
                    </a:cubicBezTo>
                    <a:lnTo>
                      <a:pt x="2617" y="6599"/>
                    </a:lnTo>
                    <a:lnTo>
                      <a:pt x="2958" y="6599"/>
                    </a:lnTo>
                    <a:lnTo>
                      <a:pt x="2958" y="6713"/>
                    </a:lnTo>
                    <a:cubicBezTo>
                      <a:pt x="2958" y="6776"/>
                      <a:pt x="3009" y="6827"/>
                      <a:pt x="3072" y="6827"/>
                    </a:cubicBezTo>
                    <a:cubicBezTo>
                      <a:pt x="3135" y="6827"/>
                      <a:pt x="3186" y="6776"/>
                      <a:pt x="3186" y="6713"/>
                    </a:cubicBezTo>
                    <a:lnTo>
                      <a:pt x="3186" y="6599"/>
                    </a:lnTo>
                    <a:lnTo>
                      <a:pt x="3527" y="6599"/>
                    </a:lnTo>
                    <a:lnTo>
                      <a:pt x="3527" y="6713"/>
                    </a:lnTo>
                    <a:cubicBezTo>
                      <a:pt x="3527" y="6776"/>
                      <a:pt x="3578" y="6827"/>
                      <a:pt x="3641" y="6827"/>
                    </a:cubicBezTo>
                    <a:cubicBezTo>
                      <a:pt x="3704" y="6827"/>
                      <a:pt x="3755" y="6776"/>
                      <a:pt x="3755" y="6713"/>
                    </a:cubicBezTo>
                    <a:lnTo>
                      <a:pt x="3755" y="6599"/>
                    </a:lnTo>
                    <a:lnTo>
                      <a:pt x="4096" y="6599"/>
                    </a:lnTo>
                    <a:lnTo>
                      <a:pt x="4096" y="6713"/>
                    </a:lnTo>
                    <a:cubicBezTo>
                      <a:pt x="4096" y="6776"/>
                      <a:pt x="4147" y="6827"/>
                      <a:pt x="4210" y="6827"/>
                    </a:cubicBezTo>
                    <a:cubicBezTo>
                      <a:pt x="4273" y="6827"/>
                      <a:pt x="4323" y="6776"/>
                      <a:pt x="4323" y="6713"/>
                    </a:cubicBezTo>
                    <a:lnTo>
                      <a:pt x="4323" y="6599"/>
                    </a:lnTo>
                    <a:lnTo>
                      <a:pt x="4665" y="6599"/>
                    </a:lnTo>
                    <a:lnTo>
                      <a:pt x="4665" y="6713"/>
                    </a:lnTo>
                    <a:cubicBezTo>
                      <a:pt x="4665" y="6776"/>
                      <a:pt x="4716" y="6827"/>
                      <a:pt x="4779" y="6827"/>
                    </a:cubicBezTo>
                    <a:cubicBezTo>
                      <a:pt x="4842" y="6827"/>
                      <a:pt x="4892" y="6776"/>
                      <a:pt x="4892" y="6713"/>
                    </a:cubicBezTo>
                    <a:lnTo>
                      <a:pt x="4892" y="6599"/>
                    </a:lnTo>
                    <a:lnTo>
                      <a:pt x="5234" y="6599"/>
                    </a:lnTo>
                    <a:lnTo>
                      <a:pt x="5234" y="6713"/>
                    </a:lnTo>
                    <a:cubicBezTo>
                      <a:pt x="5234" y="6776"/>
                      <a:pt x="5285" y="6827"/>
                      <a:pt x="5347" y="6827"/>
                    </a:cubicBezTo>
                    <a:cubicBezTo>
                      <a:pt x="5410" y="6827"/>
                      <a:pt x="5461" y="6776"/>
                      <a:pt x="5461" y="6713"/>
                    </a:cubicBezTo>
                    <a:lnTo>
                      <a:pt x="5461" y="6599"/>
                    </a:lnTo>
                    <a:lnTo>
                      <a:pt x="5803" y="6599"/>
                    </a:lnTo>
                    <a:lnTo>
                      <a:pt x="5803" y="6713"/>
                    </a:lnTo>
                    <a:cubicBezTo>
                      <a:pt x="5803" y="6776"/>
                      <a:pt x="5853" y="6827"/>
                      <a:pt x="5916" y="6827"/>
                    </a:cubicBezTo>
                    <a:cubicBezTo>
                      <a:pt x="5979" y="6827"/>
                      <a:pt x="6030" y="6776"/>
                      <a:pt x="6030" y="6713"/>
                    </a:cubicBezTo>
                    <a:lnTo>
                      <a:pt x="6030" y="6599"/>
                    </a:lnTo>
                    <a:lnTo>
                      <a:pt x="6371" y="6599"/>
                    </a:lnTo>
                    <a:lnTo>
                      <a:pt x="6371" y="6713"/>
                    </a:lnTo>
                    <a:cubicBezTo>
                      <a:pt x="6371" y="6776"/>
                      <a:pt x="6422" y="6827"/>
                      <a:pt x="6485" y="6827"/>
                    </a:cubicBezTo>
                    <a:cubicBezTo>
                      <a:pt x="6548" y="6827"/>
                      <a:pt x="6599" y="6776"/>
                      <a:pt x="6599" y="6713"/>
                    </a:cubicBezTo>
                    <a:lnTo>
                      <a:pt x="6599" y="6599"/>
                    </a:lnTo>
                    <a:lnTo>
                      <a:pt x="6713" y="6599"/>
                    </a:lnTo>
                    <a:cubicBezTo>
                      <a:pt x="6776" y="6599"/>
                      <a:pt x="6827" y="6548"/>
                      <a:pt x="6827" y="6485"/>
                    </a:cubicBezTo>
                    <a:cubicBezTo>
                      <a:pt x="6827" y="6422"/>
                      <a:pt x="6776" y="6372"/>
                      <a:pt x="6713" y="6372"/>
                    </a:cubicBezTo>
                    <a:lnTo>
                      <a:pt x="6599" y="6372"/>
                    </a:lnTo>
                    <a:lnTo>
                      <a:pt x="6599" y="6258"/>
                    </a:lnTo>
                    <a:cubicBezTo>
                      <a:pt x="6599" y="6195"/>
                      <a:pt x="6548" y="6144"/>
                      <a:pt x="6485" y="6144"/>
                    </a:cubicBezTo>
                    <a:cubicBezTo>
                      <a:pt x="6422" y="6144"/>
                      <a:pt x="6371" y="6195"/>
                      <a:pt x="6371" y="6258"/>
                    </a:cubicBezTo>
                    <a:lnTo>
                      <a:pt x="6371" y="6372"/>
                    </a:lnTo>
                    <a:lnTo>
                      <a:pt x="6030" y="6372"/>
                    </a:lnTo>
                    <a:lnTo>
                      <a:pt x="6030" y="6258"/>
                    </a:lnTo>
                    <a:cubicBezTo>
                      <a:pt x="6030" y="6195"/>
                      <a:pt x="5979" y="6144"/>
                      <a:pt x="5916" y="6144"/>
                    </a:cubicBezTo>
                    <a:cubicBezTo>
                      <a:pt x="5853" y="6144"/>
                      <a:pt x="5803" y="6195"/>
                      <a:pt x="5803" y="6258"/>
                    </a:cubicBezTo>
                    <a:lnTo>
                      <a:pt x="5803" y="6372"/>
                    </a:lnTo>
                    <a:lnTo>
                      <a:pt x="5461" y="6372"/>
                    </a:lnTo>
                    <a:lnTo>
                      <a:pt x="5461" y="6258"/>
                    </a:lnTo>
                    <a:cubicBezTo>
                      <a:pt x="5461" y="6195"/>
                      <a:pt x="5410" y="6144"/>
                      <a:pt x="5347" y="6144"/>
                    </a:cubicBezTo>
                    <a:cubicBezTo>
                      <a:pt x="5285" y="6144"/>
                      <a:pt x="5234" y="6195"/>
                      <a:pt x="5234" y="6258"/>
                    </a:cubicBezTo>
                    <a:lnTo>
                      <a:pt x="5234" y="6372"/>
                    </a:lnTo>
                    <a:lnTo>
                      <a:pt x="4892" y="6372"/>
                    </a:lnTo>
                    <a:lnTo>
                      <a:pt x="4892" y="6258"/>
                    </a:lnTo>
                    <a:cubicBezTo>
                      <a:pt x="4892" y="6195"/>
                      <a:pt x="4842" y="6144"/>
                      <a:pt x="4779" y="6144"/>
                    </a:cubicBezTo>
                    <a:cubicBezTo>
                      <a:pt x="4716" y="6144"/>
                      <a:pt x="4665" y="6195"/>
                      <a:pt x="4665" y="6258"/>
                    </a:cubicBezTo>
                    <a:lnTo>
                      <a:pt x="4665" y="6372"/>
                    </a:lnTo>
                    <a:lnTo>
                      <a:pt x="4323" y="6372"/>
                    </a:lnTo>
                    <a:lnTo>
                      <a:pt x="4323" y="6258"/>
                    </a:lnTo>
                    <a:cubicBezTo>
                      <a:pt x="4323" y="6195"/>
                      <a:pt x="4273" y="6144"/>
                      <a:pt x="4210" y="6144"/>
                    </a:cubicBezTo>
                    <a:cubicBezTo>
                      <a:pt x="4147" y="6144"/>
                      <a:pt x="4096" y="6195"/>
                      <a:pt x="4096" y="6258"/>
                    </a:cubicBezTo>
                    <a:lnTo>
                      <a:pt x="4096" y="6372"/>
                    </a:lnTo>
                    <a:lnTo>
                      <a:pt x="3755" y="6372"/>
                    </a:lnTo>
                    <a:lnTo>
                      <a:pt x="3755" y="6258"/>
                    </a:lnTo>
                    <a:cubicBezTo>
                      <a:pt x="3755" y="6195"/>
                      <a:pt x="3704" y="6144"/>
                      <a:pt x="3641" y="6144"/>
                    </a:cubicBezTo>
                    <a:cubicBezTo>
                      <a:pt x="3578" y="6144"/>
                      <a:pt x="3527" y="6195"/>
                      <a:pt x="3527" y="6258"/>
                    </a:cubicBezTo>
                    <a:lnTo>
                      <a:pt x="3527" y="6372"/>
                    </a:lnTo>
                    <a:lnTo>
                      <a:pt x="3186" y="6372"/>
                    </a:lnTo>
                    <a:lnTo>
                      <a:pt x="3186" y="6258"/>
                    </a:lnTo>
                    <a:cubicBezTo>
                      <a:pt x="3186" y="6195"/>
                      <a:pt x="3135" y="6144"/>
                      <a:pt x="3072" y="6144"/>
                    </a:cubicBezTo>
                    <a:cubicBezTo>
                      <a:pt x="3009" y="6144"/>
                      <a:pt x="2958" y="6195"/>
                      <a:pt x="2958" y="6258"/>
                    </a:cubicBezTo>
                    <a:lnTo>
                      <a:pt x="2958" y="6372"/>
                    </a:lnTo>
                    <a:lnTo>
                      <a:pt x="2617" y="6372"/>
                    </a:lnTo>
                    <a:lnTo>
                      <a:pt x="2617" y="6258"/>
                    </a:lnTo>
                    <a:cubicBezTo>
                      <a:pt x="2617" y="6195"/>
                      <a:pt x="2566" y="6144"/>
                      <a:pt x="2503" y="6144"/>
                    </a:cubicBezTo>
                    <a:cubicBezTo>
                      <a:pt x="2440" y="6144"/>
                      <a:pt x="2389" y="6195"/>
                      <a:pt x="2389" y="6258"/>
                    </a:cubicBezTo>
                    <a:lnTo>
                      <a:pt x="2389" y="6372"/>
                    </a:lnTo>
                    <a:lnTo>
                      <a:pt x="2048" y="6372"/>
                    </a:lnTo>
                    <a:lnTo>
                      <a:pt x="2048" y="6258"/>
                    </a:lnTo>
                    <a:cubicBezTo>
                      <a:pt x="2048" y="6195"/>
                      <a:pt x="1997" y="6144"/>
                      <a:pt x="1934" y="6144"/>
                    </a:cubicBezTo>
                    <a:cubicBezTo>
                      <a:pt x="1871" y="6144"/>
                      <a:pt x="1820" y="6195"/>
                      <a:pt x="1820" y="6258"/>
                    </a:cubicBezTo>
                    <a:lnTo>
                      <a:pt x="1820" y="6372"/>
                    </a:lnTo>
                    <a:lnTo>
                      <a:pt x="1479" y="6372"/>
                    </a:lnTo>
                    <a:lnTo>
                      <a:pt x="1479" y="6258"/>
                    </a:lnTo>
                    <a:cubicBezTo>
                      <a:pt x="1479" y="6195"/>
                      <a:pt x="1428" y="6144"/>
                      <a:pt x="1365" y="6144"/>
                    </a:cubicBezTo>
                    <a:cubicBezTo>
                      <a:pt x="1302" y="6144"/>
                      <a:pt x="1252" y="6195"/>
                      <a:pt x="1252" y="6258"/>
                    </a:cubicBezTo>
                    <a:lnTo>
                      <a:pt x="1252" y="6372"/>
                    </a:lnTo>
                    <a:lnTo>
                      <a:pt x="910" y="6372"/>
                    </a:lnTo>
                    <a:lnTo>
                      <a:pt x="910" y="6258"/>
                    </a:lnTo>
                    <a:cubicBezTo>
                      <a:pt x="910" y="6195"/>
                      <a:pt x="859" y="6144"/>
                      <a:pt x="796" y="6144"/>
                    </a:cubicBezTo>
                    <a:cubicBezTo>
                      <a:pt x="734" y="6144"/>
                      <a:pt x="683" y="6195"/>
                      <a:pt x="683" y="6258"/>
                    </a:cubicBezTo>
                    <a:lnTo>
                      <a:pt x="683" y="6372"/>
                    </a:lnTo>
                    <a:lnTo>
                      <a:pt x="455" y="6372"/>
                    </a:lnTo>
                    <a:lnTo>
                      <a:pt x="455" y="5234"/>
                    </a:lnTo>
                    <a:lnTo>
                      <a:pt x="1263" y="5234"/>
                    </a:lnTo>
                    <a:close/>
                  </a:path>
                </a:pathLst>
              </a:custGeom>
              <a:solidFill>
                <a:schemeClr val="bg1"/>
              </a:solidFill>
              <a:ln>
                <a:noFill/>
              </a:ln>
            </p:spPr>
            <p:txBody>
              <a:bodyPr anchor="ctr"/>
              <a:lstStyle/>
              <a:p>
                <a:pPr algn="ctr"/>
                <a:endParaRPr>
                  <a:latin typeface="黑体" panose="02010609060101010101" pitchFamily="49" charset="-122"/>
                  <a:ea typeface="黑体" panose="02010609060101010101" pitchFamily="49" charset="-122"/>
                </a:endParaRPr>
              </a:p>
            </p:txBody>
          </p:sp>
        </p:grpSp>
        <p:grpSp>
          <p:nvGrpSpPr>
            <p:cNvPr id="220" name="íṩḷîde"/>
            <p:cNvGrpSpPr/>
            <p:nvPr/>
          </p:nvGrpSpPr>
          <p:grpSpPr>
            <a:xfrm>
              <a:off x="5343688" y="1923627"/>
              <a:ext cx="324997" cy="324997"/>
              <a:chOff x="3909160" y="623272"/>
              <a:chExt cx="648072" cy="648072"/>
            </a:xfrm>
          </p:grpSpPr>
          <p:sp>
            <p:nvSpPr>
              <p:cNvPr id="240" name="íṣlîdé"/>
              <p:cNvSpPr/>
              <p:nvPr/>
            </p:nvSpPr>
            <p:spPr>
              <a:xfrm>
                <a:off x="3909160" y="623272"/>
                <a:ext cx="648072" cy="648072"/>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黑体" panose="02010609060101010101" pitchFamily="49" charset="-122"/>
                  <a:ea typeface="黑体" panose="02010609060101010101" pitchFamily="49" charset="-122"/>
                </a:endParaRPr>
              </a:p>
            </p:txBody>
          </p:sp>
          <p:sp>
            <p:nvSpPr>
              <p:cNvPr id="241" name="iŝľîḑé"/>
              <p:cNvSpPr/>
              <p:nvPr/>
            </p:nvSpPr>
            <p:spPr bwMode="auto">
              <a:xfrm>
                <a:off x="4043051" y="764162"/>
                <a:ext cx="380292" cy="366292"/>
              </a:xfrm>
              <a:custGeom>
                <a:avLst/>
                <a:gdLst>
                  <a:gd name="T0" fmla="*/ 3413 w 6827"/>
                  <a:gd name="T1" fmla="*/ 0 h 5912"/>
                  <a:gd name="T2" fmla="*/ 0 w 6827"/>
                  <a:gd name="T3" fmla="*/ 5912 h 5912"/>
                  <a:gd name="T4" fmla="*/ 6827 w 6827"/>
                  <a:gd name="T5" fmla="*/ 5912 h 5912"/>
                  <a:gd name="T6" fmla="*/ 3413 w 6827"/>
                  <a:gd name="T7" fmla="*/ 0 h 5912"/>
                  <a:gd name="T8" fmla="*/ 3413 w 6827"/>
                  <a:gd name="T9" fmla="*/ 972 h 5912"/>
                  <a:gd name="T10" fmla="*/ 4489 w 6827"/>
                  <a:gd name="T11" fmla="*/ 2835 h 5912"/>
                  <a:gd name="T12" fmla="*/ 2338 w 6827"/>
                  <a:gd name="T13" fmla="*/ 2835 h 5912"/>
                  <a:gd name="T14" fmla="*/ 3413 w 6827"/>
                  <a:gd name="T15" fmla="*/ 972 h 5912"/>
                  <a:gd name="T16" fmla="*/ 842 w 6827"/>
                  <a:gd name="T17" fmla="*/ 5426 h 5912"/>
                  <a:gd name="T18" fmla="*/ 1917 w 6827"/>
                  <a:gd name="T19" fmla="*/ 3564 h 5912"/>
                  <a:gd name="T20" fmla="*/ 2993 w 6827"/>
                  <a:gd name="T21" fmla="*/ 5426 h 5912"/>
                  <a:gd name="T22" fmla="*/ 842 w 6827"/>
                  <a:gd name="T23" fmla="*/ 5426 h 5912"/>
                  <a:gd name="T24" fmla="*/ 2338 w 6827"/>
                  <a:gd name="T25" fmla="*/ 3321 h 5912"/>
                  <a:gd name="T26" fmla="*/ 4489 w 6827"/>
                  <a:gd name="T27" fmla="*/ 3321 h 5912"/>
                  <a:gd name="T28" fmla="*/ 3413 w 6827"/>
                  <a:gd name="T29" fmla="*/ 5183 h 5912"/>
                  <a:gd name="T30" fmla="*/ 2338 w 6827"/>
                  <a:gd name="T31" fmla="*/ 3321 h 5912"/>
                  <a:gd name="T32" fmla="*/ 4910 w 6827"/>
                  <a:gd name="T33" fmla="*/ 3564 h 5912"/>
                  <a:gd name="T34" fmla="*/ 5985 w 6827"/>
                  <a:gd name="T35" fmla="*/ 5426 h 5912"/>
                  <a:gd name="T36" fmla="*/ 3834 w 6827"/>
                  <a:gd name="T37" fmla="*/ 5426 h 5912"/>
                  <a:gd name="T38" fmla="*/ 4910 w 6827"/>
                  <a:gd name="T39" fmla="*/ 3564 h 5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7" h="5912">
                    <a:moveTo>
                      <a:pt x="3413" y="0"/>
                    </a:moveTo>
                    <a:lnTo>
                      <a:pt x="0" y="5912"/>
                    </a:lnTo>
                    <a:lnTo>
                      <a:pt x="6827" y="5912"/>
                    </a:lnTo>
                    <a:lnTo>
                      <a:pt x="3413" y="0"/>
                    </a:lnTo>
                    <a:close/>
                    <a:moveTo>
                      <a:pt x="3413" y="972"/>
                    </a:moveTo>
                    <a:lnTo>
                      <a:pt x="4489" y="2835"/>
                    </a:lnTo>
                    <a:lnTo>
                      <a:pt x="2338" y="2835"/>
                    </a:lnTo>
                    <a:lnTo>
                      <a:pt x="3413" y="972"/>
                    </a:lnTo>
                    <a:close/>
                    <a:moveTo>
                      <a:pt x="842" y="5426"/>
                    </a:moveTo>
                    <a:lnTo>
                      <a:pt x="1917" y="3564"/>
                    </a:lnTo>
                    <a:lnTo>
                      <a:pt x="2993" y="5426"/>
                    </a:lnTo>
                    <a:lnTo>
                      <a:pt x="842" y="5426"/>
                    </a:lnTo>
                    <a:close/>
                    <a:moveTo>
                      <a:pt x="2338" y="3321"/>
                    </a:moveTo>
                    <a:lnTo>
                      <a:pt x="4489" y="3321"/>
                    </a:lnTo>
                    <a:lnTo>
                      <a:pt x="3413" y="5183"/>
                    </a:lnTo>
                    <a:lnTo>
                      <a:pt x="2338" y="3321"/>
                    </a:lnTo>
                    <a:close/>
                    <a:moveTo>
                      <a:pt x="4910" y="3564"/>
                    </a:moveTo>
                    <a:lnTo>
                      <a:pt x="5985" y="5426"/>
                    </a:lnTo>
                    <a:lnTo>
                      <a:pt x="3834" y="5426"/>
                    </a:lnTo>
                    <a:lnTo>
                      <a:pt x="4910" y="3564"/>
                    </a:lnTo>
                    <a:close/>
                  </a:path>
                </a:pathLst>
              </a:custGeom>
              <a:solidFill>
                <a:schemeClr val="bg1"/>
              </a:solidFill>
              <a:ln>
                <a:noFill/>
              </a:ln>
            </p:spPr>
            <p:txBody>
              <a:bodyPr anchor="ctr"/>
              <a:lstStyle/>
              <a:p>
                <a:pPr algn="ctr"/>
                <a:endParaRPr>
                  <a:latin typeface="黑体" panose="02010609060101010101" pitchFamily="49" charset="-122"/>
                  <a:ea typeface="黑体" panose="02010609060101010101" pitchFamily="49" charset="-122"/>
                </a:endParaRPr>
              </a:p>
            </p:txBody>
          </p:sp>
        </p:grpSp>
        <p:sp>
          <p:nvSpPr>
            <p:cNvPr id="221" name="ïṩḻîḓe"/>
            <p:cNvSpPr/>
            <p:nvPr/>
          </p:nvSpPr>
          <p:spPr>
            <a:xfrm flipV="1">
              <a:off x="1859797" y="4220095"/>
              <a:ext cx="7060756" cy="1654448"/>
            </a:xfrm>
            <a:custGeom>
              <a:avLst/>
              <a:gdLst>
                <a:gd name="connsiteX0" fmla="*/ 0 w 5147353"/>
                <a:gd name="connsiteY0" fmla="*/ 2352782 h 2352782"/>
                <a:gd name="connsiteX1" fmla="*/ 5147353 w 5147353"/>
                <a:gd name="connsiteY1" fmla="*/ 2352782 h 2352782"/>
                <a:gd name="connsiteX2" fmla="*/ 5147353 w 5147353"/>
                <a:gd name="connsiteY2" fmla="*/ 0 h 2352782"/>
                <a:gd name="connsiteX3" fmla="*/ 934948 w 5147353"/>
                <a:gd name="connsiteY3" fmla="*/ 0 h 2352782"/>
                <a:gd name="connsiteX4" fmla="*/ 934948 w 5147353"/>
                <a:gd name="connsiteY4" fmla="*/ 1160979 h 2352782"/>
                <a:gd name="connsiteX0-1" fmla="*/ 0 w 5147353"/>
                <a:gd name="connsiteY0-2" fmla="*/ 2352782 h 2352782"/>
                <a:gd name="connsiteX1-3" fmla="*/ 5147353 w 5147353"/>
                <a:gd name="connsiteY1-4" fmla="*/ 2352782 h 2352782"/>
                <a:gd name="connsiteX2-5" fmla="*/ 5147353 w 5147353"/>
                <a:gd name="connsiteY2-6" fmla="*/ 0 h 2352782"/>
                <a:gd name="connsiteX3-7" fmla="*/ 1514052 w 5147353"/>
                <a:gd name="connsiteY3-8" fmla="*/ 0 h 2352782"/>
                <a:gd name="connsiteX4-9" fmla="*/ 934948 w 5147353"/>
                <a:gd name="connsiteY4-10" fmla="*/ 1160979 h 2352782"/>
                <a:gd name="connsiteX0-11" fmla="*/ 0 w 5147353"/>
                <a:gd name="connsiteY0-12" fmla="*/ 2352782 h 2352782"/>
                <a:gd name="connsiteX1-13" fmla="*/ 5147353 w 5147353"/>
                <a:gd name="connsiteY1-14" fmla="*/ 2352782 h 2352782"/>
                <a:gd name="connsiteX2-15" fmla="*/ 5147353 w 5147353"/>
                <a:gd name="connsiteY2-16" fmla="*/ 0 h 2352782"/>
                <a:gd name="connsiteX3-17" fmla="*/ 1514052 w 5147353"/>
                <a:gd name="connsiteY3-18" fmla="*/ 0 h 2352782"/>
                <a:gd name="connsiteX4-19" fmla="*/ 1507825 w 5147353"/>
                <a:gd name="connsiteY4-20" fmla="*/ 1299315 h 2352782"/>
                <a:gd name="connsiteX0-21" fmla="*/ 0 w 5508515"/>
                <a:gd name="connsiteY0-22" fmla="*/ 2352782 h 2352782"/>
                <a:gd name="connsiteX1-23" fmla="*/ 5508515 w 5508515"/>
                <a:gd name="connsiteY1-24" fmla="*/ 2352782 h 2352782"/>
                <a:gd name="connsiteX2-25" fmla="*/ 5508515 w 5508515"/>
                <a:gd name="connsiteY2-26" fmla="*/ 0 h 2352782"/>
                <a:gd name="connsiteX3-27" fmla="*/ 1875214 w 5508515"/>
                <a:gd name="connsiteY3-28" fmla="*/ 0 h 2352782"/>
                <a:gd name="connsiteX4-29" fmla="*/ 1868987 w 5508515"/>
                <a:gd name="connsiteY4-30" fmla="*/ 1299315 h 235278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508515" h="2352782">
                  <a:moveTo>
                    <a:pt x="0" y="2352782"/>
                  </a:moveTo>
                  <a:lnTo>
                    <a:pt x="5508515" y="2352782"/>
                  </a:lnTo>
                  <a:lnTo>
                    <a:pt x="5508515" y="0"/>
                  </a:lnTo>
                  <a:lnTo>
                    <a:pt x="1875214" y="0"/>
                  </a:lnTo>
                  <a:cubicBezTo>
                    <a:pt x="1873138" y="433105"/>
                    <a:pt x="1871063" y="866210"/>
                    <a:pt x="1868987" y="1299315"/>
                  </a:cubicBezTo>
                </a:path>
              </a:pathLst>
            </a:custGeom>
            <a:noFill/>
            <a:ln>
              <a:solidFill>
                <a:schemeClr val="tx1">
                  <a:lumMod val="40000"/>
                  <a:lumOff val="6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黑体" panose="02010609060101010101" pitchFamily="49" charset="-122"/>
                <a:ea typeface="黑体" panose="02010609060101010101" pitchFamily="49" charset="-122"/>
              </a:endParaRPr>
            </a:p>
          </p:txBody>
        </p:sp>
        <p:grpSp>
          <p:nvGrpSpPr>
            <p:cNvPr id="224" name="ïṩ1îde"/>
            <p:cNvGrpSpPr/>
            <p:nvPr/>
          </p:nvGrpSpPr>
          <p:grpSpPr>
            <a:xfrm>
              <a:off x="2066222" y="3410758"/>
              <a:ext cx="861807" cy="1622845"/>
              <a:chOff x="1213125" y="2708920"/>
              <a:chExt cx="1338387" cy="2520280"/>
            </a:xfrm>
          </p:grpSpPr>
          <p:sp>
            <p:nvSpPr>
              <p:cNvPr id="234" name="îṧḷíḓé"/>
              <p:cNvSpPr/>
              <p:nvPr/>
            </p:nvSpPr>
            <p:spPr>
              <a:xfrm>
                <a:off x="1215044" y="2708920"/>
                <a:ext cx="1336468" cy="115212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lnSpcReduction="10000"/>
              </a:bodyPr>
              <a:lstStyle/>
              <a:p>
                <a:pPr algn="ctr"/>
                <a:r>
                  <a:rPr lang="zh-CN" altLang="en-US" sz="2000" dirty="0">
                    <a:latin typeface="黑体" panose="02010609060101010101" pitchFamily="49" charset="-122"/>
                    <a:ea typeface="黑体" panose="02010609060101010101" pitchFamily="49" charset="-122"/>
                  </a:rPr>
                  <a:t>思想</a:t>
                </a:r>
              </a:p>
            </p:txBody>
          </p:sp>
          <p:sp>
            <p:nvSpPr>
              <p:cNvPr id="235" name="iṧľîḍé"/>
              <p:cNvSpPr/>
              <p:nvPr/>
            </p:nvSpPr>
            <p:spPr bwMode="auto">
              <a:xfrm>
                <a:off x="1213125" y="4077072"/>
                <a:ext cx="1336468" cy="1152128"/>
              </a:xfrm>
              <a:custGeom>
                <a:avLst/>
                <a:gdLst>
                  <a:gd name="T0" fmla="*/ 710 w 710"/>
                  <a:gd name="T1" fmla="*/ 0 h 612"/>
                  <a:gd name="T2" fmla="*/ 355 w 710"/>
                  <a:gd name="T3" fmla="*/ 612 h 612"/>
                  <a:gd name="T4" fmla="*/ 0 w 710"/>
                  <a:gd name="T5" fmla="*/ 0 h 612"/>
                  <a:gd name="T6" fmla="*/ 710 w 710"/>
                  <a:gd name="T7" fmla="*/ 0 h 612"/>
                </a:gdLst>
                <a:ahLst/>
                <a:cxnLst>
                  <a:cxn ang="0">
                    <a:pos x="T0" y="T1"/>
                  </a:cxn>
                  <a:cxn ang="0">
                    <a:pos x="T2" y="T3"/>
                  </a:cxn>
                  <a:cxn ang="0">
                    <a:pos x="T4" y="T5"/>
                  </a:cxn>
                  <a:cxn ang="0">
                    <a:pos x="T6" y="T7"/>
                  </a:cxn>
                </a:cxnLst>
                <a:rect l="0" t="0" r="r" b="b"/>
                <a:pathLst>
                  <a:path w="710" h="612">
                    <a:moveTo>
                      <a:pt x="710" y="0"/>
                    </a:moveTo>
                    <a:lnTo>
                      <a:pt x="355" y="612"/>
                    </a:lnTo>
                    <a:lnTo>
                      <a:pt x="0" y="0"/>
                    </a:lnTo>
                    <a:lnTo>
                      <a:pt x="710" y="0"/>
                    </a:lnTo>
                    <a:close/>
                  </a:path>
                </a:pathLst>
              </a:custGeom>
              <a:solidFill>
                <a:srgbClr val="80868D"/>
              </a:solidFill>
              <a:ln>
                <a:noFill/>
              </a:ln>
              <a:extLst>
                <a:ext uri="{91240B29-F687-4F45-9708-019B960494DF}">
                  <a14:hiddenLine xmlns:a14="http://schemas.microsoft.com/office/drawing/2010/main" w="9525">
                    <a:solidFill>
                      <a:srgbClr val="000000"/>
                    </a:solidFill>
                    <a:round/>
                  </a14:hiddenLine>
                </a:ext>
              </a:extLst>
            </p:spPr>
            <p:txBody>
              <a:bodyPr vert="horz" wrap="none" lIns="91440" tIns="45720" rIns="91440" bIns="45720" anchor="t" anchorCtr="0" compatLnSpc="1">
                <a:normAutofit/>
              </a:bodyPr>
              <a:lstStyle/>
              <a:p>
                <a:pPr algn="ctr"/>
                <a:r>
                  <a:rPr lang="zh-CN" altLang="en-US" sz="2000" dirty="0" smtClean="0">
                    <a:latin typeface="黑体" panose="02010609060101010101" pitchFamily="49" charset="-122"/>
                    <a:ea typeface="黑体" panose="02010609060101010101" pitchFamily="49" charset="-122"/>
                  </a:rPr>
                  <a:t>技术</a:t>
                </a:r>
                <a:endParaRPr lang="zh-CN" altLang="en-US" sz="2000" dirty="0">
                  <a:latin typeface="黑体" panose="02010609060101010101" pitchFamily="49" charset="-122"/>
                  <a:ea typeface="黑体" panose="02010609060101010101" pitchFamily="49" charset="-122"/>
                </a:endParaRPr>
              </a:p>
            </p:txBody>
          </p:sp>
        </p:grpSp>
        <p:grpSp>
          <p:nvGrpSpPr>
            <p:cNvPr id="225" name="iŝ1îḍé"/>
            <p:cNvGrpSpPr/>
            <p:nvPr/>
          </p:nvGrpSpPr>
          <p:grpSpPr>
            <a:xfrm>
              <a:off x="7738169" y="4083293"/>
              <a:ext cx="324997" cy="324997"/>
              <a:chOff x="9060878" y="3753368"/>
              <a:chExt cx="504720" cy="504720"/>
            </a:xfrm>
          </p:grpSpPr>
          <p:sp>
            <p:nvSpPr>
              <p:cNvPr id="232" name="ïślíḑè"/>
              <p:cNvSpPr/>
              <p:nvPr/>
            </p:nvSpPr>
            <p:spPr>
              <a:xfrm>
                <a:off x="9060878" y="3753368"/>
                <a:ext cx="504720" cy="504720"/>
              </a:xfrm>
              <a:prstGeom prst="ellipse">
                <a:avLst/>
              </a:prstGeom>
              <a:solidFill>
                <a:schemeClr val="tx1">
                  <a:lumMod val="60000"/>
                  <a:lumOff val="4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黑体" panose="02010609060101010101" pitchFamily="49" charset="-122"/>
                  <a:ea typeface="黑体" panose="02010609060101010101" pitchFamily="49" charset="-122"/>
                </a:endParaRPr>
              </a:p>
            </p:txBody>
          </p:sp>
          <p:sp>
            <p:nvSpPr>
              <p:cNvPr id="233" name="ïṣḷíḍe"/>
              <p:cNvSpPr/>
              <p:nvPr/>
            </p:nvSpPr>
            <p:spPr bwMode="auto">
              <a:xfrm>
                <a:off x="9165152" y="3863094"/>
                <a:ext cx="296173" cy="285268"/>
              </a:xfrm>
              <a:custGeom>
                <a:avLst/>
                <a:gdLst>
                  <a:gd name="T0" fmla="*/ 4096 w 6827"/>
                  <a:gd name="T1" fmla="*/ 4551 h 6827"/>
                  <a:gd name="T2" fmla="*/ 6258 w 6827"/>
                  <a:gd name="T3" fmla="*/ 4096 h 6827"/>
                  <a:gd name="T4" fmla="*/ 2348 w 6827"/>
                  <a:gd name="T5" fmla="*/ 4911 h 6827"/>
                  <a:gd name="T6" fmla="*/ 569 w 6827"/>
                  <a:gd name="T7" fmla="*/ 4551 h 6827"/>
                  <a:gd name="T8" fmla="*/ 569 w 6827"/>
                  <a:gd name="T9" fmla="*/ 3982 h 6827"/>
                  <a:gd name="T10" fmla="*/ 1707 w 6827"/>
                  <a:gd name="T11" fmla="*/ 2503 h 6827"/>
                  <a:gd name="T12" fmla="*/ 3868 w 6827"/>
                  <a:gd name="T13" fmla="*/ 2731 h 6827"/>
                  <a:gd name="T14" fmla="*/ 5827 w 6827"/>
                  <a:gd name="T15" fmla="*/ 2004 h 6827"/>
                  <a:gd name="T16" fmla="*/ 6258 w 6827"/>
                  <a:gd name="T17" fmla="*/ 1820 h 6827"/>
                  <a:gd name="T18" fmla="*/ 4779 w 6827"/>
                  <a:gd name="T19" fmla="*/ 0 h 6827"/>
                  <a:gd name="T20" fmla="*/ 2854 w 6827"/>
                  <a:gd name="T21" fmla="*/ 2381 h 6827"/>
                  <a:gd name="T22" fmla="*/ 1239 w 6827"/>
                  <a:gd name="T23" fmla="*/ 2257 h 6827"/>
                  <a:gd name="T24" fmla="*/ 569 w 6827"/>
                  <a:gd name="T25" fmla="*/ 2844 h 6827"/>
                  <a:gd name="T26" fmla="*/ 569 w 6827"/>
                  <a:gd name="T27" fmla="*/ 2276 h 6827"/>
                  <a:gd name="T28" fmla="*/ 569 w 6827"/>
                  <a:gd name="T29" fmla="*/ 1707 h 6827"/>
                  <a:gd name="T30" fmla="*/ 569 w 6827"/>
                  <a:gd name="T31" fmla="*/ 1138 h 6827"/>
                  <a:gd name="T32" fmla="*/ 569 w 6827"/>
                  <a:gd name="T33" fmla="*/ 569 h 6827"/>
                  <a:gd name="T34" fmla="*/ 341 w 6827"/>
                  <a:gd name="T35" fmla="*/ 0 h 6827"/>
                  <a:gd name="T36" fmla="*/ 114 w 6827"/>
                  <a:gd name="T37" fmla="*/ 569 h 6827"/>
                  <a:gd name="T38" fmla="*/ 114 w 6827"/>
                  <a:gd name="T39" fmla="*/ 1138 h 6827"/>
                  <a:gd name="T40" fmla="*/ 114 w 6827"/>
                  <a:gd name="T41" fmla="*/ 1707 h 6827"/>
                  <a:gd name="T42" fmla="*/ 114 w 6827"/>
                  <a:gd name="T43" fmla="*/ 2276 h 6827"/>
                  <a:gd name="T44" fmla="*/ 114 w 6827"/>
                  <a:gd name="T45" fmla="*/ 2844 h 6827"/>
                  <a:gd name="T46" fmla="*/ 114 w 6827"/>
                  <a:gd name="T47" fmla="*/ 3413 h 6827"/>
                  <a:gd name="T48" fmla="*/ 114 w 6827"/>
                  <a:gd name="T49" fmla="*/ 3982 h 6827"/>
                  <a:gd name="T50" fmla="*/ 114 w 6827"/>
                  <a:gd name="T51" fmla="*/ 4551 h 6827"/>
                  <a:gd name="T52" fmla="*/ 114 w 6827"/>
                  <a:gd name="T53" fmla="*/ 5120 h 6827"/>
                  <a:gd name="T54" fmla="*/ 114 w 6827"/>
                  <a:gd name="T55" fmla="*/ 5689 h 6827"/>
                  <a:gd name="T56" fmla="*/ 114 w 6827"/>
                  <a:gd name="T57" fmla="*/ 6258 h 6827"/>
                  <a:gd name="T58" fmla="*/ 683 w 6827"/>
                  <a:gd name="T59" fmla="*/ 6713 h 6827"/>
                  <a:gd name="T60" fmla="*/ 1252 w 6827"/>
                  <a:gd name="T61" fmla="*/ 6713 h 6827"/>
                  <a:gd name="T62" fmla="*/ 1820 w 6827"/>
                  <a:gd name="T63" fmla="*/ 6713 h 6827"/>
                  <a:gd name="T64" fmla="*/ 2389 w 6827"/>
                  <a:gd name="T65" fmla="*/ 6713 h 6827"/>
                  <a:gd name="T66" fmla="*/ 2958 w 6827"/>
                  <a:gd name="T67" fmla="*/ 6713 h 6827"/>
                  <a:gd name="T68" fmla="*/ 3527 w 6827"/>
                  <a:gd name="T69" fmla="*/ 6713 h 6827"/>
                  <a:gd name="T70" fmla="*/ 4096 w 6827"/>
                  <a:gd name="T71" fmla="*/ 6713 h 6827"/>
                  <a:gd name="T72" fmla="*/ 4665 w 6827"/>
                  <a:gd name="T73" fmla="*/ 6713 h 6827"/>
                  <a:gd name="T74" fmla="*/ 5234 w 6827"/>
                  <a:gd name="T75" fmla="*/ 6713 h 6827"/>
                  <a:gd name="T76" fmla="*/ 5803 w 6827"/>
                  <a:gd name="T77" fmla="*/ 6713 h 6827"/>
                  <a:gd name="T78" fmla="*/ 6371 w 6827"/>
                  <a:gd name="T79" fmla="*/ 6713 h 6827"/>
                  <a:gd name="T80" fmla="*/ 6827 w 6827"/>
                  <a:gd name="T81" fmla="*/ 6485 h 6827"/>
                  <a:gd name="T82" fmla="*/ 6371 w 6827"/>
                  <a:gd name="T83" fmla="*/ 6258 h 6827"/>
                  <a:gd name="T84" fmla="*/ 5803 w 6827"/>
                  <a:gd name="T85" fmla="*/ 6258 h 6827"/>
                  <a:gd name="T86" fmla="*/ 5234 w 6827"/>
                  <a:gd name="T87" fmla="*/ 6258 h 6827"/>
                  <a:gd name="T88" fmla="*/ 4665 w 6827"/>
                  <a:gd name="T89" fmla="*/ 6258 h 6827"/>
                  <a:gd name="T90" fmla="*/ 4096 w 6827"/>
                  <a:gd name="T91" fmla="*/ 6258 h 6827"/>
                  <a:gd name="T92" fmla="*/ 3527 w 6827"/>
                  <a:gd name="T93" fmla="*/ 6258 h 6827"/>
                  <a:gd name="T94" fmla="*/ 2958 w 6827"/>
                  <a:gd name="T95" fmla="*/ 6258 h 6827"/>
                  <a:gd name="T96" fmla="*/ 2389 w 6827"/>
                  <a:gd name="T97" fmla="*/ 6258 h 6827"/>
                  <a:gd name="T98" fmla="*/ 1820 w 6827"/>
                  <a:gd name="T99" fmla="*/ 6258 h 6827"/>
                  <a:gd name="T100" fmla="*/ 1252 w 6827"/>
                  <a:gd name="T101" fmla="*/ 6258 h 6827"/>
                  <a:gd name="T102" fmla="*/ 683 w 6827"/>
                  <a:gd name="T103" fmla="*/ 625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27" h="6827">
                    <a:moveTo>
                      <a:pt x="1263" y="5234"/>
                    </a:moveTo>
                    <a:cubicBezTo>
                      <a:pt x="1316" y="5493"/>
                      <a:pt x="1546" y="5689"/>
                      <a:pt x="1820" y="5689"/>
                    </a:cubicBezTo>
                    <a:cubicBezTo>
                      <a:pt x="2114" y="5689"/>
                      <a:pt x="2354" y="5464"/>
                      <a:pt x="2383" y="5178"/>
                    </a:cubicBezTo>
                    <a:lnTo>
                      <a:pt x="3568" y="4191"/>
                    </a:lnTo>
                    <a:cubicBezTo>
                      <a:pt x="3652" y="4401"/>
                      <a:pt x="3856" y="4551"/>
                      <a:pt x="4096" y="4551"/>
                    </a:cubicBezTo>
                    <a:cubicBezTo>
                      <a:pt x="4348" y="4551"/>
                      <a:pt x="4560" y="4385"/>
                      <a:pt x="4635" y="4157"/>
                    </a:cubicBezTo>
                    <a:lnTo>
                      <a:pt x="5696" y="4736"/>
                    </a:lnTo>
                    <a:cubicBezTo>
                      <a:pt x="5732" y="5016"/>
                      <a:pt x="5969" y="5234"/>
                      <a:pt x="6258" y="5234"/>
                    </a:cubicBezTo>
                    <a:cubicBezTo>
                      <a:pt x="6571" y="5234"/>
                      <a:pt x="6827" y="4979"/>
                      <a:pt x="6827" y="4665"/>
                    </a:cubicBezTo>
                    <a:cubicBezTo>
                      <a:pt x="6827" y="4351"/>
                      <a:pt x="6571" y="4096"/>
                      <a:pt x="6258" y="4096"/>
                    </a:cubicBezTo>
                    <a:cubicBezTo>
                      <a:pt x="6006" y="4096"/>
                      <a:pt x="5794" y="4262"/>
                      <a:pt x="5719" y="4490"/>
                    </a:cubicBezTo>
                    <a:lnTo>
                      <a:pt x="4658" y="3911"/>
                    </a:lnTo>
                    <a:cubicBezTo>
                      <a:pt x="4622" y="3631"/>
                      <a:pt x="4385" y="3413"/>
                      <a:pt x="4096" y="3413"/>
                    </a:cubicBezTo>
                    <a:cubicBezTo>
                      <a:pt x="3802" y="3413"/>
                      <a:pt x="3563" y="3638"/>
                      <a:pt x="3533" y="3924"/>
                    </a:cubicBezTo>
                    <a:lnTo>
                      <a:pt x="2348" y="4911"/>
                    </a:lnTo>
                    <a:cubicBezTo>
                      <a:pt x="2265" y="4701"/>
                      <a:pt x="2060" y="4551"/>
                      <a:pt x="1820" y="4551"/>
                    </a:cubicBezTo>
                    <a:cubicBezTo>
                      <a:pt x="1546" y="4551"/>
                      <a:pt x="1316" y="4747"/>
                      <a:pt x="1263" y="5006"/>
                    </a:cubicBezTo>
                    <a:lnTo>
                      <a:pt x="455" y="5006"/>
                    </a:lnTo>
                    <a:lnTo>
                      <a:pt x="455" y="4551"/>
                    </a:lnTo>
                    <a:lnTo>
                      <a:pt x="569" y="4551"/>
                    </a:lnTo>
                    <a:cubicBezTo>
                      <a:pt x="632" y="4551"/>
                      <a:pt x="683" y="4500"/>
                      <a:pt x="683" y="4437"/>
                    </a:cubicBezTo>
                    <a:cubicBezTo>
                      <a:pt x="683" y="4374"/>
                      <a:pt x="632" y="4324"/>
                      <a:pt x="569" y="4324"/>
                    </a:cubicBezTo>
                    <a:lnTo>
                      <a:pt x="455" y="4324"/>
                    </a:lnTo>
                    <a:lnTo>
                      <a:pt x="455" y="3982"/>
                    </a:lnTo>
                    <a:lnTo>
                      <a:pt x="569" y="3982"/>
                    </a:lnTo>
                    <a:cubicBezTo>
                      <a:pt x="632" y="3982"/>
                      <a:pt x="683" y="3931"/>
                      <a:pt x="683" y="3868"/>
                    </a:cubicBezTo>
                    <a:cubicBezTo>
                      <a:pt x="683" y="3806"/>
                      <a:pt x="632" y="3755"/>
                      <a:pt x="569" y="3755"/>
                    </a:cubicBezTo>
                    <a:lnTo>
                      <a:pt x="480" y="3755"/>
                    </a:lnTo>
                    <a:lnTo>
                      <a:pt x="1407" y="2416"/>
                    </a:lnTo>
                    <a:cubicBezTo>
                      <a:pt x="1494" y="2470"/>
                      <a:pt x="1596" y="2503"/>
                      <a:pt x="1707" y="2503"/>
                    </a:cubicBezTo>
                    <a:cubicBezTo>
                      <a:pt x="1888" y="2503"/>
                      <a:pt x="2048" y="2416"/>
                      <a:pt x="2152" y="2284"/>
                    </a:cubicBezTo>
                    <a:lnTo>
                      <a:pt x="2752" y="2584"/>
                    </a:lnTo>
                    <a:cubicBezTo>
                      <a:pt x="2740" y="2631"/>
                      <a:pt x="2731" y="2680"/>
                      <a:pt x="2731" y="2731"/>
                    </a:cubicBezTo>
                    <a:cubicBezTo>
                      <a:pt x="2731" y="3044"/>
                      <a:pt x="2986" y="3300"/>
                      <a:pt x="3300" y="3300"/>
                    </a:cubicBezTo>
                    <a:cubicBezTo>
                      <a:pt x="3613" y="3300"/>
                      <a:pt x="3868" y="3044"/>
                      <a:pt x="3868" y="2731"/>
                    </a:cubicBezTo>
                    <a:cubicBezTo>
                      <a:pt x="3868" y="2608"/>
                      <a:pt x="3829" y="2496"/>
                      <a:pt x="3763" y="2403"/>
                    </a:cubicBezTo>
                    <a:lnTo>
                      <a:pt x="4488" y="1055"/>
                    </a:lnTo>
                    <a:cubicBezTo>
                      <a:pt x="4574" y="1107"/>
                      <a:pt x="4672" y="1138"/>
                      <a:pt x="4779" y="1138"/>
                    </a:cubicBezTo>
                    <a:cubicBezTo>
                      <a:pt x="4891" y="1138"/>
                      <a:pt x="4995" y="1104"/>
                      <a:pt x="5083" y="1048"/>
                    </a:cubicBezTo>
                    <a:lnTo>
                      <a:pt x="5827" y="2004"/>
                    </a:lnTo>
                    <a:cubicBezTo>
                      <a:pt x="5829" y="2007"/>
                      <a:pt x="5833" y="2009"/>
                      <a:pt x="5836" y="2011"/>
                    </a:cubicBezTo>
                    <a:cubicBezTo>
                      <a:pt x="5745" y="2112"/>
                      <a:pt x="5689" y="2244"/>
                      <a:pt x="5689" y="2389"/>
                    </a:cubicBezTo>
                    <a:cubicBezTo>
                      <a:pt x="5689" y="2703"/>
                      <a:pt x="5944" y="2958"/>
                      <a:pt x="6258" y="2958"/>
                    </a:cubicBezTo>
                    <a:cubicBezTo>
                      <a:pt x="6571" y="2958"/>
                      <a:pt x="6827" y="2703"/>
                      <a:pt x="6827" y="2389"/>
                    </a:cubicBezTo>
                    <a:cubicBezTo>
                      <a:pt x="6827" y="2076"/>
                      <a:pt x="6571" y="1820"/>
                      <a:pt x="6258" y="1820"/>
                    </a:cubicBezTo>
                    <a:cubicBezTo>
                      <a:pt x="6170" y="1820"/>
                      <a:pt x="6087" y="1842"/>
                      <a:pt x="6013" y="1878"/>
                    </a:cubicBezTo>
                    <a:cubicBezTo>
                      <a:pt x="6010" y="1874"/>
                      <a:pt x="6010" y="1869"/>
                      <a:pt x="6006" y="1864"/>
                    </a:cubicBezTo>
                    <a:lnTo>
                      <a:pt x="5248" y="890"/>
                    </a:lnTo>
                    <a:cubicBezTo>
                      <a:pt x="5311" y="798"/>
                      <a:pt x="5348" y="688"/>
                      <a:pt x="5348" y="569"/>
                    </a:cubicBezTo>
                    <a:cubicBezTo>
                      <a:pt x="5348" y="255"/>
                      <a:pt x="5092" y="0"/>
                      <a:pt x="4779" y="0"/>
                    </a:cubicBezTo>
                    <a:cubicBezTo>
                      <a:pt x="4465" y="0"/>
                      <a:pt x="4210" y="255"/>
                      <a:pt x="4210" y="569"/>
                    </a:cubicBezTo>
                    <a:cubicBezTo>
                      <a:pt x="4210" y="691"/>
                      <a:pt x="4249" y="804"/>
                      <a:pt x="4315" y="897"/>
                    </a:cubicBezTo>
                    <a:lnTo>
                      <a:pt x="3590" y="2244"/>
                    </a:lnTo>
                    <a:cubicBezTo>
                      <a:pt x="3505" y="2193"/>
                      <a:pt x="3406" y="2162"/>
                      <a:pt x="3300" y="2162"/>
                    </a:cubicBezTo>
                    <a:cubicBezTo>
                      <a:pt x="3118" y="2162"/>
                      <a:pt x="2959" y="2248"/>
                      <a:pt x="2854" y="2381"/>
                    </a:cubicBezTo>
                    <a:lnTo>
                      <a:pt x="2254" y="2081"/>
                    </a:lnTo>
                    <a:cubicBezTo>
                      <a:pt x="2267" y="2034"/>
                      <a:pt x="2276" y="1985"/>
                      <a:pt x="2276" y="1934"/>
                    </a:cubicBezTo>
                    <a:cubicBezTo>
                      <a:pt x="2276" y="1621"/>
                      <a:pt x="2020" y="1365"/>
                      <a:pt x="1707" y="1365"/>
                    </a:cubicBezTo>
                    <a:cubicBezTo>
                      <a:pt x="1393" y="1365"/>
                      <a:pt x="1138" y="1621"/>
                      <a:pt x="1138" y="1934"/>
                    </a:cubicBezTo>
                    <a:cubicBezTo>
                      <a:pt x="1138" y="2054"/>
                      <a:pt x="1176" y="2166"/>
                      <a:pt x="1239" y="2257"/>
                    </a:cubicBezTo>
                    <a:lnTo>
                      <a:pt x="593" y="3191"/>
                    </a:lnTo>
                    <a:cubicBezTo>
                      <a:pt x="585" y="3189"/>
                      <a:pt x="578" y="3186"/>
                      <a:pt x="569" y="3186"/>
                    </a:cubicBezTo>
                    <a:lnTo>
                      <a:pt x="455" y="3186"/>
                    </a:lnTo>
                    <a:lnTo>
                      <a:pt x="455" y="2844"/>
                    </a:lnTo>
                    <a:lnTo>
                      <a:pt x="569" y="2844"/>
                    </a:lnTo>
                    <a:cubicBezTo>
                      <a:pt x="632" y="2844"/>
                      <a:pt x="683" y="2794"/>
                      <a:pt x="683" y="2731"/>
                    </a:cubicBezTo>
                    <a:cubicBezTo>
                      <a:pt x="683" y="2668"/>
                      <a:pt x="632" y="2617"/>
                      <a:pt x="569" y="2617"/>
                    </a:cubicBezTo>
                    <a:lnTo>
                      <a:pt x="455" y="2617"/>
                    </a:lnTo>
                    <a:lnTo>
                      <a:pt x="455" y="2276"/>
                    </a:lnTo>
                    <a:lnTo>
                      <a:pt x="569" y="2276"/>
                    </a:lnTo>
                    <a:cubicBezTo>
                      <a:pt x="632" y="2276"/>
                      <a:pt x="683" y="2225"/>
                      <a:pt x="683" y="2162"/>
                    </a:cubicBezTo>
                    <a:cubicBezTo>
                      <a:pt x="683" y="2099"/>
                      <a:pt x="632" y="2048"/>
                      <a:pt x="569" y="2048"/>
                    </a:cubicBezTo>
                    <a:lnTo>
                      <a:pt x="455" y="2048"/>
                    </a:lnTo>
                    <a:lnTo>
                      <a:pt x="455" y="1707"/>
                    </a:lnTo>
                    <a:lnTo>
                      <a:pt x="569" y="1707"/>
                    </a:lnTo>
                    <a:cubicBezTo>
                      <a:pt x="632" y="1707"/>
                      <a:pt x="683" y="1656"/>
                      <a:pt x="683" y="1593"/>
                    </a:cubicBezTo>
                    <a:cubicBezTo>
                      <a:pt x="683" y="1530"/>
                      <a:pt x="632" y="1479"/>
                      <a:pt x="569" y="1479"/>
                    </a:cubicBezTo>
                    <a:lnTo>
                      <a:pt x="455" y="1479"/>
                    </a:lnTo>
                    <a:lnTo>
                      <a:pt x="455" y="1138"/>
                    </a:lnTo>
                    <a:lnTo>
                      <a:pt x="569" y="1138"/>
                    </a:lnTo>
                    <a:cubicBezTo>
                      <a:pt x="632" y="1138"/>
                      <a:pt x="683" y="1087"/>
                      <a:pt x="683" y="1024"/>
                    </a:cubicBezTo>
                    <a:cubicBezTo>
                      <a:pt x="683" y="961"/>
                      <a:pt x="632" y="910"/>
                      <a:pt x="569" y="910"/>
                    </a:cubicBezTo>
                    <a:lnTo>
                      <a:pt x="455" y="910"/>
                    </a:lnTo>
                    <a:lnTo>
                      <a:pt x="455" y="569"/>
                    </a:lnTo>
                    <a:lnTo>
                      <a:pt x="569" y="569"/>
                    </a:lnTo>
                    <a:cubicBezTo>
                      <a:pt x="632" y="569"/>
                      <a:pt x="683" y="518"/>
                      <a:pt x="683" y="455"/>
                    </a:cubicBezTo>
                    <a:cubicBezTo>
                      <a:pt x="683" y="392"/>
                      <a:pt x="632" y="341"/>
                      <a:pt x="569" y="341"/>
                    </a:cubicBezTo>
                    <a:lnTo>
                      <a:pt x="455" y="341"/>
                    </a:lnTo>
                    <a:lnTo>
                      <a:pt x="455" y="114"/>
                    </a:lnTo>
                    <a:cubicBezTo>
                      <a:pt x="455" y="51"/>
                      <a:pt x="404" y="0"/>
                      <a:pt x="341" y="0"/>
                    </a:cubicBezTo>
                    <a:cubicBezTo>
                      <a:pt x="278" y="0"/>
                      <a:pt x="228" y="51"/>
                      <a:pt x="228" y="114"/>
                    </a:cubicBezTo>
                    <a:lnTo>
                      <a:pt x="228" y="341"/>
                    </a:lnTo>
                    <a:lnTo>
                      <a:pt x="114" y="341"/>
                    </a:lnTo>
                    <a:cubicBezTo>
                      <a:pt x="51" y="341"/>
                      <a:pt x="0" y="392"/>
                      <a:pt x="0" y="455"/>
                    </a:cubicBezTo>
                    <a:cubicBezTo>
                      <a:pt x="0" y="518"/>
                      <a:pt x="51" y="569"/>
                      <a:pt x="114" y="569"/>
                    </a:cubicBezTo>
                    <a:lnTo>
                      <a:pt x="228" y="569"/>
                    </a:lnTo>
                    <a:lnTo>
                      <a:pt x="228" y="910"/>
                    </a:lnTo>
                    <a:lnTo>
                      <a:pt x="114" y="910"/>
                    </a:lnTo>
                    <a:cubicBezTo>
                      <a:pt x="51" y="910"/>
                      <a:pt x="0" y="961"/>
                      <a:pt x="0" y="1024"/>
                    </a:cubicBezTo>
                    <a:cubicBezTo>
                      <a:pt x="0" y="1087"/>
                      <a:pt x="51" y="1138"/>
                      <a:pt x="114" y="1138"/>
                    </a:cubicBezTo>
                    <a:lnTo>
                      <a:pt x="228" y="1138"/>
                    </a:lnTo>
                    <a:lnTo>
                      <a:pt x="228" y="1479"/>
                    </a:lnTo>
                    <a:lnTo>
                      <a:pt x="114" y="1479"/>
                    </a:lnTo>
                    <a:cubicBezTo>
                      <a:pt x="51" y="1479"/>
                      <a:pt x="0" y="1530"/>
                      <a:pt x="0" y="1593"/>
                    </a:cubicBezTo>
                    <a:cubicBezTo>
                      <a:pt x="0" y="1656"/>
                      <a:pt x="51" y="1707"/>
                      <a:pt x="114" y="1707"/>
                    </a:cubicBezTo>
                    <a:lnTo>
                      <a:pt x="228" y="1707"/>
                    </a:lnTo>
                    <a:lnTo>
                      <a:pt x="228" y="2048"/>
                    </a:lnTo>
                    <a:lnTo>
                      <a:pt x="114" y="2048"/>
                    </a:lnTo>
                    <a:cubicBezTo>
                      <a:pt x="51" y="2048"/>
                      <a:pt x="0" y="2099"/>
                      <a:pt x="0" y="2162"/>
                    </a:cubicBezTo>
                    <a:cubicBezTo>
                      <a:pt x="0" y="2225"/>
                      <a:pt x="51" y="2276"/>
                      <a:pt x="114" y="2276"/>
                    </a:cubicBezTo>
                    <a:lnTo>
                      <a:pt x="228" y="2276"/>
                    </a:lnTo>
                    <a:lnTo>
                      <a:pt x="228" y="2617"/>
                    </a:lnTo>
                    <a:lnTo>
                      <a:pt x="114" y="2617"/>
                    </a:lnTo>
                    <a:cubicBezTo>
                      <a:pt x="51" y="2617"/>
                      <a:pt x="0" y="2668"/>
                      <a:pt x="0" y="2731"/>
                    </a:cubicBezTo>
                    <a:cubicBezTo>
                      <a:pt x="0" y="2794"/>
                      <a:pt x="51" y="2844"/>
                      <a:pt x="114" y="2844"/>
                    </a:cubicBezTo>
                    <a:lnTo>
                      <a:pt x="228" y="2844"/>
                    </a:lnTo>
                    <a:lnTo>
                      <a:pt x="228" y="3186"/>
                    </a:lnTo>
                    <a:lnTo>
                      <a:pt x="114" y="3186"/>
                    </a:lnTo>
                    <a:cubicBezTo>
                      <a:pt x="51" y="3186"/>
                      <a:pt x="0" y="3237"/>
                      <a:pt x="0" y="3300"/>
                    </a:cubicBezTo>
                    <a:cubicBezTo>
                      <a:pt x="0" y="3362"/>
                      <a:pt x="51" y="3413"/>
                      <a:pt x="114" y="3413"/>
                    </a:cubicBezTo>
                    <a:lnTo>
                      <a:pt x="228" y="3413"/>
                    </a:lnTo>
                    <a:lnTo>
                      <a:pt x="228" y="3755"/>
                    </a:lnTo>
                    <a:lnTo>
                      <a:pt x="114" y="3755"/>
                    </a:lnTo>
                    <a:cubicBezTo>
                      <a:pt x="51" y="3755"/>
                      <a:pt x="0" y="3806"/>
                      <a:pt x="0" y="3868"/>
                    </a:cubicBezTo>
                    <a:cubicBezTo>
                      <a:pt x="0" y="3931"/>
                      <a:pt x="51" y="3982"/>
                      <a:pt x="114" y="3982"/>
                    </a:cubicBezTo>
                    <a:lnTo>
                      <a:pt x="228" y="3982"/>
                    </a:lnTo>
                    <a:lnTo>
                      <a:pt x="228" y="4324"/>
                    </a:lnTo>
                    <a:lnTo>
                      <a:pt x="114" y="4324"/>
                    </a:lnTo>
                    <a:cubicBezTo>
                      <a:pt x="51" y="4324"/>
                      <a:pt x="0" y="4374"/>
                      <a:pt x="0" y="4437"/>
                    </a:cubicBezTo>
                    <a:cubicBezTo>
                      <a:pt x="0" y="4500"/>
                      <a:pt x="51" y="4551"/>
                      <a:pt x="114" y="4551"/>
                    </a:cubicBezTo>
                    <a:lnTo>
                      <a:pt x="228" y="4551"/>
                    </a:lnTo>
                    <a:lnTo>
                      <a:pt x="228" y="4892"/>
                    </a:lnTo>
                    <a:lnTo>
                      <a:pt x="114" y="4892"/>
                    </a:lnTo>
                    <a:cubicBezTo>
                      <a:pt x="51" y="4892"/>
                      <a:pt x="0" y="4943"/>
                      <a:pt x="0" y="5006"/>
                    </a:cubicBezTo>
                    <a:cubicBezTo>
                      <a:pt x="0" y="5069"/>
                      <a:pt x="51" y="5120"/>
                      <a:pt x="114" y="5120"/>
                    </a:cubicBezTo>
                    <a:lnTo>
                      <a:pt x="228" y="5120"/>
                    </a:lnTo>
                    <a:lnTo>
                      <a:pt x="228" y="5461"/>
                    </a:lnTo>
                    <a:lnTo>
                      <a:pt x="114" y="5461"/>
                    </a:lnTo>
                    <a:cubicBezTo>
                      <a:pt x="51" y="5461"/>
                      <a:pt x="0" y="5512"/>
                      <a:pt x="0" y="5575"/>
                    </a:cubicBezTo>
                    <a:cubicBezTo>
                      <a:pt x="0" y="5638"/>
                      <a:pt x="51" y="5689"/>
                      <a:pt x="114" y="5689"/>
                    </a:cubicBezTo>
                    <a:lnTo>
                      <a:pt x="228" y="5689"/>
                    </a:lnTo>
                    <a:lnTo>
                      <a:pt x="228" y="6030"/>
                    </a:lnTo>
                    <a:lnTo>
                      <a:pt x="114" y="6030"/>
                    </a:lnTo>
                    <a:cubicBezTo>
                      <a:pt x="51" y="6030"/>
                      <a:pt x="0" y="6081"/>
                      <a:pt x="0" y="6144"/>
                    </a:cubicBezTo>
                    <a:cubicBezTo>
                      <a:pt x="0" y="6207"/>
                      <a:pt x="51" y="6258"/>
                      <a:pt x="114" y="6258"/>
                    </a:cubicBezTo>
                    <a:lnTo>
                      <a:pt x="228" y="6258"/>
                    </a:lnTo>
                    <a:lnTo>
                      <a:pt x="228" y="6485"/>
                    </a:lnTo>
                    <a:cubicBezTo>
                      <a:pt x="228" y="6548"/>
                      <a:pt x="278" y="6599"/>
                      <a:pt x="341" y="6599"/>
                    </a:cubicBezTo>
                    <a:lnTo>
                      <a:pt x="683" y="6599"/>
                    </a:lnTo>
                    <a:lnTo>
                      <a:pt x="683" y="6713"/>
                    </a:lnTo>
                    <a:cubicBezTo>
                      <a:pt x="683" y="6776"/>
                      <a:pt x="734" y="6827"/>
                      <a:pt x="796" y="6827"/>
                    </a:cubicBezTo>
                    <a:cubicBezTo>
                      <a:pt x="859" y="6827"/>
                      <a:pt x="910" y="6776"/>
                      <a:pt x="910" y="6713"/>
                    </a:cubicBezTo>
                    <a:lnTo>
                      <a:pt x="910" y="6599"/>
                    </a:lnTo>
                    <a:lnTo>
                      <a:pt x="1252" y="6599"/>
                    </a:lnTo>
                    <a:lnTo>
                      <a:pt x="1252" y="6713"/>
                    </a:lnTo>
                    <a:cubicBezTo>
                      <a:pt x="1252" y="6776"/>
                      <a:pt x="1302" y="6827"/>
                      <a:pt x="1365" y="6827"/>
                    </a:cubicBezTo>
                    <a:cubicBezTo>
                      <a:pt x="1428" y="6827"/>
                      <a:pt x="1479" y="6776"/>
                      <a:pt x="1479" y="6713"/>
                    </a:cubicBezTo>
                    <a:lnTo>
                      <a:pt x="1479" y="6599"/>
                    </a:lnTo>
                    <a:lnTo>
                      <a:pt x="1820" y="6599"/>
                    </a:lnTo>
                    <a:lnTo>
                      <a:pt x="1820" y="6713"/>
                    </a:lnTo>
                    <a:cubicBezTo>
                      <a:pt x="1820" y="6776"/>
                      <a:pt x="1871" y="6827"/>
                      <a:pt x="1934" y="6827"/>
                    </a:cubicBezTo>
                    <a:cubicBezTo>
                      <a:pt x="1997" y="6827"/>
                      <a:pt x="2048" y="6776"/>
                      <a:pt x="2048" y="6713"/>
                    </a:cubicBezTo>
                    <a:lnTo>
                      <a:pt x="2048" y="6599"/>
                    </a:lnTo>
                    <a:lnTo>
                      <a:pt x="2389" y="6599"/>
                    </a:lnTo>
                    <a:lnTo>
                      <a:pt x="2389" y="6713"/>
                    </a:lnTo>
                    <a:cubicBezTo>
                      <a:pt x="2389" y="6776"/>
                      <a:pt x="2440" y="6827"/>
                      <a:pt x="2503" y="6827"/>
                    </a:cubicBezTo>
                    <a:cubicBezTo>
                      <a:pt x="2566" y="6827"/>
                      <a:pt x="2617" y="6776"/>
                      <a:pt x="2617" y="6713"/>
                    </a:cubicBezTo>
                    <a:lnTo>
                      <a:pt x="2617" y="6599"/>
                    </a:lnTo>
                    <a:lnTo>
                      <a:pt x="2958" y="6599"/>
                    </a:lnTo>
                    <a:lnTo>
                      <a:pt x="2958" y="6713"/>
                    </a:lnTo>
                    <a:cubicBezTo>
                      <a:pt x="2958" y="6776"/>
                      <a:pt x="3009" y="6827"/>
                      <a:pt x="3072" y="6827"/>
                    </a:cubicBezTo>
                    <a:cubicBezTo>
                      <a:pt x="3135" y="6827"/>
                      <a:pt x="3186" y="6776"/>
                      <a:pt x="3186" y="6713"/>
                    </a:cubicBezTo>
                    <a:lnTo>
                      <a:pt x="3186" y="6599"/>
                    </a:lnTo>
                    <a:lnTo>
                      <a:pt x="3527" y="6599"/>
                    </a:lnTo>
                    <a:lnTo>
                      <a:pt x="3527" y="6713"/>
                    </a:lnTo>
                    <a:cubicBezTo>
                      <a:pt x="3527" y="6776"/>
                      <a:pt x="3578" y="6827"/>
                      <a:pt x="3641" y="6827"/>
                    </a:cubicBezTo>
                    <a:cubicBezTo>
                      <a:pt x="3704" y="6827"/>
                      <a:pt x="3755" y="6776"/>
                      <a:pt x="3755" y="6713"/>
                    </a:cubicBezTo>
                    <a:lnTo>
                      <a:pt x="3755" y="6599"/>
                    </a:lnTo>
                    <a:lnTo>
                      <a:pt x="4096" y="6599"/>
                    </a:lnTo>
                    <a:lnTo>
                      <a:pt x="4096" y="6713"/>
                    </a:lnTo>
                    <a:cubicBezTo>
                      <a:pt x="4096" y="6776"/>
                      <a:pt x="4147" y="6827"/>
                      <a:pt x="4210" y="6827"/>
                    </a:cubicBezTo>
                    <a:cubicBezTo>
                      <a:pt x="4273" y="6827"/>
                      <a:pt x="4323" y="6776"/>
                      <a:pt x="4323" y="6713"/>
                    </a:cubicBezTo>
                    <a:lnTo>
                      <a:pt x="4323" y="6599"/>
                    </a:lnTo>
                    <a:lnTo>
                      <a:pt x="4665" y="6599"/>
                    </a:lnTo>
                    <a:lnTo>
                      <a:pt x="4665" y="6713"/>
                    </a:lnTo>
                    <a:cubicBezTo>
                      <a:pt x="4665" y="6776"/>
                      <a:pt x="4716" y="6827"/>
                      <a:pt x="4779" y="6827"/>
                    </a:cubicBezTo>
                    <a:cubicBezTo>
                      <a:pt x="4842" y="6827"/>
                      <a:pt x="4892" y="6776"/>
                      <a:pt x="4892" y="6713"/>
                    </a:cubicBezTo>
                    <a:lnTo>
                      <a:pt x="4892" y="6599"/>
                    </a:lnTo>
                    <a:lnTo>
                      <a:pt x="5234" y="6599"/>
                    </a:lnTo>
                    <a:lnTo>
                      <a:pt x="5234" y="6713"/>
                    </a:lnTo>
                    <a:cubicBezTo>
                      <a:pt x="5234" y="6776"/>
                      <a:pt x="5285" y="6827"/>
                      <a:pt x="5347" y="6827"/>
                    </a:cubicBezTo>
                    <a:cubicBezTo>
                      <a:pt x="5410" y="6827"/>
                      <a:pt x="5461" y="6776"/>
                      <a:pt x="5461" y="6713"/>
                    </a:cubicBezTo>
                    <a:lnTo>
                      <a:pt x="5461" y="6599"/>
                    </a:lnTo>
                    <a:lnTo>
                      <a:pt x="5803" y="6599"/>
                    </a:lnTo>
                    <a:lnTo>
                      <a:pt x="5803" y="6713"/>
                    </a:lnTo>
                    <a:cubicBezTo>
                      <a:pt x="5803" y="6776"/>
                      <a:pt x="5853" y="6827"/>
                      <a:pt x="5916" y="6827"/>
                    </a:cubicBezTo>
                    <a:cubicBezTo>
                      <a:pt x="5979" y="6827"/>
                      <a:pt x="6030" y="6776"/>
                      <a:pt x="6030" y="6713"/>
                    </a:cubicBezTo>
                    <a:lnTo>
                      <a:pt x="6030" y="6599"/>
                    </a:lnTo>
                    <a:lnTo>
                      <a:pt x="6371" y="6599"/>
                    </a:lnTo>
                    <a:lnTo>
                      <a:pt x="6371" y="6713"/>
                    </a:lnTo>
                    <a:cubicBezTo>
                      <a:pt x="6371" y="6776"/>
                      <a:pt x="6422" y="6827"/>
                      <a:pt x="6485" y="6827"/>
                    </a:cubicBezTo>
                    <a:cubicBezTo>
                      <a:pt x="6548" y="6827"/>
                      <a:pt x="6599" y="6776"/>
                      <a:pt x="6599" y="6713"/>
                    </a:cubicBezTo>
                    <a:lnTo>
                      <a:pt x="6599" y="6599"/>
                    </a:lnTo>
                    <a:lnTo>
                      <a:pt x="6713" y="6599"/>
                    </a:lnTo>
                    <a:cubicBezTo>
                      <a:pt x="6776" y="6599"/>
                      <a:pt x="6827" y="6548"/>
                      <a:pt x="6827" y="6485"/>
                    </a:cubicBezTo>
                    <a:cubicBezTo>
                      <a:pt x="6827" y="6422"/>
                      <a:pt x="6776" y="6372"/>
                      <a:pt x="6713" y="6372"/>
                    </a:cubicBezTo>
                    <a:lnTo>
                      <a:pt x="6599" y="6372"/>
                    </a:lnTo>
                    <a:lnTo>
                      <a:pt x="6599" y="6258"/>
                    </a:lnTo>
                    <a:cubicBezTo>
                      <a:pt x="6599" y="6195"/>
                      <a:pt x="6548" y="6144"/>
                      <a:pt x="6485" y="6144"/>
                    </a:cubicBezTo>
                    <a:cubicBezTo>
                      <a:pt x="6422" y="6144"/>
                      <a:pt x="6371" y="6195"/>
                      <a:pt x="6371" y="6258"/>
                    </a:cubicBezTo>
                    <a:lnTo>
                      <a:pt x="6371" y="6372"/>
                    </a:lnTo>
                    <a:lnTo>
                      <a:pt x="6030" y="6372"/>
                    </a:lnTo>
                    <a:lnTo>
                      <a:pt x="6030" y="6258"/>
                    </a:lnTo>
                    <a:cubicBezTo>
                      <a:pt x="6030" y="6195"/>
                      <a:pt x="5979" y="6144"/>
                      <a:pt x="5916" y="6144"/>
                    </a:cubicBezTo>
                    <a:cubicBezTo>
                      <a:pt x="5853" y="6144"/>
                      <a:pt x="5803" y="6195"/>
                      <a:pt x="5803" y="6258"/>
                    </a:cubicBezTo>
                    <a:lnTo>
                      <a:pt x="5803" y="6372"/>
                    </a:lnTo>
                    <a:lnTo>
                      <a:pt x="5461" y="6372"/>
                    </a:lnTo>
                    <a:lnTo>
                      <a:pt x="5461" y="6258"/>
                    </a:lnTo>
                    <a:cubicBezTo>
                      <a:pt x="5461" y="6195"/>
                      <a:pt x="5410" y="6144"/>
                      <a:pt x="5347" y="6144"/>
                    </a:cubicBezTo>
                    <a:cubicBezTo>
                      <a:pt x="5285" y="6144"/>
                      <a:pt x="5234" y="6195"/>
                      <a:pt x="5234" y="6258"/>
                    </a:cubicBezTo>
                    <a:lnTo>
                      <a:pt x="5234" y="6372"/>
                    </a:lnTo>
                    <a:lnTo>
                      <a:pt x="4892" y="6372"/>
                    </a:lnTo>
                    <a:lnTo>
                      <a:pt x="4892" y="6258"/>
                    </a:lnTo>
                    <a:cubicBezTo>
                      <a:pt x="4892" y="6195"/>
                      <a:pt x="4842" y="6144"/>
                      <a:pt x="4779" y="6144"/>
                    </a:cubicBezTo>
                    <a:cubicBezTo>
                      <a:pt x="4716" y="6144"/>
                      <a:pt x="4665" y="6195"/>
                      <a:pt x="4665" y="6258"/>
                    </a:cubicBezTo>
                    <a:lnTo>
                      <a:pt x="4665" y="6372"/>
                    </a:lnTo>
                    <a:lnTo>
                      <a:pt x="4323" y="6372"/>
                    </a:lnTo>
                    <a:lnTo>
                      <a:pt x="4323" y="6258"/>
                    </a:lnTo>
                    <a:cubicBezTo>
                      <a:pt x="4323" y="6195"/>
                      <a:pt x="4273" y="6144"/>
                      <a:pt x="4210" y="6144"/>
                    </a:cubicBezTo>
                    <a:cubicBezTo>
                      <a:pt x="4147" y="6144"/>
                      <a:pt x="4096" y="6195"/>
                      <a:pt x="4096" y="6258"/>
                    </a:cubicBezTo>
                    <a:lnTo>
                      <a:pt x="4096" y="6372"/>
                    </a:lnTo>
                    <a:lnTo>
                      <a:pt x="3755" y="6372"/>
                    </a:lnTo>
                    <a:lnTo>
                      <a:pt x="3755" y="6258"/>
                    </a:lnTo>
                    <a:cubicBezTo>
                      <a:pt x="3755" y="6195"/>
                      <a:pt x="3704" y="6144"/>
                      <a:pt x="3641" y="6144"/>
                    </a:cubicBezTo>
                    <a:cubicBezTo>
                      <a:pt x="3578" y="6144"/>
                      <a:pt x="3527" y="6195"/>
                      <a:pt x="3527" y="6258"/>
                    </a:cubicBezTo>
                    <a:lnTo>
                      <a:pt x="3527" y="6372"/>
                    </a:lnTo>
                    <a:lnTo>
                      <a:pt x="3186" y="6372"/>
                    </a:lnTo>
                    <a:lnTo>
                      <a:pt x="3186" y="6258"/>
                    </a:lnTo>
                    <a:cubicBezTo>
                      <a:pt x="3186" y="6195"/>
                      <a:pt x="3135" y="6144"/>
                      <a:pt x="3072" y="6144"/>
                    </a:cubicBezTo>
                    <a:cubicBezTo>
                      <a:pt x="3009" y="6144"/>
                      <a:pt x="2958" y="6195"/>
                      <a:pt x="2958" y="6258"/>
                    </a:cubicBezTo>
                    <a:lnTo>
                      <a:pt x="2958" y="6372"/>
                    </a:lnTo>
                    <a:lnTo>
                      <a:pt x="2617" y="6372"/>
                    </a:lnTo>
                    <a:lnTo>
                      <a:pt x="2617" y="6258"/>
                    </a:lnTo>
                    <a:cubicBezTo>
                      <a:pt x="2617" y="6195"/>
                      <a:pt x="2566" y="6144"/>
                      <a:pt x="2503" y="6144"/>
                    </a:cubicBezTo>
                    <a:cubicBezTo>
                      <a:pt x="2440" y="6144"/>
                      <a:pt x="2389" y="6195"/>
                      <a:pt x="2389" y="6258"/>
                    </a:cubicBezTo>
                    <a:lnTo>
                      <a:pt x="2389" y="6372"/>
                    </a:lnTo>
                    <a:lnTo>
                      <a:pt x="2048" y="6372"/>
                    </a:lnTo>
                    <a:lnTo>
                      <a:pt x="2048" y="6258"/>
                    </a:lnTo>
                    <a:cubicBezTo>
                      <a:pt x="2048" y="6195"/>
                      <a:pt x="1997" y="6144"/>
                      <a:pt x="1934" y="6144"/>
                    </a:cubicBezTo>
                    <a:cubicBezTo>
                      <a:pt x="1871" y="6144"/>
                      <a:pt x="1820" y="6195"/>
                      <a:pt x="1820" y="6258"/>
                    </a:cubicBezTo>
                    <a:lnTo>
                      <a:pt x="1820" y="6372"/>
                    </a:lnTo>
                    <a:lnTo>
                      <a:pt x="1479" y="6372"/>
                    </a:lnTo>
                    <a:lnTo>
                      <a:pt x="1479" y="6258"/>
                    </a:lnTo>
                    <a:cubicBezTo>
                      <a:pt x="1479" y="6195"/>
                      <a:pt x="1428" y="6144"/>
                      <a:pt x="1365" y="6144"/>
                    </a:cubicBezTo>
                    <a:cubicBezTo>
                      <a:pt x="1302" y="6144"/>
                      <a:pt x="1252" y="6195"/>
                      <a:pt x="1252" y="6258"/>
                    </a:cubicBezTo>
                    <a:lnTo>
                      <a:pt x="1252" y="6372"/>
                    </a:lnTo>
                    <a:lnTo>
                      <a:pt x="910" y="6372"/>
                    </a:lnTo>
                    <a:lnTo>
                      <a:pt x="910" y="6258"/>
                    </a:lnTo>
                    <a:cubicBezTo>
                      <a:pt x="910" y="6195"/>
                      <a:pt x="859" y="6144"/>
                      <a:pt x="796" y="6144"/>
                    </a:cubicBezTo>
                    <a:cubicBezTo>
                      <a:pt x="734" y="6144"/>
                      <a:pt x="683" y="6195"/>
                      <a:pt x="683" y="6258"/>
                    </a:cubicBezTo>
                    <a:lnTo>
                      <a:pt x="683" y="6372"/>
                    </a:lnTo>
                    <a:lnTo>
                      <a:pt x="455" y="6372"/>
                    </a:lnTo>
                    <a:lnTo>
                      <a:pt x="455" y="5234"/>
                    </a:lnTo>
                    <a:lnTo>
                      <a:pt x="1263" y="5234"/>
                    </a:lnTo>
                    <a:close/>
                  </a:path>
                </a:pathLst>
              </a:custGeom>
              <a:solidFill>
                <a:schemeClr val="bg1"/>
              </a:solidFill>
              <a:ln>
                <a:noFill/>
              </a:ln>
            </p:spPr>
            <p:txBody>
              <a:bodyPr anchor="ctr"/>
              <a:lstStyle/>
              <a:p>
                <a:pPr algn="ctr"/>
                <a:endParaRPr>
                  <a:latin typeface="黑体" panose="02010609060101010101" pitchFamily="49" charset="-122"/>
                  <a:ea typeface="黑体" panose="02010609060101010101" pitchFamily="49" charset="-122"/>
                </a:endParaRPr>
              </a:p>
            </p:txBody>
          </p:sp>
        </p:grpSp>
        <p:grpSp>
          <p:nvGrpSpPr>
            <p:cNvPr id="226" name="iṡļîḓe"/>
            <p:cNvGrpSpPr/>
            <p:nvPr/>
          </p:nvGrpSpPr>
          <p:grpSpPr>
            <a:xfrm>
              <a:off x="5956911" y="4083293"/>
              <a:ext cx="324997" cy="324997"/>
              <a:chOff x="7658334" y="3753368"/>
              <a:chExt cx="504720" cy="504720"/>
            </a:xfrm>
          </p:grpSpPr>
          <p:sp>
            <p:nvSpPr>
              <p:cNvPr id="230" name="ïś1íḑè"/>
              <p:cNvSpPr/>
              <p:nvPr/>
            </p:nvSpPr>
            <p:spPr>
              <a:xfrm>
                <a:off x="7658334" y="3753368"/>
                <a:ext cx="504720" cy="504720"/>
              </a:xfrm>
              <a:prstGeom prst="ellipse">
                <a:avLst/>
              </a:prstGeom>
              <a:solidFill>
                <a:schemeClr val="tx1">
                  <a:lumMod val="60000"/>
                  <a:lumOff val="4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黑体" panose="02010609060101010101" pitchFamily="49" charset="-122"/>
                  <a:ea typeface="黑体" panose="02010609060101010101" pitchFamily="49" charset="-122"/>
                </a:endParaRPr>
              </a:p>
            </p:txBody>
          </p:sp>
          <p:sp>
            <p:nvSpPr>
              <p:cNvPr id="231" name="î$líḍé"/>
              <p:cNvSpPr/>
              <p:nvPr/>
            </p:nvSpPr>
            <p:spPr bwMode="auto">
              <a:xfrm>
                <a:off x="7762608" y="3863094"/>
                <a:ext cx="296173" cy="285268"/>
              </a:xfrm>
              <a:custGeom>
                <a:avLst/>
                <a:gdLst>
                  <a:gd name="T0" fmla="*/ 3413 w 6827"/>
                  <a:gd name="T1" fmla="*/ 0 h 5912"/>
                  <a:gd name="T2" fmla="*/ 0 w 6827"/>
                  <a:gd name="T3" fmla="*/ 5912 h 5912"/>
                  <a:gd name="T4" fmla="*/ 6827 w 6827"/>
                  <a:gd name="T5" fmla="*/ 5912 h 5912"/>
                  <a:gd name="T6" fmla="*/ 3413 w 6827"/>
                  <a:gd name="T7" fmla="*/ 0 h 5912"/>
                  <a:gd name="T8" fmla="*/ 3413 w 6827"/>
                  <a:gd name="T9" fmla="*/ 972 h 5912"/>
                  <a:gd name="T10" fmla="*/ 4489 w 6827"/>
                  <a:gd name="T11" fmla="*/ 2835 h 5912"/>
                  <a:gd name="T12" fmla="*/ 2338 w 6827"/>
                  <a:gd name="T13" fmla="*/ 2835 h 5912"/>
                  <a:gd name="T14" fmla="*/ 3413 w 6827"/>
                  <a:gd name="T15" fmla="*/ 972 h 5912"/>
                  <a:gd name="T16" fmla="*/ 842 w 6827"/>
                  <a:gd name="T17" fmla="*/ 5426 h 5912"/>
                  <a:gd name="T18" fmla="*/ 1917 w 6827"/>
                  <a:gd name="T19" fmla="*/ 3564 h 5912"/>
                  <a:gd name="T20" fmla="*/ 2993 w 6827"/>
                  <a:gd name="T21" fmla="*/ 5426 h 5912"/>
                  <a:gd name="T22" fmla="*/ 842 w 6827"/>
                  <a:gd name="T23" fmla="*/ 5426 h 5912"/>
                  <a:gd name="T24" fmla="*/ 2338 w 6827"/>
                  <a:gd name="T25" fmla="*/ 3321 h 5912"/>
                  <a:gd name="T26" fmla="*/ 4489 w 6827"/>
                  <a:gd name="T27" fmla="*/ 3321 h 5912"/>
                  <a:gd name="T28" fmla="*/ 3413 w 6827"/>
                  <a:gd name="T29" fmla="*/ 5183 h 5912"/>
                  <a:gd name="T30" fmla="*/ 2338 w 6827"/>
                  <a:gd name="T31" fmla="*/ 3321 h 5912"/>
                  <a:gd name="T32" fmla="*/ 4910 w 6827"/>
                  <a:gd name="T33" fmla="*/ 3564 h 5912"/>
                  <a:gd name="T34" fmla="*/ 5985 w 6827"/>
                  <a:gd name="T35" fmla="*/ 5426 h 5912"/>
                  <a:gd name="T36" fmla="*/ 3834 w 6827"/>
                  <a:gd name="T37" fmla="*/ 5426 h 5912"/>
                  <a:gd name="T38" fmla="*/ 4910 w 6827"/>
                  <a:gd name="T39" fmla="*/ 3564 h 5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7" h="5912">
                    <a:moveTo>
                      <a:pt x="3413" y="0"/>
                    </a:moveTo>
                    <a:lnTo>
                      <a:pt x="0" y="5912"/>
                    </a:lnTo>
                    <a:lnTo>
                      <a:pt x="6827" y="5912"/>
                    </a:lnTo>
                    <a:lnTo>
                      <a:pt x="3413" y="0"/>
                    </a:lnTo>
                    <a:close/>
                    <a:moveTo>
                      <a:pt x="3413" y="972"/>
                    </a:moveTo>
                    <a:lnTo>
                      <a:pt x="4489" y="2835"/>
                    </a:lnTo>
                    <a:lnTo>
                      <a:pt x="2338" y="2835"/>
                    </a:lnTo>
                    <a:lnTo>
                      <a:pt x="3413" y="972"/>
                    </a:lnTo>
                    <a:close/>
                    <a:moveTo>
                      <a:pt x="842" y="5426"/>
                    </a:moveTo>
                    <a:lnTo>
                      <a:pt x="1917" y="3564"/>
                    </a:lnTo>
                    <a:lnTo>
                      <a:pt x="2993" y="5426"/>
                    </a:lnTo>
                    <a:lnTo>
                      <a:pt x="842" y="5426"/>
                    </a:lnTo>
                    <a:close/>
                    <a:moveTo>
                      <a:pt x="2338" y="3321"/>
                    </a:moveTo>
                    <a:lnTo>
                      <a:pt x="4489" y="3321"/>
                    </a:lnTo>
                    <a:lnTo>
                      <a:pt x="3413" y="5183"/>
                    </a:lnTo>
                    <a:lnTo>
                      <a:pt x="2338" y="3321"/>
                    </a:lnTo>
                    <a:close/>
                    <a:moveTo>
                      <a:pt x="4910" y="3564"/>
                    </a:moveTo>
                    <a:lnTo>
                      <a:pt x="5985" y="5426"/>
                    </a:lnTo>
                    <a:lnTo>
                      <a:pt x="3834" y="5426"/>
                    </a:lnTo>
                    <a:lnTo>
                      <a:pt x="4910" y="3564"/>
                    </a:lnTo>
                    <a:close/>
                  </a:path>
                </a:pathLst>
              </a:custGeom>
              <a:solidFill>
                <a:schemeClr val="bg1"/>
              </a:solidFill>
              <a:ln>
                <a:noFill/>
              </a:ln>
            </p:spPr>
            <p:txBody>
              <a:bodyPr anchor="ctr"/>
              <a:lstStyle/>
              <a:p>
                <a:pPr algn="ctr"/>
                <a:endParaRPr>
                  <a:latin typeface="黑体" panose="02010609060101010101" pitchFamily="49" charset="-122"/>
                  <a:ea typeface="黑体" panose="02010609060101010101" pitchFamily="49" charset="-122"/>
                </a:endParaRPr>
              </a:p>
            </p:txBody>
          </p:sp>
        </p:grpSp>
        <p:grpSp>
          <p:nvGrpSpPr>
            <p:cNvPr id="106" name="组合 105"/>
            <p:cNvGrpSpPr/>
            <p:nvPr/>
          </p:nvGrpSpPr>
          <p:grpSpPr>
            <a:xfrm>
              <a:off x="4574040" y="4652799"/>
              <a:ext cx="2294871" cy="1035566"/>
              <a:chOff x="4574040" y="4309899"/>
              <a:chExt cx="2294871" cy="1035566"/>
            </a:xfrm>
          </p:grpSpPr>
          <p:sp>
            <p:nvSpPr>
              <p:cNvPr id="239" name="ïŝļîdê"/>
              <p:cNvSpPr/>
              <p:nvPr/>
            </p:nvSpPr>
            <p:spPr>
              <a:xfrm>
                <a:off x="5369907" y="4309899"/>
                <a:ext cx="1499004" cy="543317"/>
              </a:xfrm>
              <a:prstGeom prst="rect">
                <a:avLst/>
              </a:prstGeom>
            </p:spPr>
            <p:txBody>
              <a:bodyPr wrap="none" lIns="90000" tIns="46800" rIns="90000" bIns="46800" anchor="b">
                <a:noAutofit/>
              </a:bodyPr>
              <a:lstStyle/>
              <a:p>
                <a:pPr lvl="0" algn="ctr" defTabSz="913765">
                  <a:lnSpc>
                    <a:spcPts val="2300"/>
                  </a:lnSpc>
                  <a:spcBef>
                    <a:spcPct val="0"/>
                  </a:spcBef>
                  <a:defRPr/>
                </a:pPr>
                <a:r>
                  <a:rPr lang="zh-CN" altLang="en-US" sz="1600" b="1" dirty="0">
                    <a:latin typeface="黑体" panose="02010609060101010101" pitchFamily="49" charset="-122"/>
                    <a:ea typeface="黑体" panose="02010609060101010101" pitchFamily="49" charset="-122"/>
                  </a:rPr>
                  <a:t>多</a:t>
                </a:r>
                <a:r>
                  <a:rPr lang="zh-CN" altLang="en-US" sz="1600" b="1" dirty="0" smtClean="0">
                    <a:latin typeface="黑体" panose="02010609060101010101" pitchFamily="49" charset="-122"/>
                    <a:ea typeface="黑体" panose="02010609060101010101" pitchFamily="49" charset="-122"/>
                  </a:rPr>
                  <a:t>个函数之间</a:t>
                </a:r>
                <a:endParaRPr lang="en-US" altLang="zh-CN" sz="1600" b="1" dirty="0" smtClean="0">
                  <a:latin typeface="黑体" panose="02010609060101010101" pitchFamily="49" charset="-122"/>
                  <a:ea typeface="黑体" panose="02010609060101010101" pitchFamily="49" charset="-122"/>
                </a:endParaRPr>
              </a:p>
              <a:p>
                <a:pPr lvl="0" algn="ctr" defTabSz="913765">
                  <a:lnSpc>
                    <a:spcPts val="2300"/>
                  </a:lnSpc>
                  <a:spcBef>
                    <a:spcPct val="0"/>
                  </a:spcBef>
                  <a:defRPr/>
                </a:pPr>
                <a:r>
                  <a:rPr lang="zh-CN" altLang="en-US" sz="1600" b="1" dirty="0" smtClean="0">
                    <a:latin typeface="黑体" panose="02010609060101010101" pitchFamily="49" charset="-122"/>
                    <a:ea typeface="黑体" panose="02010609060101010101" pitchFamily="49" charset="-122"/>
                  </a:rPr>
                  <a:t>参数传递</a:t>
                </a:r>
                <a:endParaRPr lang="zh-CN" altLang="en-US" sz="1600" b="1" dirty="0">
                  <a:latin typeface="黑体" panose="02010609060101010101" pitchFamily="49" charset="-122"/>
                  <a:ea typeface="黑体" panose="02010609060101010101" pitchFamily="49" charset="-122"/>
                </a:endParaRPr>
              </a:p>
            </p:txBody>
          </p:sp>
          <p:sp>
            <p:nvSpPr>
              <p:cNvPr id="248" name="íslïḍê"/>
              <p:cNvSpPr txBox="1"/>
              <p:nvPr/>
            </p:nvSpPr>
            <p:spPr>
              <a:xfrm>
                <a:off x="4574040" y="4765225"/>
                <a:ext cx="2130873" cy="580240"/>
              </a:xfrm>
              <a:prstGeom prst="rect">
                <a:avLst/>
              </a:prstGeom>
              <a:noFill/>
            </p:spPr>
            <p:txBody>
              <a:bodyPr wrap="square" lIns="90000" tIns="46800" rIns="90000" bIns="46800" anchor="t">
                <a:noAutofit/>
              </a:bodyPr>
              <a:lstStyle/>
              <a:p>
                <a:pPr marL="171450" indent="-171450" defTabSz="913765">
                  <a:lnSpc>
                    <a:spcPct val="150000"/>
                  </a:lnSpc>
                  <a:spcBef>
                    <a:spcPct val="0"/>
                  </a:spcBef>
                  <a:buFont typeface="Wingdings" panose="05000000000000000000" pitchFamily="2" charset="2"/>
                  <a:buChar char="n"/>
                  <a:defRPr/>
                </a:pPr>
                <a:r>
                  <a:rPr lang="zh-CN" altLang="en-US" sz="1400" dirty="0" smtClean="0">
                    <a:latin typeface="黑体" panose="02010609060101010101" pitchFamily="49" charset="-122"/>
                    <a:ea typeface="黑体" panose="02010609060101010101" pitchFamily="49" charset="-122"/>
                  </a:rPr>
                  <a:t>后端公共参数函数输出</a:t>
                </a:r>
                <a:endParaRPr lang="en-US" altLang="zh-CN" sz="1400" dirty="0" smtClean="0">
                  <a:latin typeface="黑体" panose="02010609060101010101" pitchFamily="49" charset="-122"/>
                  <a:ea typeface="黑体" panose="02010609060101010101" pitchFamily="49" charset="-122"/>
                </a:endParaRPr>
              </a:p>
              <a:p>
                <a:pPr marL="171450" indent="-171450" defTabSz="913765">
                  <a:lnSpc>
                    <a:spcPct val="150000"/>
                  </a:lnSpc>
                  <a:spcBef>
                    <a:spcPct val="0"/>
                  </a:spcBef>
                  <a:buFont typeface="Wingdings" panose="05000000000000000000" pitchFamily="2" charset="2"/>
                  <a:buChar char="n"/>
                  <a:defRPr/>
                </a:pPr>
                <a:r>
                  <a:rPr lang="zh-CN" altLang="en-US" sz="1400" dirty="0" smtClean="0">
                    <a:latin typeface="黑体" panose="02010609060101010101" pitchFamily="49" charset="-122"/>
                    <a:ea typeface="黑体" panose="02010609060101010101" pitchFamily="49" charset="-122"/>
                  </a:rPr>
                  <a:t>前端公共参数全局变量</a:t>
                </a:r>
                <a:endParaRPr lang="zh-CN" altLang="en-US" sz="1400" dirty="0">
                  <a:latin typeface="黑体" panose="02010609060101010101" pitchFamily="49" charset="-122"/>
                  <a:ea typeface="黑体" panose="02010609060101010101" pitchFamily="49" charset="-122"/>
                </a:endParaRPr>
              </a:p>
            </p:txBody>
          </p:sp>
        </p:grpSp>
        <p:grpSp>
          <p:nvGrpSpPr>
            <p:cNvPr id="249" name="组合 248"/>
            <p:cNvGrpSpPr/>
            <p:nvPr/>
          </p:nvGrpSpPr>
          <p:grpSpPr>
            <a:xfrm>
              <a:off x="6660450" y="4661545"/>
              <a:ext cx="2705788" cy="1021823"/>
              <a:chOff x="5002738" y="4309899"/>
              <a:chExt cx="2705788" cy="1021823"/>
            </a:xfrm>
          </p:grpSpPr>
          <p:sp>
            <p:nvSpPr>
              <p:cNvPr id="250" name="ïŝļîdê"/>
              <p:cNvSpPr/>
              <p:nvPr/>
            </p:nvSpPr>
            <p:spPr>
              <a:xfrm>
                <a:off x="5369907" y="4309899"/>
                <a:ext cx="1499004" cy="543317"/>
              </a:xfrm>
              <a:prstGeom prst="rect">
                <a:avLst/>
              </a:prstGeom>
            </p:spPr>
            <p:txBody>
              <a:bodyPr wrap="none" lIns="90000" tIns="46800" rIns="90000" bIns="46800" anchor="b">
                <a:noAutofit/>
              </a:bodyPr>
              <a:lstStyle/>
              <a:p>
                <a:pPr lvl="0" defTabSz="913765">
                  <a:lnSpc>
                    <a:spcPts val="2300"/>
                  </a:lnSpc>
                  <a:spcBef>
                    <a:spcPct val="0"/>
                  </a:spcBef>
                  <a:defRPr/>
                </a:pPr>
                <a:r>
                  <a:rPr lang="en-US" altLang="zh-CN" sz="1600" dirty="0" err="1" smtClean="0">
                    <a:latin typeface="Times New Roman" panose="02020603050405020304" pitchFamily="18" charset="0"/>
                    <a:ea typeface="黑体" panose="02010609060101010101" pitchFamily="49" charset="-122"/>
                    <a:cs typeface="Times New Roman" panose="02020603050405020304" pitchFamily="18" charset="0"/>
                  </a:rPr>
                  <a:t>Matlab</a:t>
                </a:r>
                <a:r>
                  <a:rPr lang="en-US" altLang="zh-CN" sz="16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1600" b="1" dirty="0" smtClean="0">
                    <a:latin typeface="Times New Roman" panose="02020603050405020304" pitchFamily="18" charset="0"/>
                    <a:ea typeface="黑体" panose="02010609060101010101" pitchFamily="49" charset="-122"/>
                    <a:cs typeface="Times New Roman" panose="02020603050405020304" pitchFamily="18" charset="0"/>
                  </a:rPr>
                  <a:t>中无法储存</a:t>
                </a:r>
                <a:endParaRPr lang="en-US" altLang="zh-CN" sz="1600" b="1" dirty="0" smtClean="0">
                  <a:latin typeface="Times New Roman" panose="02020603050405020304" pitchFamily="18" charset="0"/>
                  <a:ea typeface="黑体" panose="02010609060101010101" pitchFamily="49" charset="-122"/>
                  <a:cs typeface="Times New Roman" panose="02020603050405020304" pitchFamily="18" charset="0"/>
                </a:endParaRPr>
              </a:p>
              <a:p>
                <a:pPr lvl="0" defTabSz="913765">
                  <a:lnSpc>
                    <a:spcPts val="2300"/>
                  </a:lnSpc>
                  <a:spcBef>
                    <a:spcPct val="0"/>
                  </a:spcBef>
                  <a:defRPr/>
                </a:pPr>
                <a:r>
                  <a:rPr lang="en-US" altLang="zh-CN" sz="1600" dirty="0" err="1" smtClean="0">
                    <a:latin typeface="Times New Roman" panose="02020603050405020304" pitchFamily="18" charset="0"/>
                    <a:ea typeface="黑体" panose="02010609060101010101" pitchFamily="49" charset="-122"/>
                    <a:cs typeface="Times New Roman" panose="02020603050405020304" pitchFamily="18" charset="0"/>
                  </a:rPr>
                  <a:t>Struct</a:t>
                </a:r>
                <a:r>
                  <a:rPr lang="en-US" altLang="zh-CN" sz="16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1600" b="1" dirty="0" smtClean="0">
                    <a:latin typeface="Times New Roman" panose="02020603050405020304" pitchFamily="18" charset="0"/>
                    <a:ea typeface="黑体" panose="02010609060101010101" pitchFamily="49" charset="-122"/>
                    <a:cs typeface="Times New Roman" panose="02020603050405020304" pitchFamily="18" charset="0"/>
                  </a:rPr>
                  <a:t>数据类型</a:t>
                </a:r>
                <a:endParaRPr lang="en-US" altLang="zh-CN" sz="1600" b="1" dirty="0" smtClean="0">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51" name="íslïḍê"/>
              <p:cNvSpPr txBox="1"/>
              <p:nvPr/>
            </p:nvSpPr>
            <p:spPr>
              <a:xfrm>
                <a:off x="5002738" y="4751482"/>
                <a:ext cx="2705788" cy="580240"/>
              </a:xfrm>
              <a:prstGeom prst="rect">
                <a:avLst/>
              </a:prstGeom>
              <a:noFill/>
            </p:spPr>
            <p:txBody>
              <a:bodyPr wrap="square" lIns="90000" tIns="46800" rIns="90000" bIns="46800" anchor="t">
                <a:noAutofit/>
              </a:bodyPr>
              <a:lstStyle/>
              <a:p>
                <a:pPr marL="171450" indent="-171450" defTabSz="913765">
                  <a:lnSpc>
                    <a:spcPct val="150000"/>
                  </a:lnSpc>
                  <a:spcBef>
                    <a:spcPct val="0"/>
                  </a:spcBef>
                  <a:buFont typeface="Wingdings" panose="05000000000000000000" pitchFamily="2" charset="2"/>
                  <a:buChar char="n"/>
                  <a:defRPr/>
                </a:pPr>
                <a:r>
                  <a:rPr lang="zh-CN" altLang="en-US" sz="1400" dirty="0" smtClean="0">
                    <a:latin typeface="黑体" panose="02010609060101010101" pitchFamily="49" charset="-122"/>
                    <a:ea typeface="黑体" panose="02010609060101010101" pitchFamily="49" charset="-122"/>
                  </a:rPr>
                  <a:t>设计系统指标统计函数</a:t>
                </a:r>
                <a:endParaRPr lang="en-US" altLang="zh-CN" sz="1400" dirty="0" smtClean="0">
                  <a:latin typeface="黑体" panose="02010609060101010101" pitchFamily="49" charset="-122"/>
                  <a:ea typeface="黑体" panose="02010609060101010101" pitchFamily="49" charset="-122"/>
                </a:endParaRPr>
              </a:p>
              <a:p>
                <a:pPr marL="171450" indent="-171450" defTabSz="913765">
                  <a:lnSpc>
                    <a:spcPct val="150000"/>
                  </a:lnSpc>
                  <a:spcBef>
                    <a:spcPct val="0"/>
                  </a:spcBef>
                  <a:buFont typeface="Wingdings" panose="05000000000000000000" pitchFamily="2" charset="2"/>
                  <a:buChar char="n"/>
                  <a:defRPr/>
                </a:pPr>
                <a:r>
                  <a:rPr lang="zh-CN" altLang="en-US" sz="1400" dirty="0" smtClean="0">
                    <a:latin typeface="黑体" panose="02010609060101010101" pitchFamily="49" charset="-122"/>
                    <a:ea typeface="黑体" panose="02010609060101010101" pitchFamily="49" charset="-122"/>
                  </a:rPr>
                  <a:t>多次仿真只统计系统指标</a:t>
                </a:r>
                <a:endParaRPr lang="zh-CN" altLang="en-US" sz="1400" dirty="0">
                  <a:latin typeface="黑体" panose="02010609060101010101" pitchFamily="49" charset="-122"/>
                  <a:ea typeface="黑体" panose="02010609060101010101" pitchFamily="49" charset="-122"/>
                </a:endParaRPr>
              </a:p>
            </p:txBody>
          </p:sp>
        </p:grpSp>
        <p:grpSp>
          <p:nvGrpSpPr>
            <p:cNvPr id="255" name="íŝļidê"/>
            <p:cNvGrpSpPr/>
            <p:nvPr/>
          </p:nvGrpSpPr>
          <p:grpSpPr>
            <a:xfrm>
              <a:off x="3223655" y="2729965"/>
              <a:ext cx="2146254" cy="1365279"/>
              <a:chOff x="8075382" y="386442"/>
              <a:chExt cx="3640027" cy="2120283"/>
            </a:xfrm>
          </p:grpSpPr>
          <p:sp>
            <p:nvSpPr>
              <p:cNvPr id="256" name="íslïḍê"/>
              <p:cNvSpPr txBox="1"/>
              <p:nvPr/>
            </p:nvSpPr>
            <p:spPr>
              <a:xfrm>
                <a:off x="8075382" y="1605611"/>
                <a:ext cx="3640027" cy="901114"/>
              </a:xfrm>
              <a:prstGeom prst="rect">
                <a:avLst/>
              </a:prstGeom>
              <a:noFill/>
            </p:spPr>
            <p:txBody>
              <a:bodyPr wrap="square" lIns="90000" tIns="46800" rIns="90000" bIns="46800" anchor="t">
                <a:noAutofit/>
              </a:bodyPr>
              <a:lstStyle/>
              <a:p>
                <a:pPr marL="171450" indent="-171450" defTabSz="913765">
                  <a:lnSpc>
                    <a:spcPct val="150000"/>
                  </a:lnSpc>
                  <a:spcBef>
                    <a:spcPct val="0"/>
                  </a:spcBef>
                  <a:buFont typeface="Wingdings" panose="05000000000000000000" pitchFamily="2" charset="2"/>
                  <a:buChar char="n"/>
                  <a:defRPr/>
                </a:pPr>
                <a:r>
                  <a:rPr lang="zh-CN" altLang="en-US" sz="1400" dirty="0" smtClean="0">
                    <a:latin typeface="黑体" panose="02010609060101010101" pitchFamily="49" charset="-122"/>
                    <a:ea typeface="黑体" panose="02010609060101010101" pitchFamily="49" charset="-122"/>
                  </a:rPr>
                  <a:t>手工验算前十名的时间</a:t>
                </a:r>
                <a:endParaRPr lang="en-US" altLang="zh-CN" sz="1400" dirty="0" smtClean="0">
                  <a:latin typeface="黑体" panose="02010609060101010101" pitchFamily="49" charset="-122"/>
                  <a:ea typeface="黑体" panose="02010609060101010101" pitchFamily="49" charset="-122"/>
                </a:endParaRPr>
              </a:p>
              <a:p>
                <a:pPr marL="171450" indent="-171450" defTabSz="913765">
                  <a:lnSpc>
                    <a:spcPct val="150000"/>
                  </a:lnSpc>
                  <a:spcBef>
                    <a:spcPct val="0"/>
                  </a:spcBef>
                  <a:buFont typeface="Wingdings" panose="05000000000000000000" pitchFamily="2" charset="2"/>
                  <a:buChar char="n"/>
                  <a:defRPr/>
                </a:pPr>
                <a:r>
                  <a:rPr lang="zh-CN" altLang="en-US" sz="1400" dirty="0" smtClean="0">
                    <a:latin typeface="黑体" panose="02010609060101010101" pitchFamily="49" charset="-122"/>
                    <a:ea typeface="黑体" panose="02010609060101010101" pitchFamily="49" charset="-122"/>
                  </a:rPr>
                  <a:t>不同排队规则比较指标</a:t>
                </a:r>
                <a:endParaRPr lang="zh-CN" altLang="en-US" sz="1400" dirty="0">
                  <a:latin typeface="黑体" panose="02010609060101010101" pitchFamily="49" charset="-122"/>
                  <a:ea typeface="黑体" panose="02010609060101010101" pitchFamily="49" charset="-122"/>
                </a:endParaRPr>
              </a:p>
            </p:txBody>
          </p:sp>
          <p:sp>
            <p:nvSpPr>
              <p:cNvPr id="257" name="íŝļíde"/>
              <p:cNvSpPr/>
              <p:nvPr/>
            </p:nvSpPr>
            <p:spPr>
              <a:xfrm>
                <a:off x="8730245" y="386442"/>
                <a:ext cx="2578030" cy="1362232"/>
              </a:xfrm>
              <a:prstGeom prst="rect">
                <a:avLst/>
              </a:prstGeom>
            </p:spPr>
            <p:txBody>
              <a:bodyPr wrap="none" lIns="90000" tIns="46800" rIns="90000" bIns="46800" anchor="b">
                <a:normAutofit/>
              </a:bodyPr>
              <a:lstStyle/>
              <a:p>
                <a:pPr lvl="0" algn="ctr" defTabSz="913765">
                  <a:lnSpc>
                    <a:spcPts val="2300"/>
                  </a:lnSpc>
                  <a:spcBef>
                    <a:spcPct val="0"/>
                  </a:spcBef>
                  <a:defRPr/>
                </a:pPr>
                <a:r>
                  <a:rPr lang="zh-CN" altLang="en-US" sz="1600" b="1" dirty="0" smtClean="0">
                    <a:solidFill>
                      <a:schemeClr val="accent2"/>
                    </a:solidFill>
                    <a:latin typeface="黑体" panose="02010609060101010101" pitchFamily="49" charset="-122"/>
                    <a:ea typeface="黑体" panose="02010609060101010101" pitchFamily="49" charset="-122"/>
                  </a:rPr>
                  <a:t>仿真结果的正确</a:t>
                </a:r>
                <a:endParaRPr lang="en-US" altLang="zh-CN" sz="1600" b="1" dirty="0" smtClean="0">
                  <a:solidFill>
                    <a:schemeClr val="accent2"/>
                  </a:solidFill>
                  <a:latin typeface="黑体" panose="02010609060101010101" pitchFamily="49" charset="-122"/>
                  <a:ea typeface="黑体" panose="02010609060101010101" pitchFamily="49" charset="-122"/>
                </a:endParaRPr>
              </a:p>
              <a:p>
                <a:pPr lvl="0" algn="ctr" defTabSz="913765">
                  <a:lnSpc>
                    <a:spcPts val="2300"/>
                  </a:lnSpc>
                  <a:spcBef>
                    <a:spcPct val="0"/>
                  </a:spcBef>
                  <a:defRPr/>
                </a:pPr>
                <a:r>
                  <a:rPr lang="zh-CN" altLang="en-US" sz="1600" b="1" dirty="0" smtClean="0">
                    <a:solidFill>
                      <a:schemeClr val="accent2"/>
                    </a:solidFill>
                    <a:latin typeface="黑体" panose="02010609060101010101" pitchFamily="49" charset="-122"/>
                    <a:ea typeface="黑体" panose="02010609060101010101" pitchFamily="49" charset="-122"/>
                  </a:rPr>
                  <a:t>和稳定性验证</a:t>
                </a:r>
                <a:endParaRPr lang="zh-CN" altLang="en-US" sz="1600" b="1" dirty="0">
                  <a:solidFill>
                    <a:schemeClr val="accent2"/>
                  </a:solidFill>
                  <a:latin typeface="黑体" panose="02010609060101010101" pitchFamily="49" charset="-122"/>
                  <a:ea typeface="黑体" panose="02010609060101010101" pitchFamily="49" charset="-122"/>
                </a:endParaRPr>
              </a:p>
            </p:txBody>
          </p:sp>
        </p:grpSp>
        <p:grpSp>
          <p:nvGrpSpPr>
            <p:cNvPr id="107" name="组合 106"/>
            <p:cNvGrpSpPr/>
            <p:nvPr/>
          </p:nvGrpSpPr>
          <p:grpSpPr>
            <a:xfrm>
              <a:off x="5806031" y="2020183"/>
              <a:ext cx="3145518" cy="1858458"/>
              <a:chOff x="5863181" y="2305933"/>
              <a:chExt cx="3145518" cy="1858458"/>
            </a:xfrm>
          </p:grpSpPr>
          <p:sp>
            <p:nvSpPr>
              <p:cNvPr id="228" name="íṥ1ïḍè"/>
              <p:cNvSpPr/>
              <p:nvPr/>
            </p:nvSpPr>
            <p:spPr>
              <a:xfrm>
                <a:off x="6098884" y="2305933"/>
                <a:ext cx="2508121" cy="490497"/>
              </a:xfrm>
              <a:prstGeom prst="rect">
                <a:avLst/>
              </a:prstGeom>
            </p:spPr>
            <p:txBody>
              <a:bodyPr wrap="square" lIns="90000" tIns="46800" rIns="90000" bIns="46800" anchor="ctr">
                <a:normAutofit/>
              </a:bodyPr>
              <a:lstStyle/>
              <a:p>
                <a:pPr>
                  <a:lnSpc>
                    <a:spcPct val="120000"/>
                  </a:lnSpc>
                </a:pPr>
                <a:r>
                  <a:rPr lang="en-US" altLang="zh-CN" sz="2000" dirty="0" smtClean="0">
                    <a:latin typeface="Times New Roman" panose="02020603050405020304" pitchFamily="18" charset="0"/>
                    <a:ea typeface="黑体" panose="02010609060101010101" pitchFamily="49" charset="-122"/>
                    <a:cs typeface="Times New Roman" panose="02020603050405020304" pitchFamily="18" charset="0"/>
                  </a:rPr>
                  <a:t>GUI</a:t>
                </a:r>
                <a:r>
                  <a:rPr lang="zh-CN" altLang="en-US" b="1" dirty="0" smtClean="0">
                    <a:latin typeface="黑体" panose="02010609060101010101" pitchFamily="49" charset="-122"/>
                    <a:ea typeface="黑体" panose="02010609060101010101" pitchFamily="49" charset="-122"/>
                  </a:rPr>
                  <a:t>开发生命周期</a:t>
                </a:r>
                <a:endParaRPr lang="zh-CN" altLang="en-US" b="1" dirty="0">
                  <a:latin typeface="黑体" panose="02010609060101010101" pitchFamily="49" charset="-122"/>
                  <a:ea typeface="黑体" panose="02010609060101010101" pitchFamily="49" charset="-122"/>
                </a:endParaRPr>
              </a:p>
            </p:txBody>
          </p:sp>
          <p:sp>
            <p:nvSpPr>
              <p:cNvPr id="258" name="íslïḍê"/>
              <p:cNvSpPr txBox="1"/>
              <p:nvPr/>
            </p:nvSpPr>
            <p:spPr>
              <a:xfrm>
                <a:off x="5863181" y="2796430"/>
                <a:ext cx="3145518" cy="1367961"/>
              </a:xfrm>
              <a:prstGeom prst="rect">
                <a:avLst/>
              </a:prstGeom>
              <a:noFill/>
            </p:spPr>
            <p:txBody>
              <a:bodyPr wrap="square" lIns="90000" tIns="46800" rIns="90000" bIns="46800" anchor="t">
                <a:noAutofit/>
              </a:bodyPr>
              <a:lstStyle/>
              <a:p>
                <a:pPr marL="171450" indent="-171450" defTabSz="913765">
                  <a:lnSpc>
                    <a:spcPct val="150000"/>
                  </a:lnSpc>
                  <a:spcBef>
                    <a:spcPct val="0"/>
                  </a:spcBef>
                  <a:buFont typeface="Wingdings" panose="05000000000000000000" pitchFamily="2" charset="2"/>
                  <a:buChar char="n"/>
                  <a:defRPr/>
                </a:pPr>
                <a:r>
                  <a:rPr lang="zh-CN" altLang="en-US" sz="1200" dirty="0" smtClean="0">
                    <a:latin typeface="黑体" panose="02010609060101010101" pitchFamily="49" charset="-122"/>
                    <a:ea typeface="黑体" panose="02010609060101010101" pitchFamily="49" charset="-122"/>
                  </a:rPr>
                  <a:t>各函数基本功能完善</a:t>
                </a:r>
                <a:endParaRPr lang="en-US" altLang="zh-CN" sz="1200" dirty="0" smtClean="0">
                  <a:latin typeface="黑体" panose="02010609060101010101" pitchFamily="49" charset="-122"/>
                  <a:ea typeface="黑体" panose="02010609060101010101" pitchFamily="49" charset="-122"/>
                </a:endParaRPr>
              </a:p>
              <a:p>
                <a:pPr marL="171450" indent="-171450" defTabSz="913765">
                  <a:lnSpc>
                    <a:spcPct val="150000"/>
                  </a:lnSpc>
                  <a:spcBef>
                    <a:spcPct val="0"/>
                  </a:spcBef>
                  <a:buFont typeface="Wingdings" panose="05000000000000000000" pitchFamily="2" charset="2"/>
                  <a:buChar char="n"/>
                  <a:defRPr/>
                </a:pPr>
                <a:r>
                  <a:rPr lang="zh-CN" altLang="en-US" sz="1200" dirty="0" smtClean="0">
                    <a:latin typeface="黑体" panose="02010609060101010101" pitchFamily="49" charset="-122"/>
                    <a:ea typeface="黑体" panose="02010609060101010101" pitchFamily="49" charset="-122"/>
                  </a:rPr>
                  <a:t>主函数能够输出需要指标</a:t>
                </a:r>
                <a:endParaRPr lang="en-US" altLang="zh-CN" sz="1200" dirty="0" smtClean="0">
                  <a:latin typeface="黑体" panose="02010609060101010101" pitchFamily="49" charset="-122"/>
                  <a:ea typeface="黑体" panose="02010609060101010101" pitchFamily="49" charset="-122"/>
                </a:endParaRPr>
              </a:p>
              <a:p>
                <a:pPr marL="171450" indent="-171450" defTabSz="913765">
                  <a:lnSpc>
                    <a:spcPct val="150000"/>
                  </a:lnSpc>
                  <a:spcBef>
                    <a:spcPct val="0"/>
                  </a:spcBef>
                  <a:buFont typeface="Wingdings" panose="05000000000000000000" pitchFamily="2" charset="2"/>
                  <a:buChar char="n"/>
                  <a:defRPr/>
                </a:pPr>
                <a:r>
                  <a:rPr lang="zh-CN" altLang="en-US" sz="1200" dirty="0" smtClean="0">
                    <a:latin typeface="黑体" panose="02010609060101010101" pitchFamily="49" charset="-122"/>
                    <a:ea typeface="黑体" panose="02010609060101010101" pitchFamily="49" charset="-122"/>
                  </a:rPr>
                  <a:t>判断输出结果是否合理和稳定</a:t>
                </a:r>
                <a:endParaRPr lang="en-US" altLang="zh-CN" sz="1200" dirty="0" smtClean="0">
                  <a:latin typeface="黑体" panose="02010609060101010101" pitchFamily="49" charset="-122"/>
                  <a:ea typeface="黑体" panose="02010609060101010101" pitchFamily="49" charset="-122"/>
                </a:endParaRPr>
              </a:p>
              <a:p>
                <a:pPr marL="171450" indent="-171450" defTabSz="913765">
                  <a:lnSpc>
                    <a:spcPct val="150000"/>
                  </a:lnSpc>
                  <a:spcBef>
                    <a:spcPct val="0"/>
                  </a:spcBef>
                  <a:buFont typeface="Wingdings" panose="05000000000000000000" pitchFamily="2" charset="2"/>
                  <a:buChar char="n"/>
                  <a:defRPr/>
                </a:pPr>
                <a:r>
                  <a:rPr lang="zh-CN" altLang="en-US" sz="1200" dirty="0" smtClean="0">
                    <a:latin typeface="黑体" panose="02010609060101010101" pitchFamily="49" charset="-122"/>
                    <a:ea typeface="黑体" panose="02010609060101010101" pitchFamily="49" charset="-122"/>
                  </a:rPr>
                  <a:t>基于</a:t>
                </a:r>
                <a:r>
                  <a:rPr lang="en-US" altLang="zh-CN" sz="1200" dirty="0" smtClean="0">
                    <a:latin typeface="Times New Roman" panose="02020603050405020304" pitchFamily="18" charset="0"/>
                    <a:ea typeface="黑体" panose="02010609060101010101" pitchFamily="49" charset="-122"/>
                    <a:cs typeface="Times New Roman" panose="02020603050405020304" pitchFamily="18" charset="0"/>
                  </a:rPr>
                  <a:t>GUI</a:t>
                </a:r>
                <a:r>
                  <a:rPr lang="zh-CN" altLang="en-US" sz="1200" dirty="0" smtClean="0">
                    <a:latin typeface="Times New Roman" panose="02020603050405020304" pitchFamily="18" charset="0"/>
                    <a:ea typeface="黑体" panose="02010609060101010101" pitchFamily="49" charset="-122"/>
                    <a:cs typeface="Times New Roman" panose="02020603050405020304" pitchFamily="18" charset="0"/>
                  </a:rPr>
                  <a:t>需求反向溯回修改各功能函数</a:t>
                </a:r>
              </a:p>
            </p:txBody>
          </p:sp>
        </p:grpSp>
      </p:grpSp>
      <p:sp>
        <p:nvSpPr>
          <p:cNvPr id="259" name="文本框 258"/>
          <p:cNvSpPr txBox="1"/>
          <p:nvPr/>
        </p:nvSpPr>
        <p:spPr>
          <a:xfrm>
            <a:off x="1468667" y="554084"/>
            <a:ext cx="7010543" cy="584775"/>
          </a:xfrm>
          <a:prstGeom prst="rect">
            <a:avLst/>
          </a:prstGeom>
          <a:noFill/>
        </p:spPr>
        <p:txBody>
          <a:bodyPr wrap="square" rtlCol="0">
            <a:spAutoFit/>
          </a:bodyPr>
          <a:lstStyle/>
          <a:p>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2. </a:t>
            </a:r>
            <a:r>
              <a:rPr lang="zh-CN" altLang="en-US" sz="3200" b="1" dirty="0" smtClean="0">
                <a:solidFill>
                  <a:srgbClr val="00468E"/>
                </a:solidFill>
                <a:latin typeface="微软雅黑" panose="020B0503020204020204" pitchFamily="34" charset="-122"/>
                <a:ea typeface="微软雅黑" panose="020B0503020204020204" pitchFamily="34" charset="-122"/>
              </a:rPr>
              <a:t>问题 </a:t>
            </a:r>
            <a:r>
              <a:rPr lang="en-US" altLang="zh-CN" sz="3200" b="1" dirty="0">
                <a:solidFill>
                  <a:srgbClr val="00468E"/>
                </a:solidFill>
                <a:latin typeface="微软雅黑" panose="020B0503020204020204" pitchFamily="34" charset="-122"/>
                <a:ea typeface="微软雅黑" panose="020B0503020204020204" pitchFamily="34" charset="-122"/>
              </a:rPr>
              <a:t>| </a:t>
            </a:r>
            <a:r>
              <a:rPr lang="zh-CN" altLang="en-US" sz="3200" b="1" dirty="0">
                <a:solidFill>
                  <a:srgbClr val="00468E"/>
                </a:solidFill>
                <a:latin typeface="微软雅黑" panose="020B0503020204020204" pitchFamily="34" charset="-122"/>
                <a:ea typeface="微软雅黑" panose="020B0503020204020204" pitchFamily="34" charset="-122"/>
              </a:rPr>
              <a:t>方案解决</a:t>
            </a:r>
            <a:r>
              <a:rPr lang="en-US" altLang="zh-CN" sz="3200" b="1" dirty="0">
                <a:solidFill>
                  <a:srgbClr val="00468E"/>
                </a:solidFill>
                <a:latin typeface="微软雅黑" panose="020B0503020204020204" pitchFamily="34" charset="-122"/>
                <a:ea typeface="微软雅黑" panose="020B0503020204020204" pitchFamily="34" charset="-122"/>
              </a:rPr>
              <a:t> </a:t>
            </a:r>
            <a:endParaRPr lang="zh-CN" altLang="en-US" sz="3200" b="1" dirty="0">
              <a:solidFill>
                <a:srgbClr val="00468E"/>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152704" y="4700996"/>
            <a:ext cx="1030301" cy="323165"/>
          </a:xfrm>
          <a:prstGeom prst="rect">
            <a:avLst/>
          </a:prstGeom>
          <a:noFill/>
        </p:spPr>
        <p:txBody>
          <a:bodyPr wrap="square" rtlCol="0">
            <a:spAutoFit/>
          </a:bodyPr>
          <a:lstStyle/>
          <a:p>
            <a:r>
              <a:rPr lang="zh-CN" altLang="en-US" sz="1500" dirty="0" smtClean="0">
                <a:solidFill>
                  <a:schemeClr val="accent1">
                    <a:lumMod val="60000"/>
                    <a:lumOff val="40000"/>
                  </a:schemeClr>
                </a:solidFill>
                <a:latin typeface="微软雅黑" panose="020B0503020204020204" pitchFamily="34" charset="-122"/>
                <a:ea typeface="微软雅黑" panose="020B0503020204020204" pitchFamily="34" charset="-122"/>
              </a:rPr>
              <a:t>总结展望</a:t>
            </a:r>
            <a:endParaRPr lang="zh-CN" altLang="en-US" sz="1500" dirty="0">
              <a:solidFill>
                <a:schemeClr val="accent1">
                  <a:lumMod val="60000"/>
                  <a:lumOff val="40000"/>
                </a:schemeClr>
              </a:solidFill>
              <a:latin typeface="微软雅黑" panose="020B0503020204020204" pitchFamily="34" charset="-122"/>
              <a:ea typeface="微软雅黑" panose="020B0503020204020204" pitchFamily="34" charset="-122"/>
            </a:endParaRPr>
          </a:p>
        </p:txBody>
      </p:sp>
      <p:sp>
        <p:nvSpPr>
          <p:cNvPr id="9" name="矩形: 圆角 8"/>
          <p:cNvSpPr/>
          <p:nvPr/>
        </p:nvSpPr>
        <p:spPr>
          <a:xfrm>
            <a:off x="-251460" y="377222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152704" y="3812024"/>
            <a:ext cx="1264616" cy="369332"/>
          </a:xfrm>
          <a:prstGeom prst="rect">
            <a:avLst/>
          </a:prstGeom>
          <a:noFill/>
        </p:spPr>
        <p:txBody>
          <a:bodyPr wrap="square" rtlCol="0">
            <a:spAutoFit/>
          </a:bodyPr>
          <a:lstStyle/>
          <a:p>
            <a:r>
              <a:rPr lang="zh-CN" altLang="en-US" b="1" dirty="0">
                <a:solidFill>
                  <a:srgbClr val="00468E"/>
                </a:solidFill>
                <a:latin typeface="微软雅黑" panose="020B0503020204020204" pitchFamily="34" charset="-122"/>
                <a:ea typeface="微软雅黑" panose="020B0503020204020204" pitchFamily="34" charset="-122"/>
              </a:rPr>
              <a:t>结果</a:t>
            </a:r>
            <a:r>
              <a:rPr lang="zh-CN" altLang="en-US" b="1" dirty="0" smtClean="0">
                <a:solidFill>
                  <a:srgbClr val="00468E"/>
                </a:solidFill>
                <a:latin typeface="微软雅黑" panose="020B0503020204020204" pitchFamily="34" charset="-122"/>
                <a:ea typeface="微软雅黑" panose="020B0503020204020204" pitchFamily="34" charset="-122"/>
              </a:rPr>
              <a:t>展示</a:t>
            </a:r>
            <a:endParaRPr lang="zh-CN" altLang="en-US" b="1" dirty="0">
              <a:solidFill>
                <a:srgbClr val="00468E"/>
              </a:solidFill>
              <a:latin typeface="微软雅黑" panose="020B0503020204020204" pitchFamily="34" charset="-122"/>
              <a:ea typeface="微软雅黑" panose="020B0503020204020204" pitchFamily="34" charset="-122"/>
            </a:endParaRPr>
          </a:p>
        </p:txBody>
      </p:sp>
      <p:sp>
        <p:nvSpPr>
          <p:cNvPr id="11" name="弧形 10"/>
          <p:cNvSpPr/>
          <p:nvPr/>
        </p:nvSpPr>
        <p:spPr>
          <a:xfrm rot="2700000">
            <a:off x="1100276" y="3854606"/>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193" name="文本框 192"/>
          <p:cNvSpPr txBox="1"/>
          <p:nvPr/>
        </p:nvSpPr>
        <p:spPr>
          <a:xfrm>
            <a:off x="152704" y="2496174"/>
            <a:ext cx="1030301" cy="323165"/>
          </a:xfrm>
          <a:prstGeom prst="rect">
            <a:avLst/>
          </a:prstGeom>
          <a:noFill/>
        </p:spPr>
        <p:txBody>
          <a:bodyPr wrap="square" rtlCol="0">
            <a:spAutoFit/>
          </a:bodyPr>
          <a:lstStyle/>
          <a:p>
            <a:r>
              <a:rPr lang="zh-CN" altLang="en-US" sz="1500" dirty="0">
                <a:solidFill>
                  <a:schemeClr val="accent1">
                    <a:lumMod val="60000"/>
                    <a:lumOff val="40000"/>
                  </a:schemeClr>
                </a:solidFill>
                <a:latin typeface="微软雅黑" panose="020B0503020204020204" pitchFamily="34" charset="-122"/>
                <a:ea typeface="微软雅黑" panose="020B0503020204020204" pitchFamily="34" charset="-122"/>
              </a:rPr>
              <a:t>程序设计</a:t>
            </a:r>
          </a:p>
        </p:txBody>
      </p:sp>
      <p:sp>
        <p:nvSpPr>
          <p:cNvPr id="196" name="文本框 195"/>
          <p:cNvSpPr txBox="1"/>
          <p:nvPr/>
        </p:nvSpPr>
        <p:spPr>
          <a:xfrm>
            <a:off x="152704" y="3040615"/>
            <a:ext cx="1030301" cy="323165"/>
          </a:xfrm>
          <a:prstGeom prst="rect">
            <a:avLst/>
          </a:prstGeom>
          <a:noFill/>
        </p:spPr>
        <p:txBody>
          <a:bodyPr wrap="square" rtlCol="0">
            <a:spAutoFit/>
          </a:bodyPr>
          <a:lstStyle/>
          <a:p>
            <a:pPr lvl="0">
              <a:defRPr/>
            </a:pPr>
            <a:r>
              <a:rPr lang="zh-CN" altLang="en-US" sz="1500" dirty="0">
                <a:solidFill>
                  <a:srgbClr val="003378">
                    <a:lumMod val="60000"/>
                    <a:lumOff val="40000"/>
                  </a:srgbClr>
                </a:solidFill>
                <a:latin typeface="微软雅黑" panose="020B0503020204020204" pitchFamily="34" charset="-122"/>
                <a:ea typeface="微软雅黑" panose="020B0503020204020204" pitchFamily="34" charset="-122"/>
              </a:rPr>
              <a:t>方案解决</a:t>
            </a:r>
          </a:p>
        </p:txBody>
      </p:sp>
      <p:pic>
        <p:nvPicPr>
          <p:cNvPr id="112" name="图片 1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grpSp>
        <p:nvGrpSpPr>
          <p:cNvPr id="113"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15502" y="6098081"/>
            <a:ext cx="1789200" cy="453929"/>
            <a:chOff x="2435157" y="2492286"/>
            <a:chExt cx="7321692" cy="1857550"/>
          </a:xfrm>
          <a:solidFill>
            <a:srgbClr val="00468E"/>
          </a:solidFill>
        </p:grpSpPr>
        <p:grpSp>
          <p:nvGrpSpPr>
            <p:cNvPr id="114" name="ísľïḓé"/>
            <p:cNvGrpSpPr/>
            <p:nvPr/>
          </p:nvGrpSpPr>
          <p:grpSpPr>
            <a:xfrm>
              <a:off x="4802662" y="2492286"/>
              <a:ext cx="4823976" cy="1453920"/>
              <a:chOff x="5153026" y="2741613"/>
              <a:chExt cx="3529012" cy="1063626"/>
            </a:xfrm>
            <a:grpFill/>
          </p:grpSpPr>
          <p:sp>
            <p:nvSpPr>
              <p:cNvPr id="152"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3"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4"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5"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6"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7"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8"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9"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0"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1"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2"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3"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4"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15" name="iş1íḓè"/>
            <p:cNvGrpSpPr/>
            <p:nvPr/>
          </p:nvGrpSpPr>
          <p:grpSpPr>
            <a:xfrm>
              <a:off x="4817857" y="3850715"/>
              <a:ext cx="4938992" cy="377586"/>
              <a:chOff x="5164138" y="3735388"/>
              <a:chExt cx="3613151" cy="276226"/>
            </a:xfrm>
            <a:grpFill/>
          </p:grpSpPr>
          <p:sp>
            <p:nvSpPr>
              <p:cNvPr id="136"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7"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8"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9"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0"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1"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2"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3"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4"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5"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6"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7"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8"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9"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0"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1"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16" name="iŝḷiďè"/>
            <p:cNvGrpSpPr/>
            <p:nvPr/>
          </p:nvGrpSpPr>
          <p:grpSpPr>
            <a:xfrm>
              <a:off x="2435157" y="2596451"/>
              <a:ext cx="1751214" cy="1753385"/>
              <a:chOff x="3421063" y="2817813"/>
              <a:chExt cx="1281113" cy="1282700"/>
            </a:xfrm>
            <a:grpFill/>
          </p:grpSpPr>
          <p:sp>
            <p:nvSpPr>
              <p:cNvPr id="117"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18"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19"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0"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1"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2"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3"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4"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5"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6"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7"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8"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9"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0"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1"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2"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3"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4"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5"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sp>
        <p:nvSpPr>
          <p:cNvPr id="165" name="íṧļïḑé"/>
          <p:cNvSpPr txBox="1"/>
          <p:nvPr/>
        </p:nvSpPr>
        <p:spPr>
          <a:xfrm>
            <a:off x="1727780" y="1007703"/>
            <a:ext cx="4226760" cy="1809375"/>
          </a:xfrm>
          <a:prstGeom prst="rect">
            <a:avLst/>
          </a:prstGeom>
          <a:noFill/>
        </p:spPr>
        <p:txBody>
          <a:bodyPr wrap="square" lIns="90000" tIns="46800" rIns="90000" bIns="4680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300"/>
              </a:lnSpc>
            </a:pPr>
            <a:r>
              <a:rPr lang="en-US" altLang="zh-CN" sz="1600" b="1" dirty="0" smtClean="0">
                <a:latin typeface="Times New Roman" panose="02020603050405020304" pitchFamily="18" charset="0"/>
                <a:ea typeface="黑体" panose="02010609060101010101" pitchFamily="49" charset="-122"/>
                <a:cs typeface="Times New Roman" panose="02020603050405020304" pitchFamily="18" charset="0"/>
              </a:rPr>
              <a:t>3.1</a:t>
            </a:r>
            <a:r>
              <a:rPr lang="en-US" altLang="zh-CN" sz="1600" dirty="0" smtClean="0">
                <a:latin typeface="Times New Roman" panose="02020603050405020304" pitchFamily="18" charset="0"/>
                <a:ea typeface="黑体" panose="02010609060101010101" pitchFamily="49" charset="-122"/>
                <a:cs typeface="Times New Roman" panose="02020603050405020304" pitchFamily="18" charset="0"/>
              </a:rPr>
              <a:t>  </a:t>
            </a:r>
            <a:r>
              <a:rPr lang="zh-CN" altLang="en-US" sz="1600" dirty="0" smtClean="0">
                <a:latin typeface="Times New Roman" panose="02020603050405020304" pitchFamily="18" charset="0"/>
                <a:ea typeface="黑体" panose="02010609060101010101" pitchFamily="49" charset="-122"/>
                <a:cs typeface="Times New Roman" panose="02020603050405020304" pitchFamily="18" charset="0"/>
              </a:rPr>
              <a:t>超市排队系统仿真</a:t>
            </a:r>
            <a:r>
              <a:rPr lang="en-US" altLang="zh-CN" sz="1600" dirty="0" smtClean="0">
                <a:latin typeface="Times New Roman" panose="02020603050405020304" pitchFamily="18" charset="0"/>
                <a:ea typeface="黑体" panose="02010609060101010101" pitchFamily="49" charset="-122"/>
                <a:cs typeface="Times New Roman" panose="02020603050405020304" pitchFamily="18" charset="0"/>
              </a:rPr>
              <a:t>GUI</a:t>
            </a:r>
            <a:r>
              <a:rPr lang="zh-CN" altLang="en-US" sz="1600" dirty="0" smtClean="0">
                <a:latin typeface="Times New Roman" panose="02020603050405020304" pitchFamily="18" charset="0"/>
                <a:ea typeface="黑体" panose="02010609060101010101" pitchFamily="49" charset="-122"/>
                <a:cs typeface="Times New Roman" panose="02020603050405020304" pitchFamily="18" charset="0"/>
              </a:rPr>
              <a:t>开发</a:t>
            </a:r>
            <a:endParaRPr lang="en-US" altLang="zh-CN" sz="1600" b="1" dirty="0">
              <a:latin typeface="Times New Roman" panose="02020603050405020304" pitchFamily="18" charset="0"/>
              <a:ea typeface="黑体" panose="02010609060101010101" pitchFamily="49" charset="-122"/>
              <a:cs typeface="Times New Roman" panose="02020603050405020304" pitchFamily="18" charset="0"/>
            </a:endParaRPr>
          </a:p>
        </p:txBody>
      </p:sp>
      <p:sp>
        <p:nvSpPr>
          <p:cNvPr id="166" name="文本框 165"/>
          <p:cNvSpPr txBox="1"/>
          <p:nvPr/>
        </p:nvSpPr>
        <p:spPr>
          <a:xfrm>
            <a:off x="1328259" y="208539"/>
            <a:ext cx="701054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3</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仿真 </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pic>
        <p:nvPicPr>
          <p:cNvPr id="2" name="QQHD视频_20180602185509">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650933" y="1525696"/>
            <a:ext cx="7021950" cy="4388719"/>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fullScrn="1">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 y="857250"/>
            <a:ext cx="1369199" cy="5143500"/>
          </a:xfrm>
          <a:prstGeom prst="rect">
            <a:avLst/>
          </a:prstGeom>
          <a:solidFill>
            <a:srgbClr val="0046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 name="文本框 6"/>
          <p:cNvSpPr txBox="1"/>
          <p:nvPr/>
        </p:nvSpPr>
        <p:spPr>
          <a:xfrm>
            <a:off x="152704" y="4700996"/>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smtClean="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总结展望</a:t>
            </a:r>
            <a:endPar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endParaRPr>
          </a:p>
        </p:txBody>
      </p:sp>
      <p:sp>
        <p:nvSpPr>
          <p:cNvPr id="9" name="矩形: 圆角 8"/>
          <p:cNvSpPr/>
          <p:nvPr/>
        </p:nvSpPr>
        <p:spPr>
          <a:xfrm>
            <a:off x="-251460" y="3772225"/>
            <a:ext cx="1823085" cy="461630"/>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 name="文本框 9"/>
          <p:cNvSpPr txBox="1"/>
          <p:nvPr/>
        </p:nvSpPr>
        <p:spPr>
          <a:xfrm>
            <a:off x="152704" y="3812024"/>
            <a:ext cx="12646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结果</a:t>
            </a:r>
            <a:r>
              <a:rPr kumimoji="0" lang="zh-CN" altLang="en-US" sz="18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展示</a:t>
            </a:r>
            <a:endParaRPr kumimoji="0" lang="zh-CN" altLang="en-US" sz="18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
        <p:nvSpPr>
          <p:cNvPr id="11" name="弧形 10"/>
          <p:cNvSpPr/>
          <p:nvPr/>
        </p:nvSpPr>
        <p:spPr>
          <a:xfrm rot="2700000">
            <a:off x="1100276" y="3854606"/>
            <a:ext cx="296868" cy="296868"/>
          </a:xfrm>
          <a:prstGeom prst="arc">
            <a:avLst/>
          </a:prstGeom>
          <a:ln w="50800" cap="rnd">
            <a:solidFill>
              <a:srgbClr val="00468E"/>
            </a:solidFill>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rgbClr val="000000"/>
              </a:solidFill>
              <a:effectLst/>
              <a:uLnTx/>
              <a:uFillTx/>
              <a:latin typeface="Calibri" panose="020F0502020204030204"/>
              <a:ea typeface="等线" panose="02010600030101010101" pitchFamily="2" charset="-122"/>
              <a:cs typeface="+mn-cs"/>
            </a:endParaRPr>
          </a:p>
        </p:txBody>
      </p:sp>
      <p:sp>
        <p:nvSpPr>
          <p:cNvPr id="12" name="文本框 11"/>
          <p:cNvSpPr txBox="1"/>
          <p:nvPr/>
        </p:nvSpPr>
        <p:spPr>
          <a:xfrm>
            <a:off x="1328259" y="208539"/>
            <a:ext cx="701054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rPr>
              <a:t>3</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仿真 </a:t>
            </a:r>
            <a:r>
              <a:rPr kumimoji="0" lang="en-US" altLang="zh-CN"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 </a:t>
            </a:r>
            <a:r>
              <a:rPr kumimoji="0" lang="zh-CN" altLang="en-US" sz="3200" b="1" i="0" u="none" strike="noStrike" kern="1200" cap="none" spc="0" normalizeH="0" baseline="0" noProof="0" dirty="0" smtClean="0">
                <a:ln>
                  <a:noFill/>
                </a:ln>
                <a:solidFill>
                  <a:srgbClr val="00468E"/>
                </a:solidFill>
                <a:effectLst/>
                <a:uLnTx/>
                <a:uFillTx/>
                <a:latin typeface="微软雅黑" panose="020B0503020204020204" pitchFamily="34" charset="-122"/>
                <a:ea typeface="微软雅黑" panose="020B0503020204020204" pitchFamily="34" charset="-122"/>
                <a:cs typeface="+mn-cs"/>
              </a:rPr>
              <a:t>结果展示</a:t>
            </a:r>
            <a:endParaRPr kumimoji="0" lang="zh-CN" altLang="en-US" sz="3200" b="1" i="0" u="none" strike="noStrike" kern="1200" cap="none" spc="0" normalizeH="0" baseline="0" noProof="0" dirty="0">
              <a:ln>
                <a:noFill/>
              </a:ln>
              <a:solidFill>
                <a:srgbClr val="00468E"/>
              </a:solidFill>
              <a:effectLst/>
              <a:uLnTx/>
              <a:uFillTx/>
              <a:latin typeface="微软雅黑" panose="020B0503020204020204" pitchFamily="34" charset="-122"/>
              <a:ea typeface="微软雅黑" panose="020B0503020204020204" pitchFamily="34" charset="-122"/>
              <a:cs typeface="+mn-cs"/>
            </a:endParaRPr>
          </a:p>
        </p:txBody>
      </p:sp>
      <p:sp>
        <p:nvSpPr>
          <p:cNvPr id="193" name="文本框 192"/>
          <p:cNvSpPr txBox="1"/>
          <p:nvPr/>
        </p:nvSpPr>
        <p:spPr>
          <a:xfrm>
            <a:off x="152704" y="2496174"/>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程序设计</a:t>
            </a:r>
          </a:p>
        </p:txBody>
      </p:sp>
      <p:sp>
        <p:nvSpPr>
          <p:cNvPr id="196" name="文本框 195"/>
          <p:cNvSpPr txBox="1"/>
          <p:nvPr/>
        </p:nvSpPr>
        <p:spPr>
          <a:xfrm>
            <a:off x="152704" y="3040615"/>
            <a:ext cx="1030301"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0" i="0" u="none" strike="noStrike" kern="1200" cap="none" spc="0" normalizeH="0" baseline="0" noProof="0" dirty="0">
                <a:ln>
                  <a:noFill/>
                </a:ln>
                <a:solidFill>
                  <a:srgbClr val="003378">
                    <a:lumMod val="60000"/>
                    <a:lumOff val="40000"/>
                  </a:srgbClr>
                </a:solidFill>
                <a:effectLst/>
                <a:uLnTx/>
                <a:uFillTx/>
                <a:latin typeface="微软雅黑" panose="020B0503020204020204" pitchFamily="34" charset="-122"/>
                <a:ea typeface="微软雅黑" panose="020B0503020204020204" pitchFamily="34" charset="-122"/>
                <a:cs typeface="+mn-cs"/>
              </a:rPr>
              <a:t>方案解决</a:t>
            </a:r>
          </a:p>
        </p:txBody>
      </p:sp>
      <p:pic>
        <p:nvPicPr>
          <p:cNvPr id="112" name="图片 1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553" y="1076507"/>
            <a:ext cx="693057" cy="687600"/>
          </a:xfrm>
          <a:prstGeom prst="rect">
            <a:avLst/>
          </a:prstGeom>
        </p:spPr>
      </p:pic>
      <p:sp>
        <p:nvSpPr>
          <p:cNvPr id="165" name="íṧļïḑé"/>
          <p:cNvSpPr txBox="1"/>
          <p:nvPr/>
        </p:nvSpPr>
        <p:spPr>
          <a:xfrm>
            <a:off x="1715297" y="956251"/>
            <a:ext cx="4226760" cy="1809375"/>
          </a:xfrm>
          <a:prstGeom prst="rect">
            <a:avLst/>
          </a:prstGeom>
          <a:noFill/>
        </p:spPr>
        <p:txBody>
          <a:bodyPr wrap="square" lIns="90000" tIns="46800" rIns="90000" bIns="4680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300"/>
              </a:lnSpc>
              <a:spcBef>
                <a:spcPts val="0"/>
              </a:spcBef>
              <a:spcAft>
                <a:spcPts val="0"/>
              </a:spcAft>
              <a:buClrTx/>
              <a:buSzTx/>
              <a:buFontTx/>
              <a:buNone/>
              <a:defRPr/>
            </a:pPr>
            <a:r>
              <a:rPr kumimoji="0" lang="en-US" altLang="zh-CN" sz="1600" b="1" i="0" u="none" strike="noStrike" kern="1200" cap="none" spc="0" normalizeH="0" baseline="0" noProof="0" dirty="0" smtClean="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3.2  </a:t>
            </a:r>
            <a:r>
              <a:rPr kumimoji="0" lang="zh-CN" altLang="en-US" sz="1600" b="1" i="0" u="none" strike="noStrike" kern="1200" cap="none" spc="0" normalizeH="0" baseline="0" noProof="0" dirty="0" smtClean="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仿真结果分析：</a:t>
            </a:r>
            <a:endParaRPr kumimoji="0" lang="en-US" altLang="zh-CN" sz="16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113" name="ee7c1ec5-25d3-4a82-ac16-0fd0d9cf72a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15502" y="6098081"/>
            <a:ext cx="1789200" cy="453929"/>
            <a:chOff x="2435157" y="2492286"/>
            <a:chExt cx="7321692" cy="1857550"/>
          </a:xfrm>
          <a:solidFill>
            <a:srgbClr val="00468E"/>
          </a:solidFill>
        </p:grpSpPr>
        <p:grpSp>
          <p:nvGrpSpPr>
            <p:cNvPr id="114" name="ísľïḓé"/>
            <p:cNvGrpSpPr/>
            <p:nvPr/>
          </p:nvGrpSpPr>
          <p:grpSpPr>
            <a:xfrm>
              <a:off x="4802662" y="2492286"/>
              <a:ext cx="4823976" cy="1453920"/>
              <a:chOff x="5153026" y="2741613"/>
              <a:chExt cx="3529012" cy="1063626"/>
            </a:xfrm>
            <a:grpFill/>
          </p:grpSpPr>
          <p:sp>
            <p:nvSpPr>
              <p:cNvPr id="152" name="íŝlíḋe"/>
              <p:cNvSpPr/>
              <p:nvPr/>
            </p:nvSpPr>
            <p:spPr bwMode="auto">
              <a:xfrm>
                <a:off x="5153026" y="2843213"/>
                <a:ext cx="592138" cy="757238"/>
              </a:xfrm>
              <a:custGeom>
                <a:avLst/>
                <a:gdLst>
                  <a:gd name="T0" fmla="*/ 1 w 179"/>
                  <a:gd name="T1" fmla="*/ 83 h 228"/>
                  <a:gd name="T2" fmla="*/ 41 w 179"/>
                  <a:gd name="T3" fmla="*/ 12 h 228"/>
                  <a:gd name="T4" fmla="*/ 120 w 179"/>
                  <a:gd name="T5" fmla="*/ 8 h 228"/>
                  <a:gd name="T6" fmla="*/ 139 w 179"/>
                  <a:gd name="T7" fmla="*/ 8 h 228"/>
                  <a:gd name="T8" fmla="*/ 161 w 179"/>
                  <a:gd name="T9" fmla="*/ 166 h 228"/>
                  <a:gd name="T10" fmla="*/ 122 w 179"/>
                  <a:gd name="T11" fmla="*/ 226 h 228"/>
                  <a:gd name="T12" fmla="*/ 136 w 179"/>
                  <a:gd name="T13" fmla="*/ 175 h 228"/>
                  <a:gd name="T14" fmla="*/ 125 w 179"/>
                  <a:gd name="T15" fmla="*/ 39 h 228"/>
                  <a:gd name="T16" fmla="*/ 50 w 179"/>
                  <a:gd name="T17" fmla="*/ 49 h 228"/>
                  <a:gd name="T18" fmla="*/ 20 w 179"/>
                  <a:gd name="T19" fmla="*/ 228 h 228"/>
                  <a:gd name="T20" fmla="*/ 0 w 179"/>
                  <a:gd name="T21" fmla="*/ 213 h 228"/>
                  <a:gd name="T22" fmla="*/ 1 w 179"/>
                  <a:gd name="T23" fmla="*/ 8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228">
                    <a:moveTo>
                      <a:pt x="1" y="83"/>
                    </a:moveTo>
                    <a:cubicBezTo>
                      <a:pt x="3" y="57"/>
                      <a:pt x="3" y="0"/>
                      <a:pt x="41" y="12"/>
                    </a:cubicBezTo>
                    <a:cubicBezTo>
                      <a:pt x="31" y="23"/>
                      <a:pt x="126" y="24"/>
                      <a:pt x="120" y="8"/>
                    </a:cubicBezTo>
                    <a:cubicBezTo>
                      <a:pt x="131" y="7"/>
                      <a:pt x="135" y="7"/>
                      <a:pt x="139" y="8"/>
                    </a:cubicBezTo>
                    <a:cubicBezTo>
                      <a:pt x="179" y="30"/>
                      <a:pt x="167" y="126"/>
                      <a:pt x="161" y="166"/>
                    </a:cubicBezTo>
                    <a:cubicBezTo>
                      <a:pt x="152" y="184"/>
                      <a:pt x="133" y="224"/>
                      <a:pt x="122" y="226"/>
                    </a:cubicBezTo>
                    <a:cubicBezTo>
                      <a:pt x="97" y="152"/>
                      <a:pt x="125" y="186"/>
                      <a:pt x="136" y="175"/>
                    </a:cubicBezTo>
                    <a:cubicBezTo>
                      <a:pt x="150" y="133"/>
                      <a:pt x="146" y="51"/>
                      <a:pt x="125" y="39"/>
                    </a:cubicBezTo>
                    <a:cubicBezTo>
                      <a:pt x="111" y="39"/>
                      <a:pt x="71" y="54"/>
                      <a:pt x="50" y="49"/>
                    </a:cubicBezTo>
                    <a:cubicBezTo>
                      <a:pt x="18" y="61"/>
                      <a:pt x="25" y="189"/>
                      <a:pt x="20" y="228"/>
                    </a:cubicBezTo>
                    <a:cubicBezTo>
                      <a:pt x="6" y="224"/>
                      <a:pt x="6" y="222"/>
                      <a:pt x="0" y="213"/>
                    </a:cubicBezTo>
                    <a:cubicBezTo>
                      <a:pt x="0" y="177"/>
                      <a:pt x="1" y="97"/>
                      <a:pt x="1"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3" name="iṡḷidé"/>
              <p:cNvSpPr/>
              <p:nvPr/>
            </p:nvSpPr>
            <p:spPr bwMode="auto">
              <a:xfrm>
                <a:off x="5338763" y="3071813"/>
                <a:ext cx="134938" cy="69850"/>
              </a:xfrm>
              <a:custGeom>
                <a:avLst/>
                <a:gdLst>
                  <a:gd name="T0" fmla="*/ 1 w 41"/>
                  <a:gd name="T1" fmla="*/ 9 h 21"/>
                  <a:gd name="T2" fmla="*/ 3 w 41"/>
                  <a:gd name="T3" fmla="*/ 19 h 21"/>
                  <a:gd name="T4" fmla="*/ 41 w 41"/>
                  <a:gd name="T5" fmla="*/ 12 h 21"/>
                  <a:gd name="T6" fmla="*/ 38 w 41"/>
                  <a:gd name="T7" fmla="*/ 2 h 21"/>
                  <a:gd name="T8" fmla="*/ 20 w 41"/>
                  <a:gd name="T9" fmla="*/ 1 h 21"/>
                  <a:gd name="T10" fmla="*/ 1 w 41"/>
                  <a:gd name="T11" fmla="*/ 9 h 21"/>
                </a:gdLst>
                <a:ahLst/>
                <a:cxnLst>
                  <a:cxn ang="0">
                    <a:pos x="T0" y="T1"/>
                  </a:cxn>
                  <a:cxn ang="0">
                    <a:pos x="T2" y="T3"/>
                  </a:cxn>
                  <a:cxn ang="0">
                    <a:pos x="T4" y="T5"/>
                  </a:cxn>
                  <a:cxn ang="0">
                    <a:pos x="T6" y="T7"/>
                  </a:cxn>
                  <a:cxn ang="0">
                    <a:pos x="T8" y="T9"/>
                  </a:cxn>
                  <a:cxn ang="0">
                    <a:pos x="T10" y="T11"/>
                  </a:cxn>
                </a:cxnLst>
                <a:rect l="0" t="0" r="r" b="b"/>
                <a:pathLst>
                  <a:path w="41" h="21">
                    <a:moveTo>
                      <a:pt x="1" y="9"/>
                    </a:moveTo>
                    <a:cubicBezTo>
                      <a:pt x="0" y="9"/>
                      <a:pt x="0" y="19"/>
                      <a:pt x="3" y="19"/>
                    </a:cubicBezTo>
                    <a:cubicBezTo>
                      <a:pt x="27" y="21"/>
                      <a:pt x="41" y="20"/>
                      <a:pt x="41" y="12"/>
                    </a:cubicBezTo>
                    <a:cubicBezTo>
                      <a:pt x="40" y="6"/>
                      <a:pt x="41" y="4"/>
                      <a:pt x="38" y="2"/>
                    </a:cubicBezTo>
                    <a:cubicBezTo>
                      <a:pt x="36" y="0"/>
                      <a:pt x="26" y="0"/>
                      <a:pt x="20" y="1"/>
                    </a:cubicBezTo>
                    <a:cubicBezTo>
                      <a:pt x="11" y="2"/>
                      <a:pt x="4" y="0"/>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4" name="ïSlíḑê"/>
              <p:cNvSpPr/>
              <p:nvPr/>
            </p:nvSpPr>
            <p:spPr bwMode="auto">
              <a:xfrm>
                <a:off x="5275263" y="3122613"/>
                <a:ext cx="390525" cy="354013"/>
              </a:xfrm>
              <a:custGeom>
                <a:avLst/>
                <a:gdLst>
                  <a:gd name="T0" fmla="*/ 31 w 118"/>
                  <a:gd name="T1" fmla="*/ 64 h 107"/>
                  <a:gd name="T2" fmla="*/ 1 w 118"/>
                  <a:gd name="T3" fmla="*/ 60 h 107"/>
                  <a:gd name="T4" fmla="*/ 59 w 118"/>
                  <a:gd name="T5" fmla="*/ 81 h 107"/>
                  <a:gd name="T6" fmla="*/ 31 w 118"/>
                  <a:gd name="T7" fmla="*/ 64 h 107"/>
                </a:gdLst>
                <a:ahLst/>
                <a:cxnLst>
                  <a:cxn ang="0">
                    <a:pos x="T0" y="T1"/>
                  </a:cxn>
                  <a:cxn ang="0">
                    <a:pos x="T2" y="T3"/>
                  </a:cxn>
                  <a:cxn ang="0">
                    <a:pos x="T4" y="T5"/>
                  </a:cxn>
                  <a:cxn ang="0">
                    <a:pos x="T6" y="T7"/>
                  </a:cxn>
                </a:cxnLst>
                <a:rect l="0" t="0" r="r" b="b"/>
                <a:pathLst>
                  <a:path w="118" h="107">
                    <a:moveTo>
                      <a:pt x="31" y="64"/>
                    </a:moveTo>
                    <a:cubicBezTo>
                      <a:pt x="33" y="107"/>
                      <a:pt x="6" y="78"/>
                      <a:pt x="1" y="60"/>
                    </a:cubicBezTo>
                    <a:cubicBezTo>
                      <a:pt x="0" y="0"/>
                      <a:pt x="118" y="50"/>
                      <a:pt x="59" y="81"/>
                    </a:cubicBezTo>
                    <a:cubicBezTo>
                      <a:pt x="35" y="96"/>
                      <a:pt x="46" y="46"/>
                      <a:pt x="3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5" name="iṩļidé"/>
              <p:cNvSpPr/>
              <p:nvPr/>
            </p:nvSpPr>
            <p:spPr bwMode="auto">
              <a:xfrm>
                <a:off x="6137276" y="2817813"/>
                <a:ext cx="149225" cy="134938"/>
              </a:xfrm>
              <a:custGeom>
                <a:avLst/>
                <a:gdLst>
                  <a:gd name="T0" fmla="*/ 16 w 45"/>
                  <a:gd name="T1" fmla="*/ 3 h 41"/>
                  <a:gd name="T2" fmla="*/ 31 w 45"/>
                  <a:gd name="T3" fmla="*/ 39 h 41"/>
                  <a:gd name="T4" fmla="*/ 30 w 45"/>
                  <a:gd name="T5" fmla="*/ 16 h 41"/>
                  <a:gd name="T6" fmla="*/ 29 w 45"/>
                  <a:gd name="T7" fmla="*/ 2 h 41"/>
                  <a:gd name="T8" fmla="*/ 16 w 45"/>
                  <a:gd name="T9" fmla="*/ 3 h 41"/>
                </a:gdLst>
                <a:ahLst/>
                <a:cxnLst>
                  <a:cxn ang="0">
                    <a:pos x="T0" y="T1"/>
                  </a:cxn>
                  <a:cxn ang="0">
                    <a:pos x="T2" y="T3"/>
                  </a:cxn>
                  <a:cxn ang="0">
                    <a:pos x="T4" y="T5"/>
                  </a:cxn>
                  <a:cxn ang="0">
                    <a:pos x="T6" y="T7"/>
                  </a:cxn>
                  <a:cxn ang="0">
                    <a:pos x="T8" y="T9"/>
                  </a:cxn>
                </a:cxnLst>
                <a:rect l="0" t="0" r="r" b="b"/>
                <a:pathLst>
                  <a:path w="45" h="41">
                    <a:moveTo>
                      <a:pt x="16" y="3"/>
                    </a:moveTo>
                    <a:cubicBezTo>
                      <a:pt x="0" y="14"/>
                      <a:pt x="10" y="38"/>
                      <a:pt x="31" y="39"/>
                    </a:cubicBezTo>
                    <a:cubicBezTo>
                      <a:pt x="45" y="41"/>
                      <a:pt x="30" y="23"/>
                      <a:pt x="30" y="16"/>
                    </a:cubicBezTo>
                    <a:cubicBezTo>
                      <a:pt x="30" y="14"/>
                      <a:pt x="33" y="5"/>
                      <a:pt x="29" y="2"/>
                    </a:cubicBezTo>
                    <a:cubicBezTo>
                      <a:pt x="28" y="2"/>
                      <a:pt x="16" y="0"/>
                      <a:pt x="1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6" name="îSľîḓê"/>
              <p:cNvSpPr/>
              <p:nvPr/>
            </p:nvSpPr>
            <p:spPr bwMode="auto">
              <a:xfrm>
                <a:off x="6088063" y="2933701"/>
                <a:ext cx="122238" cy="168275"/>
              </a:xfrm>
              <a:custGeom>
                <a:avLst/>
                <a:gdLst>
                  <a:gd name="T0" fmla="*/ 33 w 37"/>
                  <a:gd name="T1" fmla="*/ 10 h 51"/>
                  <a:gd name="T2" fmla="*/ 28 w 37"/>
                  <a:gd name="T3" fmla="*/ 40 h 51"/>
                  <a:gd name="T4" fmla="*/ 13 w 37"/>
                  <a:gd name="T5" fmla="*/ 32 h 51"/>
                  <a:gd name="T6" fmla="*/ 17 w 37"/>
                  <a:gd name="T7" fmla="*/ 7 h 51"/>
                  <a:gd name="T8" fmla="*/ 33 w 37"/>
                  <a:gd name="T9" fmla="*/ 10 h 51"/>
                </a:gdLst>
                <a:ahLst/>
                <a:cxnLst>
                  <a:cxn ang="0">
                    <a:pos x="T0" y="T1"/>
                  </a:cxn>
                  <a:cxn ang="0">
                    <a:pos x="T2" y="T3"/>
                  </a:cxn>
                  <a:cxn ang="0">
                    <a:pos x="T4" y="T5"/>
                  </a:cxn>
                  <a:cxn ang="0">
                    <a:pos x="T6" y="T7"/>
                  </a:cxn>
                  <a:cxn ang="0">
                    <a:pos x="T8" y="T9"/>
                  </a:cxn>
                </a:cxnLst>
                <a:rect l="0" t="0" r="r" b="b"/>
                <a:pathLst>
                  <a:path w="37" h="51">
                    <a:moveTo>
                      <a:pt x="33" y="10"/>
                    </a:moveTo>
                    <a:cubicBezTo>
                      <a:pt x="37" y="24"/>
                      <a:pt x="36" y="31"/>
                      <a:pt x="28" y="40"/>
                    </a:cubicBezTo>
                    <a:cubicBezTo>
                      <a:pt x="18" y="51"/>
                      <a:pt x="0" y="50"/>
                      <a:pt x="13" y="32"/>
                    </a:cubicBezTo>
                    <a:cubicBezTo>
                      <a:pt x="16" y="28"/>
                      <a:pt x="18" y="13"/>
                      <a:pt x="17" y="7"/>
                    </a:cubicBezTo>
                    <a:cubicBezTo>
                      <a:pt x="16" y="0"/>
                      <a:pt x="34" y="8"/>
                      <a:pt x="3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7" name="iŝḻîḋé"/>
              <p:cNvSpPr/>
              <p:nvPr/>
            </p:nvSpPr>
            <p:spPr bwMode="auto">
              <a:xfrm>
                <a:off x="5992813" y="3113088"/>
                <a:ext cx="141288" cy="557213"/>
              </a:xfrm>
              <a:custGeom>
                <a:avLst/>
                <a:gdLst>
                  <a:gd name="T0" fmla="*/ 14 w 43"/>
                  <a:gd name="T1" fmla="*/ 165 h 168"/>
                  <a:gd name="T2" fmla="*/ 0 w 43"/>
                  <a:gd name="T3" fmla="*/ 131 h 168"/>
                  <a:gd name="T4" fmla="*/ 31 w 43"/>
                  <a:gd name="T5" fmla="*/ 1 h 168"/>
                  <a:gd name="T6" fmla="*/ 40 w 43"/>
                  <a:gd name="T7" fmla="*/ 4 h 168"/>
                  <a:gd name="T8" fmla="*/ 33 w 43"/>
                  <a:gd name="T9" fmla="*/ 90 h 168"/>
                  <a:gd name="T10" fmla="*/ 28 w 43"/>
                  <a:gd name="T11" fmla="*/ 137 h 168"/>
                  <a:gd name="T12" fmla="*/ 14 w 43"/>
                  <a:gd name="T13" fmla="*/ 165 h 168"/>
                </a:gdLst>
                <a:ahLst/>
                <a:cxnLst>
                  <a:cxn ang="0">
                    <a:pos x="T0" y="T1"/>
                  </a:cxn>
                  <a:cxn ang="0">
                    <a:pos x="T2" y="T3"/>
                  </a:cxn>
                  <a:cxn ang="0">
                    <a:pos x="T4" y="T5"/>
                  </a:cxn>
                  <a:cxn ang="0">
                    <a:pos x="T6" y="T7"/>
                  </a:cxn>
                  <a:cxn ang="0">
                    <a:pos x="T8" y="T9"/>
                  </a:cxn>
                  <a:cxn ang="0">
                    <a:pos x="T10" y="T11"/>
                  </a:cxn>
                  <a:cxn ang="0">
                    <a:pos x="T12" y="T13"/>
                  </a:cxn>
                </a:cxnLst>
                <a:rect l="0" t="0" r="r" b="b"/>
                <a:pathLst>
                  <a:path w="43" h="168">
                    <a:moveTo>
                      <a:pt x="14" y="165"/>
                    </a:moveTo>
                    <a:cubicBezTo>
                      <a:pt x="6" y="157"/>
                      <a:pt x="3" y="150"/>
                      <a:pt x="0" y="131"/>
                    </a:cubicBezTo>
                    <a:cubicBezTo>
                      <a:pt x="11" y="93"/>
                      <a:pt x="29" y="69"/>
                      <a:pt x="31" y="1"/>
                    </a:cubicBezTo>
                    <a:cubicBezTo>
                      <a:pt x="31" y="0"/>
                      <a:pt x="40" y="2"/>
                      <a:pt x="40" y="4"/>
                    </a:cubicBezTo>
                    <a:cubicBezTo>
                      <a:pt x="40" y="30"/>
                      <a:pt x="43" y="73"/>
                      <a:pt x="33" y="90"/>
                    </a:cubicBezTo>
                    <a:cubicBezTo>
                      <a:pt x="28" y="95"/>
                      <a:pt x="28" y="129"/>
                      <a:pt x="28" y="137"/>
                    </a:cubicBezTo>
                    <a:cubicBezTo>
                      <a:pt x="25" y="155"/>
                      <a:pt x="20" y="168"/>
                      <a:pt x="1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8" name="íŝḷíďe"/>
              <p:cNvSpPr/>
              <p:nvPr/>
            </p:nvSpPr>
            <p:spPr bwMode="auto">
              <a:xfrm>
                <a:off x="6173788" y="2747963"/>
                <a:ext cx="538163" cy="623888"/>
              </a:xfrm>
              <a:custGeom>
                <a:avLst/>
                <a:gdLst>
                  <a:gd name="T0" fmla="*/ 52 w 163"/>
                  <a:gd name="T1" fmla="*/ 77 h 188"/>
                  <a:gd name="T2" fmla="*/ 49 w 163"/>
                  <a:gd name="T3" fmla="*/ 109 h 188"/>
                  <a:gd name="T4" fmla="*/ 14 w 163"/>
                  <a:gd name="T5" fmla="*/ 153 h 188"/>
                  <a:gd name="T6" fmla="*/ 7 w 163"/>
                  <a:gd name="T7" fmla="*/ 185 h 188"/>
                  <a:gd name="T8" fmla="*/ 44 w 163"/>
                  <a:gd name="T9" fmla="*/ 164 h 188"/>
                  <a:gd name="T10" fmla="*/ 68 w 163"/>
                  <a:gd name="T11" fmla="*/ 120 h 188"/>
                  <a:gd name="T12" fmla="*/ 92 w 163"/>
                  <a:gd name="T13" fmla="*/ 105 h 188"/>
                  <a:gd name="T14" fmla="*/ 74 w 163"/>
                  <a:gd name="T15" fmla="*/ 146 h 188"/>
                  <a:gd name="T16" fmla="*/ 100 w 163"/>
                  <a:gd name="T17" fmla="*/ 115 h 188"/>
                  <a:gd name="T18" fmla="*/ 123 w 163"/>
                  <a:gd name="T19" fmla="*/ 101 h 188"/>
                  <a:gd name="T20" fmla="*/ 130 w 163"/>
                  <a:gd name="T21" fmla="*/ 143 h 188"/>
                  <a:gd name="T22" fmla="*/ 149 w 163"/>
                  <a:gd name="T23" fmla="*/ 132 h 188"/>
                  <a:gd name="T24" fmla="*/ 134 w 163"/>
                  <a:gd name="T25" fmla="*/ 91 h 188"/>
                  <a:gd name="T26" fmla="*/ 150 w 163"/>
                  <a:gd name="T27" fmla="*/ 79 h 188"/>
                  <a:gd name="T28" fmla="*/ 147 w 163"/>
                  <a:gd name="T29" fmla="*/ 64 h 188"/>
                  <a:gd name="T30" fmla="*/ 100 w 163"/>
                  <a:gd name="T31" fmla="*/ 86 h 188"/>
                  <a:gd name="T32" fmla="*/ 132 w 163"/>
                  <a:gd name="T33" fmla="*/ 51 h 188"/>
                  <a:gd name="T34" fmla="*/ 139 w 163"/>
                  <a:gd name="T35" fmla="*/ 35 h 188"/>
                  <a:gd name="T36" fmla="*/ 119 w 163"/>
                  <a:gd name="T37" fmla="*/ 11 h 188"/>
                  <a:gd name="T38" fmla="*/ 91 w 163"/>
                  <a:gd name="T39" fmla="*/ 8 h 188"/>
                  <a:gd name="T40" fmla="*/ 52 w 163"/>
                  <a:gd name="T41" fmla="*/ 47 h 188"/>
                  <a:gd name="T42" fmla="*/ 72 w 163"/>
                  <a:gd name="T43" fmla="*/ 58 h 188"/>
                  <a:gd name="T44" fmla="*/ 103 w 163"/>
                  <a:gd name="T45" fmla="*/ 41 h 188"/>
                  <a:gd name="T46" fmla="*/ 84 w 163"/>
                  <a:gd name="T47" fmla="*/ 86 h 188"/>
                  <a:gd name="T48" fmla="*/ 80 w 163"/>
                  <a:gd name="T49" fmla="*/ 103 h 188"/>
                  <a:gd name="T50" fmla="*/ 52 w 163"/>
                  <a:gd name="T51" fmla="*/ 7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188">
                    <a:moveTo>
                      <a:pt x="52" y="77"/>
                    </a:moveTo>
                    <a:cubicBezTo>
                      <a:pt x="39" y="94"/>
                      <a:pt x="46" y="103"/>
                      <a:pt x="49" y="109"/>
                    </a:cubicBezTo>
                    <a:cubicBezTo>
                      <a:pt x="49" y="124"/>
                      <a:pt x="24" y="143"/>
                      <a:pt x="14" y="153"/>
                    </a:cubicBezTo>
                    <a:cubicBezTo>
                      <a:pt x="7" y="160"/>
                      <a:pt x="0" y="172"/>
                      <a:pt x="7" y="185"/>
                    </a:cubicBezTo>
                    <a:cubicBezTo>
                      <a:pt x="27" y="188"/>
                      <a:pt x="35" y="179"/>
                      <a:pt x="44" y="164"/>
                    </a:cubicBezTo>
                    <a:cubicBezTo>
                      <a:pt x="49" y="155"/>
                      <a:pt x="61" y="136"/>
                      <a:pt x="68" y="120"/>
                    </a:cubicBezTo>
                    <a:cubicBezTo>
                      <a:pt x="67" y="121"/>
                      <a:pt x="82" y="103"/>
                      <a:pt x="92" y="105"/>
                    </a:cubicBezTo>
                    <a:cubicBezTo>
                      <a:pt x="97" y="123"/>
                      <a:pt x="71" y="121"/>
                      <a:pt x="74" y="146"/>
                    </a:cubicBezTo>
                    <a:cubicBezTo>
                      <a:pt x="86" y="159"/>
                      <a:pt x="98" y="119"/>
                      <a:pt x="100" y="115"/>
                    </a:cubicBezTo>
                    <a:cubicBezTo>
                      <a:pt x="107" y="99"/>
                      <a:pt x="122" y="78"/>
                      <a:pt x="123" y="101"/>
                    </a:cubicBezTo>
                    <a:cubicBezTo>
                      <a:pt x="125" y="122"/>
                      <a:pt x="124" y="129"/>
                      <a:pt x="130" y="143"/>
                    </a:cubicBezTo>
                    <a:cubicBezTo>
                      <a:pt x="137" y="155"/>
                      <a:pt x="155" y="147"/>
                      <a:pt x="149" y="132"/>
                    </a:cubicBezTo>
                    <a:cubicBezTo>
                      <a:pt x="140" y="122"/>
                      <a:pt x="132" y="128"/>
                      <a:pt x="134" y="91"/>
                    </a:cubicBezTo>
                    <a:cubicBezTo>
                      <a:pt x="134" y="84"/>
                      <a:pt x="137" y="89"/>
                      <a:pt x="150" y="79"/>
                    </a:cubicBezTo>
                    <a:cubicBezTo>
                      <a:pt x="148" y="78"/>
                      <a:pt x="163" y="65"/>
                      <a:pt x="147" y="64"/>
                    </a:cubicBezTo>
                    <a:cubicBezTo>
                      <a:pt x="145" y="65"/>
                      <a:pt x="105" y="98"/>
                      <a:pt x="100" y="86"/>
                    </a:cubicBezTo>
                    <a:cubicBezTo>
                      <a:pt x="94" y="73"/>
                      <a:pt x="124" y="61"/>
                      <a:pt x="132" y="51"/>
                    </a:cubicBezTo>
                    <a:cubicBezTo>
                      <a:pt x="136" y="47"/>
                      <a:pt x="139" y="45"/>
                      <a:pt x="139" y="35"/>
                    </a:cubicBezTo>
                    <a:cubicBezTo>
                      <a:pt x="128" y="34"/>
                      <a:pt x="99" y="39"/>
                      <a:pt x="119" y="11"/>
                    </a:cubicBezTo>
                    <a:cubicBezTo>
                      <a:pt x="124" y="0"/>
                      <a:pt x="93" y="6"/>
                      <a:pt x="91" y="8"/>
                    </a:cubicBezTo>
                    <a:cubicBezTo>
                      <a:pt x="79" y="15"/>
                      <a:pt x="59" y="31"/>
                      <a:pt x="52" y="47"/>
                    </a:cubicBezTo>
                    <a:cubicBezTo>
                      <a:pt x="43" y="72"/>
                      <a:pt x="58" y="62"/>
                      <a:pt x="72" y="58"/>
                    </a:cubicBezTo>
                    <a:cubicBezTo>
                      <a:pt x="79" y="52"/>
                      <a:pt x="88" y="41"/>
                      <a:pt x="103" y="41"/>
                    </a:cubicBezTo>
                    <a:cubicBezTo>
                      <a:pt x="121" y="44"/>
                      <a:pt x="84" y="80"/>
                      <a:pt x="84" y="86"/>
                    </a:cubicBezTo>
                    <a:cubicBezTo>
                      <a:pt x="81" y="93"/>
                      <a:pt x="82" y="100"/>
                      <a:pt x="80" y="103"/>
                    </a:cubicBezTo>
                    <a:cubicBezTo>
                      <a:pt x="60" y="116"/>
                      <a:pt x="65" y="71"/>
                      <a:pt x="5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9" name="îš1îďe"/>
              <p:cNvSpPr/>
              <p:nvPr/>
            </p:nvSpPr>
            <p:spPr bwMode="auto">
              <a:xfrm>
                <a:off x="6615113" y="3022601"/>
                <a:ext cx="376238" cy="276225"/>
              </a:xfrm>
              <a:custGeom>
                <a:avLst/>
                <a:gdLst>
                  <a:gd name="T0" fmla="*/ 36 w 114"/>
                  <a:gd name="T1" fmla="*/ 0 h 83"/>
                  <a:gd name="T2" fmla="*/ 35 w 114"/>
                  <a:gd name="T3" fmla="*/ 24 h 83"/>
                  <a:gd name="T4" fmla="*/ 61 w 114"/>
                  <a:gd name="T5" fmla="*/ 37 h 83"/>
                  <a:gd name="T6" fmla="*/ 92 w 114"/>
                  <a:gd name="T7" fmla="*/ 66 h 83"/>
                  <a:gd name="T8" fmla="*/ 24 w 114"/>
                  <a:gd name="T9" fmla="*/ 48 h 83"/>
                  <a:gd name="T10" fmla="*/ 8 w 114"/>
                  <a:gd name="T11" fmla="*/ 20 h 83"/>
                  <a:gd name="T12" fmla="*/ 36 w 11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36" y="0"/>
                    </a:moveTo>
                    <a:cubicBezTo>
                      <a:pt x="48" y="14"/>
                      <a:pt x="48" y="10"/>
                      <a:pt x="35" y="24"/>
                    </a:cubicBezTo>
                    <a:cubicBezTo>
                      <a:pt x="30" y="30"/>
                      <a:pt x="59" y="36"/>
                      <a:pt x="61" y="37"/>
                    </a:cubicBezTo>
                    <a:cubicBezTo>
                      <a:pt x="67" y="45"/>
                      <a:pt x="114" y="42"/>
                      <a:pt x="92" y="66"/>
                    </a:cubicBezTo>
                    <a:cubicBezTo>
                      <a:pt x="75" y="83"/>
                      <a:pt x="35" y="59"/>
                      <a:pt x="24" y="48"/>
                    </a:cubicBezTo>
                    <a:cubicBezTo>
                      <a:pt x="21" y="45"/>
                      <a:pt x="0" y="28"/>
                      <a:pt x="8" y="20"/>
                    </a:cubicBezTo>
                    <a:cubicBezTo>
                      <a:pt x="14" y="13"/>
                      <a:pt x="26" y="1"/>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0" name="işlîḍé"/>
              <p:cNvSpPr/>
              <p:nvPr/>
            </p:nvSpPr>
            <p:spPr bwMode="auto">
              <a:xfrm>
                <a:off x="6335713" y="3257551"/>
                <a:ext cx="373063" cy="404813"/>
              </a:xfrm>
              <a:custGeom>
                <a:avLst/>
                <a:gdLst>
                  <a:gd name="T0" fmla="*/ 19 w 113"/>
                  <a:gd name="T1" fmla="*/ 2 h 122"/>
                  <a:gd name="T2" fmla="*/ 3 w 113"/>
                  <a:gd name="T3" fmla="*/ 40 h 122"/>
                  <a:gd name="T4" fmla="*/ 0 w 113"/>
                  <a:gd name="T5" fmla="*/ 81 h 122"/>
                  <a:gd name="T6" fmla="*/ 15 w 113"/>
                  <a:gd name="T7" fmla="*/ 84 h 122"/>
                  <a:gd name="T8" fmla="*/ 22 w 113"/>
                  <a:gd name="T9" fmla="*/ 44 h 122"/>
                  <a:gd name="T10" fmla="*/ 37 w 113"/>
                  <a:gd name="T11" fmla="*/ 60 h 122"/>
                  <a:gd name="T12" fmla="*/ 60 w 113"/>
                  <a:gd name="T13" fmla="*/ 54 h 122"/>
                  <a:gd name="T14" fmla="*/ 92 w 113"/>
                  <a:gd name="T15" fmla="*/ 34 h 122"/>
                  <a:gd name="T16" fmla="*/ 72 w 113"/>
                  <a:gd name="T17" fmla="*/ 111 h 122"/>
                  <a:gd name="T18" fmla="*/ 107 w 113"/>
                  <a:gd name="T19" fmla="*/ 64 h 122"/>
                  <a:gd name="T20" fmla="*/ 104 w 113"/>
                  <a:gd name="T21" fmla="*/ 11 h 122"/>
                  <a:gd name="T22" fmla="*/ 75 w 113"/>
                  <a:gd name="T23" fmla="*/ 13 h 122"/>
                  <a:gd name="T24" fmla="*/ 58 w 113"/>
                  <a:gd name="T25" fmla="*/ 37 h 122"/>
                  <a:gd name="T26" fmla="*/ 52 w 113"/>
                  <a:gd name="T27" fmla="*/ 13 h 122"/>
                  <a:gd name="T28" fmla="*/ 25 w 113"/>
                  <a:gd name="T29" fmla="*/ 30 h 122"/>
                  <a:gd name="T30" fmla="*/ 24 w 113"/>
                  <a:gd name="T31" fmla="*/ 9 h 122"/>
                  <a:gd name="T32" fmla="*/ 19 w 113"/>
                  <a:gd name="T33" fmla="*/ 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22">
                    <a:moveTo>
                      <a:pt x="19" y="2"/>
                    </a:moveTo>
                    <a:cubicBezTo>
                      <a:pt x="11" y="2"/>
                      <a:pt x="5" y="32"/>
                      <a:pt x="3" y="40"/>
                    </a:cubicBezTo>
                    <a:cubicBezTo>
                      <a:pt x="1" y="56"/>
                      <a:pt x="0" y="66"/>
                      <a:pt x="0" y="81"/>
                    </a:cubicBezTo>
                    <a:cubicBezTo>
                      <a:pt x="0" y="98"/>
                      <a:pt x="15" y="100"/>
                      <a:pt x="15" y="84"/>
                    </a:cubicBezTo>
                    <a:cubicBezTo>
                      <a:pt x="15" y="70"/>
                      <a:pt x="17" y="54"/>
                      <a:pt x="22" y="44"/>
                    </a:cubicBezTo>
                    <a:cubicBezTo>
                      <a:pt x="28" y="31"/>
                      <a:pt x="40" y="40"/>
                      <a:pt x="37" y="60"/>
                    </a:cubicBezTo>
                    <a:cubicBezTo>
                      <a:pt x="34" y="97"/>
                      <a:pt x="48" y="67"/>
                      <a:pt x="60" y="54"/>
                    </a:cubicBezTo>
                    <a:cubicBezTo>
                      <a:pt x="63" y="51"/>
                      <a:pt x="84" y="8"/>
                      <a:pt x="92" y="34"/>
                    </a:cubicBezTo>
                    <a:cubicBezTo>
                      <a:pt x="103" y="51"/>
                      <a:pt x="68" y="107"/>
                      <a:pt x="72" y="111"/>
                    </a:cubicBezTo>
                    <a:cubicBezTo>
                      <a:pt x="82" y="122"/>
                      <a:pt x="103" y="74"/>
                      <a:pt x="107" y="64"/>
                    </a:cubicBezTo>
                    <a:cubicBezTo>
                      <a:pt x="113" y="45"/>
                      <a:pt x="113" y="24"/>
                      <a:pt x="104" y="11"/>
                    </a:cubicBezTo>
                    <a:cubicBezTo>
                      <a:pt x="94" y="0"/>
                      <a:pt x="85" y="3"/>
                      <a:pt x="75" y="13"/>
                    </a:cubicBezTo>
                    <a:cubicBezTo>
                      <a:pt x="74" y="15"/>
                      <a:pt x="64" y="43"/>
                      <a:pt x="58" y="37"/>
                    </a:cubicBezTo>
                    <a:cubicBezTo>
                      <a:pt x="54" y="31"/>
                      <a:pt x="60" y="16"/>
                      <a:pt x="52" y="13"/>
                    </a:cubicBezTo>
                    <a:cubicBezTo>
                      <a:pt x="45" y="15"/>
                      <a:pt x="32" y="34"/>
                      <a:pt x="25" y="30"/>
                    </a:cubicBezTo>
                    <a:cubicBezTo>
                      <a:pt x="23" y="28"/>
                      <a:pt x="22" y="12"/>
                      <a:pt x="24" y="9"/>
                    </a:cubicBezTo>
                    <a:cubicBezTo>
                      <a:pt x="26" y="0"/>
                      <a:pt x="21" y="1"/>
                      <a:pt x="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1" name="î$ḷîďe"/>
              <p:cNvSpPr/>
              <p:nvPr/>
            </p:nvSpPr>
            <p:spPr bwMode="auto">
              <a:xfrm>
                <a:off x="7134226" y="2827338"/>
                <a:ext cx="501650" cy="752475"/>
              </a:xfrm>
              <a:custGeom>
                <a:avLst/>
                <a:gdLst>
                  <a:gd name="T0" fmla="*/ 105 w 152"/>
                  <a:gd name="T1" fmla="*/ 8 h 227"/>
                  <a:gd name="T2" fmla="*/ 77 w 152"/>
                  <a:gd name="T3" fmla="*/ 66 h 227"/>
                  <a:gd name="T4" fmla="*/ 65 w 152"/>
                  <a:gd name="T5" fmla="*/ 103 h 227"/>
                  <a:gd name="T6" fmla="*/ 28 w 152"/>
                  <a:gd name="T7" fmla="*/ 108 h 227"/>
                  <a:gd name="T8" fmla="*/ 15 w 152"/>
                  <a:gd name="T9" fmla="*/ 142 h 227"/>
                  <a:gd name="T10" fmla="*/ 47 w 152"/>
                  <a:gd name="T11" fmla="*/ 133 h 227"/>
                  <a:gd name="T12" fmla="*/ 64 w 152"/>
                  <a:gd name="T13" fmla="*/ 141 h 227"/>
                  <a:gd name="T14" fmla="*/ 40 w 152"/>
                  <a:gd name="T15" fmla="*/ 193 h 227"/>
                  <a:gd name="T16" fmla="*/ 40 w 152"/>
                  <a:gd name="T17" fmla="*/ 227 h 227"/>
                  <a:gd name="T18" fmla="*/ 83 w 152"/>
                  <a:gd name="T19" fmla="*/ 173 h 227"/>
                  <a:gd name="T20" fmla="*/ 95 w 152"/>
                  <a:gd name="T21" fmla="*/ 136 h 227"/>
                  <a:gd name="T22" fmla="*/ 124 w 152"/>
                  <a:gd name="T23" fmla="*/ 126 h 227"/>
                  <a:gd name="T24" fmla="*/ 152 w 152"/>
                  <a:gd name="T25" fmla="*/ 98 h 227"/>
                  <a:gd name="T26" fmla="*/ 128 w 152"/>
                  <a:gd name="T27" fmla="*/ 105 h 227"/>
                  <a:gd name="T28" fmla="*/ 101 w 152"/>
                  <a:gd name="T29" fmla="*/ 103 h 227"/>
                  <a:gd name="T30" fmla="*/ 122 w 152"/>
                  <a:gd name="T31" fmla="*/ 14 h 227"/>
                  <a:gd name="T32" fmla="*/ 105 w 152"/>
                  <a:gd name="T33"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27">
                    <a:moveTo>
                      <a:pt x="105" y="8"/>
                    </a:moveTo>
                    <a:cubicBezTo>
                      <a:pt x="95" y="25"/>
                      <a:pt x="83" y="39"/>
                      <a:pt x="77" y="66"/>
                    </a:cubicBezTo>
                    <a:cubicBezTo>
                      <a:pt x="75" y="83"/>
                      <a:pt x="77" y="102"/>
                      <a:pt x="65" y="103"/>
                    </a:cubicBezTo>
                    <a:cubicBezTo>
                      <a:pt x="53" y="103"/>
                      <a:pt x="35" y="101"/>
                      <a:pt x="28" y="108"/>
                    </a:cubicBezTo>
                    <a:cubicBezTo>
                      <a:pt x="20" y="108"/>
                      <a:pt x="0" y="142"/>
                      <a:pt x="15" y="142"/>
                    </a:cubicBezTo>
                    <a:cubicBezTo>
                      <a:pt x="28" y="142"/>
                      <a:pt x="40" y="141"/>
                      <a:pt x="47" y="133"/>
                    </a:cubicBezTo>
                    <a:cubicBezTo>
                      <a:pt x="66" y="124"/>
                      <a:pt x="72" y="126"/>
                      <a:pt x="64" y="141"/>
                    </a:cubicBezTo>
                    <a:cubicBezTo>
                      <a:pt x="55" y="159"/>
                      <a:pt x="48" y="174"/>
                      <a:pt x="40" y="193"/>
                    </a:cubicBezTo>
                    <a:cubicBezTo>
                      <a:pt x="33" y="208"/>
                      <a:pt x="24" y="223"/>
                      <a:pt x="40" y="227"/>
                    </a:cubicBezTo>
                    <a:cubicBezTo>
                      <a:pt x="52" y="221"/>
                      <a:pt x="76" y="180"/>
                      <a:pt x="83" y="173"/>
                    </a:cubicBezTo>
                    <a:cubicBezTo>
                      <a:pt x="89" y="163"/>
                      <a:pt x="93" y="149"/>
                      <a:pt x="95" y="136"/>
                    </a:cubicBezTo>
                    <a:cubicBezTo>
                      <a:pt x="95" y="120"/>
                      <a:pt x="101" y="127"/>
                      <a:pt x="124" y="126"/>
                    </a:cubicBezTo>
                    <a:cubicBezTo>
                      <a:pt x="148" y="124"/>
                      <a:pt x="147" y="130"/>
                      <a:pt x="152" y="98"/>
                    </a:cubicBezTo>
                    <a:cubicBezTo>
                      <a:pt x="147" y="85"/>
                      <a:pt x="133" y="103"/>
                      <a:pt x="128" y="105"/>
                    </a:cubicBezTo>
                    <a:cubicBezTo>
                      <a:pt x="115" y="104"/>
                      <a:pt x="104" y="107"/>
                      <a:pt x="101" y="103"/>
                    </a:cubicBezTo>
                    <a:cubicBezTo>
                      <a:pt x="94" y="88"/>
                      <a:pt x="122" y="36"/>
                      <a:pt x="122" y="14"/>
                    </a:cubicBezTo>
                    <a:cubicBezTo>
                      <a:pt x="123" y="0"/>
                      <a:pt x="111" y="5"/>
                      <a:pt x="10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2" name="îŝļïdè"/>
              <p:cNvSpPr/>
              <p:nvPr/>
            </p:nvSpPr>
            <p:spPr bwMode="auto">
              <a:xfrm>
                <a:off x="7507288" y="3305176"/>
                <a:ext cx="184150" cy="231775"/>
              </a:xfrm>
              <a:custGeom>
                <a:avLst/>
                <a:gdLst>
                  <a:gd name="T0" fmla="*/ 21 w 56"/>
                  <a:gd name="T1" fmla="*/ 55 h 70"/>
                  <a:gd name="T2" fmla="*/ 50 w 56"/>
                  <a:gd name="T3" fmla="*/ 70 h 70"/>
                  <a:gd name="T4" fmla="*/ 51 w 56"/>
                  <a:gd name="T5" fmla="*/ 32 h 70"/>
                  <a:gd name="T6" fmla="*/ 28 w 56"/>
                  <a:gd name="T7" fmla="*/ 18 h 70"/>
                  <a:gd name="T8" fmla="*/ 21 w 56"/>
                  <a:gd name="T9" fmla="*/ 55 h 70"/>
                </a:gdLst>
                <a:ahLst/>
                <a:cxnLst>
                  <a:cxn ang="0">
                    <a:pos x="T0" y="T1"/>
                  </a:cxn>
                  <a:cxn ang="0">
                    <a:pos x="T2" y="T3"/>
                  </a:cxn>
                  <a:cxn ang="0">
                    <a:pos x="T4" y="T5"/>
                  </a:cxn>
                  <a:cxn ang="0">
                    <a:pos x="T6" y="T7"/>
                  </a:cxn>
                  <a:cxn ang="0">
                    <a:pos x="T8" y="T9"/>
                  </a:cxn>
                </a:cxnLst>
                <a:rect l="0" t="0" r="r" b="b"/>
                <a:pathLst>
                  <a:path w="56" h="70">
                    <a:moveTo>
                      <a:pt x="21" y="55"/>
                    </a:moveTo>
                    <a:cubicBezTo>
                      <a:pt x="28" y="63"/>
                      <a:pt x="41" y="70"/>
                      <a:pt x="50" y="70"/>
                    </a:cubicBezTo>
                    <a:cubicBezTo>
                      <a:pt x="56" y="70"/>
                      <a:pt x="56" y="34"/>
                      <a:pt x="51" y="32"/>
                    </a:cubicBezTo>
                    <a:cubicBezTo>
                      <a:pt x="43" y="31"/>
                      <a:pt x="31" y="21"/>
                      <a:pt x="28" y="18"/>
                    </a:cubicBezTo>
                    <a:cubicBezTo>
                      <a:pt x="0" y="0"/>
                      <a:pt x="1" y="39"/>
                      <a:pt x="2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3" name="î$ḷîdê"/>
              <p:cNvSpPr/>
              <p:nvPr/>
            </p:nvSpPr>
            <p:spPr bwMode="auto">
              <a:xfrm>
                <a:off x="8021638" y="2741613"/>
                <a:ext cx="660400" cy="588963"/>
              </a:xfrm>
              <a:custGeom>
                <a:avLst/>
                <a:gdLst>
                  <a:gd name="T0" fmla="*/ 51 w 200"/>
                  <a:gd name="T1" fmla="*/ 103 h 178"/>
                  <a:gd name="T2" fmla="*/ 47 w 200"/>
                  <a:gd name="T3" fmla="*/ 15 h 178"/>
                  <a:gd name="T4" fmla="*/ 36 w 200"/>
                  <a:gd name="T5" fmla="*/ 94 h 178"/>
                  <a:gd name="T6" fmla="*/ 6 w 200"/>
                  <a:gd name="T7" fmla="*/ 100 h 178"/>
                  <a:gd name="T8" fmla="*/ 7 w 200"/>
                  <a:gd name="T9" fmla="*/ 137 h 178"/>
                  <a:gd name="T10" fmla="*/ 28 w 200"/>
                  <a:gd name="T11" fmla="*/ 136 h 178"/>
                  <a:gd name="T12" fmla="*/ 85 w 200"/>
                  <a:gd name="T13" fmla="*/ 118 h 178"/>
                  <a:gd name="T14" fmla="*/ 152 w 200"/>
                  <a:gd name="T15" fmla="*/ 113 h 178"/>
                  <a:gd name="T16" fmla="*/ 175 w 200"/>
                  <a:gd name="T17" fmla="*/ 125 h 178"/>
                  <a:gd name="T18" fmla="*/ 190 w 200"/>
                  <a:gd name="T19" fmla="*/ 92 h 178"/>
                  <a:gd name="T20" fmla="*/ 138 w 200"/>
                  <a:gd name="T21" fmla="*/ 96 h 178"/>
                  <a:gd name="T22" fmla="*/ 160 w 200"/>
                  <a:gd name="T23" fmla="*/ 46 h 178"/>
                  <a:gd name="T24" fmla="*/ 161 w 200"/>
                  <a:gd name="T25" fmla="*/ 11 h 178"/>
                  <a:gd name="T26" fmla="*/ 135 w 200"/>
                  <a:gd name="T27" fmla="*/ 12 h 178"/>
                  <a:gd name="T28" fmla="*/ 112 w 200"/>
                  <a:gd name="T29" fmla="*/ 28 h 178"/>
                  <a:gd name="T30" fmla="*/ 109 w 200"/>
                  <a:gd name="T31" fmla="*/ 17 h 178"/>
                  <a:gd name="T32" fmla="*/ 91 w 200"/>
                  <a:gd name="T33" fmla="*/ 28 h 178"/>
                  <a:gd name="T34" fmla="*/ 78 w 200"/>
                  <a:gd name="T35" fmla="*/ 15 h 178"/>
                  <a:gd name="T36" fmla="*/ 66 w 200"/>
                  <a:gd name="T37" fmla="*/ 34 h 178"/>
                  <a:gd name="T38" fmla="*/ 60 w 200"/>
                  <a:gd name="T39" fmla="*/ 39 h 178"/>
                  <a:gd name="T40" fmla="*/ 68 w 200"/>
                  <a:gd name="T41" fmla="*/ 48 h 178"/>
                  <a:gd name="T42" fmla="*/ 61 w 200"/>
                  <a:gd name="T43" fmla="*/ 73 h 178"/>
                  <a:gd name="T44" fmla="*/ 75 w 200"/>
                  <a:gd name="T45" fmla="*/ 75 h 178"/>
                  <a:gd name="T46" fmla="*/ 94 w 200"/>
                  <a:gd name="T47" fmla="*/ 47 h 178"/>
                  <a:gd name="T48" fmla="*/ 99 w 200"/>
                  <a:gd name="T49" fmla="*/ 82 h 178"/>
                  <a:gd name="T50" fmla="*/ 112 w 200"/>
                  <a:gd name="T51" fmla="*/ 62 h 178"/>
                  <a:gd name="T52" fmla="*/ 144 w 200"/>
                  <a:gd name="T53" fmla="*/ 30 h 178"/>
                  <a:gd name="T54" fmla="*/ 115 w 200"/>
                  <a:gd name="T55" fmla="*/ 80 h 178"/>
                  <a:gd name="T56" fmla="*/ 51 w 200"/>
                  <a:gd name="T57" fmla="*/ 10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78">
                    <a:moveTo>
                      <a:pt x="51" y="103"/>
                    </a:moveTo>
                    <a:cubicBezTo>
                      <a:pt x="46" y="84"/>
                      <a:pt x="67" y="10"/>
                      <a:pt x="47" y="15"/>
                    </a:cubicBezTo>
                    <a:cubicBezTo>
                      <a:pt x="32" y="19"/>
                      <a:pt x="44" y="81"/>
                      <a:pt x="36" y="94"/>
                    </a:cubicBezTo>
                    <a:cubicBezTo>
                      <a:pt x="25" y="99"/>
                      <a:pt x="9" y="77"/>
                      <a:pt x="6" y="100"/>
                    </a:cubicBezTo>
                    <a:cubicBezTo>
                      <a:pt x="5" y="112"/>
                      <a:pt x="8" y="124"/>
                      <a:pt x="7" y="137"/>
                    </a:cubicBezTo>
                    <a:cubicBezTo>
                      <a:pt x="0" y="178"/>
                      <a:pt x="22" y="153"/>
                      <a:pt x="28" y="136"/>
                    </a:cubicBezTo>
                    <a:cubicBezTo>
                      <a:pt x="29" y="115"/>
                      <a:pt x="63" y="122"/>
                      <a:pt x="85" y="118"/>
                    </a:cubicBezTo>
                    <a:cubicBezTo>
                      <a:pt x="115" y="121"/>
                      <a:pt x="128" y="106"/>
                      <a:pt x="152" y="113"/>
                    </a:cubicBezTo>
                    <a:cubicBezTo>
                      <a:pt x="162" y="113"/>
                      <a:pt x="133" y="141"/>
                      <a:pt x="175" y="125"/>
                    </a:cubicBezTo>
                    <a:cubicBezTo>
                      <a:pt x="180" y="122"/>
                      <a:pt x="200" y="94"/>
                      <a:pt x="190" y="92"/>
                    </a:cubicBezTo>
                    <a:cubicBezTo>
                      <a:pt x="173" y="92"/>
                      <a:pt x="155" y="96"/>
                      <a:pt x="138" y="96"/>
                    </a:cubicBezTo>
                    <a:cubicBezTo>
                      <a:pt x="85" y="106"/>
                      <a:pt x="136" y="78"/>
                      <a:pt x="160" y="46"/>
                    </a:cubicBezTo>
                    <a:cubicBezTo>
                      <a:pt x="168" y="30"/>
                      <a:pt x="169" y="24"/>
                      <a:pt x="161" y="11"/>
                    </a:cubicBezTo>
                    <a:cubicBezTo>
                      <a:pt x="151" y="0"/>
                      <a:pt x="136" y="11"/>
                      <a:pt x="135" y="12"/>
                    </a:cubicBezTo>
                    <a:cubicBezTo>
                      <a:pt x="128" y="20"/>
                      <a:pt x="121" y="28"/>
                      <a:pt x="112" y="28"/>
                    </a:cubicBezTo>
                    <a:cubicBezTo>
                      <a:pt x="107" y="32"/>
                      <a:pt x="112" y="21"/>
                      <a:pt x="109" y="17"/>
                    </a:cubicBezTo>
                    <a:cubicBezTo>
                      <a:pt x="92" y="15"/>
                      <a:pt x="102" y="31"/>
                      <a:pt x="91" y="28"/>
                    </a:cubicBezTo>
                    <a:cubicBezTo>
                      <a:pt x="78" y="31"/>
                      <a:pt x="93" y="15"/>
                      <a:pt x="78" y="15"/>
                    </a:cubicBezTo>
                    <a:cubicBezTo>
                      <a:pt x="70" y="15"/>
                      <a:pt x="67" y="24"/>
                      <a:pt x="66" y="34"/>
                    </a:cubicBezTo>
                    <a:cubicBezTo>
                      <a:pt x="66" y="38"/>
                      <a:pt x="60" y="34"/>
                      <a:pt x="60" y="39"/>
                    </a:cubicBezTo>
                    <a:cubicBezTo>
                      <a:pt x="61" y="47"/>
                      <a:pt x="70" y="37"/>
                      <a:pt x="68" y="48"/>
                    </a:cubicBezTo>
                    <a:cubicBezTo>
                      <a:pt x="68" y="55"/>
                      <a:pt x="61" y="66"/>
                      <a:pt x="61" y="73"/>
                    </a:cubicBezTo>
                    <a:cubicBezTo>
                      <a:pt x="63" y="95"/>
                      <a:pt x="76" y="90"/>
                      <a:pt x="75" y="75"/>
                    </a:cubicBezTo>
                    <a:cubicBezTo>
                      <a:pt x="75" y="66"/>
                      <a:pt x="90" y="23"/>
                      <a:pt x="94" y="47"/>
                    </a:cubicBezTo>
                    <a:cubicBezTo>
                      <a:pt x="89" y="59"/>
                      <a:pt x="73" y="111"/>
                      <a:pt x="99" y="82"/>
                    </a:cubicBezTo>
                    <a:cubicBezTo>
                      <a:pt x="106" y="75"/>
                      <a:pt x="106" y="72"/>
                      <a:pt x="112" y="62"/>
                    </a:cubicBezTo>
                    <a:cubicBezTo>
                      <a:pt x="119" y="46"/>
                      <a:pt x="107" y="31"/>
                      <a:pt x="144" y="30"/>
                    </a:cubicBezTo>
                    <a:cubicBezTo>
                      <a:pt x="147" y="38"/>
                      <a:pt x="121" y="69"/>
                      <a:pt x="115" y="80"/>
                    </a:cubicBezTo>
                    <a:cubicBezTo>
                      <a:pt x="103" y="103"/>
                      <a:pt x="83" y="110"/>
                      <a:pt x="51"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4" name="iṥľíḑe"/>
              <p:cNvSpPr/>
              <p:nvPr/>
            </p:nvSpPr>
            <p:spPr bwMode="auto">
              <a:xfrm>
                <a:off x="8064501" y="3168651"/>
                <a:ext cx="498475" cy="636588"/>
              </a:xfrm>
              <a:custGeom>
                <a:avLst/>
                <a:gdLst>
                  <a:gd name="T0" fmla="*/ 47 w 151"/>
                  <a:gd name="T1" fmla="*/ 44 h 192"/>
                  <a:gd name="T2" fmla="*/ 110 w 151"/>
                  <a:gd name="T3" fmla="*/ 7 h 192"/>
                  <a:gd name="T4" fmla="*/ 124 w 151"/>
                  <a:gd name="T5" fmla="*/ 34 h 192"/>
                  <a:gd name="T6" fmla="*/ 147 w 151"/>
                  <a:gd name="T7" fmla="*/ 68 h 192"/>
                  <a:gd name="T8" fmla="*/ 114 w 151"/>
                  <a:gd name="T9" fmla="*/ 80 h 192"/>
                  <a:gd name="T10" fmla="*/ 46 w 151"/>
                  <a:gd name="T11" fmla="*/ 131 h 192"/>
                  <a:gd name="T12" fmla="*/ 94 w 151"/>
                  <a:gd name="T13" fmla="*/ 98 h 192"/>
                  <a:gd name="T14" fmla="*/ 58 w 151"/>
                  <a:gd name="T15" fmla="*/ 90 h 192"/>
                  <a:gd name="T16" fmla="*/ 77 w 151"/>
                  <a:gd name="T17" fmla="*/ 61 h 192"/>
                  <a:gd name="T18" fmla="*/ 82 w 151"/>
                  <a:gd name="T19" fmla="*/ 36 h 192"/>
                  <a:gd name="T20" fmla="*/ 47 w 151"/>
                  <a:gd name="T21" fmla="*/ 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92">
                    <a:moveTo>
                      <a:pt x="47" y="44"/>
                    </a:moveTo>
                    <a:cubicBezTo>
                      <a:pt x="45" y="1"/>
                      <a:pt x="91" y="24"/>
                      <a:pt x="110" y="7"/>
                    </a:cubicBezTo>
                    <a:cubicBezTo>
                      <a:pt x="117" y="0"/>
                      <a:pt x="131" y="26"/>
                      <a:pt x="124" y="34"/>
                    </a:cubicBezTo>
                    <a:cubicBezTo>
                      <a:pt x="76" y="74"/>
                      <a:pt x="151" y="48"/>
                      <a:pt x="147" y="68"/>
                    </a:cubicBezTo>
                    <a:cubicBezTo>
                      <a:pt x="146" y="86"/>
                      <a:pt x="126" y="72"/>
                      <a:pt x="114" y="80"/>
                    </a:cubicBezTo>
                    <a:cubicBezTo>
                      <a:pt x="115" y="97"/>
                      <a:pt x="75" y="192"/>
                      <a:pt x="46" y="131"/>
                    </a:cubicBezTo>
                    <a:cubicBezTo>
                      <a:pt x="55" y="116"/>
                      <a:pt x="77" y="145"/>
                      <a:pt x="94" y="98"/>
                    </a:cubicBezTo>
                    <a:cubicBezTo>
                      <a:pt x="103" y="56"/>
                      <a:pt x="68" y="90"/>
                      <a:pt x="58" y="90"/>
                    </a:cubicBezTo>
                    <a:cubicBezTo>
                      <a:pt x="0" y="90"/>
                      <a:pt x="42" y="60"/>
                      <a:pt x="77" y="61"/>
                    </a:cubicBezTo>
                    <a:cubicBezTo>
                      <a:pt x="99" y="61"/>
                      <a:pt x="98" y="23"/>
                      <a:pt x="82" y="36"/>
                    </a:cubicBezTo>
                    <a:cubicBezTo>
                      <a:pt x="71" y="48"/>
                      <a:pt x="61" y="46"/>
                      <a:pt x="47"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15" name="iş1íḓè"/>
            <p:cNvGrpSpPr/>
            <p:nvPr/>
          </p:nvGrpSpPr>
          <p:grpSpPr>
            <a:xfrm>
              <a:off x="4817857" y="3850715"/>
              <a:ext cx="4938992" cy="377586"/>
              <a:chOff x="5164138" y="3735388"/>
              <a:chExt cx="3613151" cy="276226"/>
            </a:xfrm>
            <a:grpFill/>
          </p:grpSpPr>
          <p:sp>
            <p:nvSpPr>
              <p:cNvPr id="136" name="îšlíḍê"/>
              <p:cNvSpPr/>
              <p:nvPr/>
            </p:nvSpPr>
            <p:spPr bwMode="auto">
              <a:xfrm>
                <a:off x="5164138" y="3743326"/>
                <a:ext cx="193675" cy="261938"/>
              </a:xfrm>
              <a:custGeom>
                <a:avLst/>
                <a:gdLst>
                  <a:gd name="T0" fmla="*/ 0 w 59"/>
                  <a:gd name="T1" fmla="*/ 21 h 79"/>
                  <a:gd name="T2" fmla="*/ 2 w 59"/>
                  <a:gd name="T3" fmla="*/ 21 h 79"/>
                  <a:gd name="T4" fmla="*/ 7 w 59"/>
                  <a:gd name="T5" fmla="*/ 8 h 79"/>
                  <a:gd name="T6" fmla="*/ 17 w 59"/>
                  <a:gd name="T7" fmla="*/ 5 h 79"/>
                  <a:gd name="T8" fmla="*/ 22 w 59"/>
                  <a:gd name="T9" fmla="*/ 5 h 79"/>
                  <a:gd name="T10" fmla="*/ 22 w 59"/>
                  <a:gd name="T11" fmla="*/ 65 h 79"/>
                  <a:gd name="T12" fmla="*/ 21 w 59"/>
                  <a:gd name="T13" fmla="*/ 73 h 79"/>
                  <a:gd name="T14" fmla="*/ 19 w 59"/>
                  <a:gd name="T15" fmla="*/ 75 h 79"/>
                  <a:gd name="T16" fmla="*/ 15 w 59"/>
                  <a:gd name="T17" fmla="*/ 77 h 79"/>
                  <a:gd name="T18" fmla="*/ 12 w 59"/>
                  <a:gd name="T19" fmla="*/ 77 h 79"/>
                  <a:gd name="T20" fmla="*/ 12 w 59"/>
                  <a:gd name="T21" fmla="*/ 79 h 79"/>
                  <a:gd name="T22" fmla="*/ 47 w 59"/>
                  <a:gd name="T23" fmla="*/ 79 h 79"/>
                  <a:gd name="T24" fmla="*/ 47 w 59"/>
                  <a:gd name="T25" fmla="*/ 77 h 79"/>
                  <a:gd name="T26" fmla="*/ 45 w 59"/>
                  <a:gd name="T27" fmla="*/ 77 h 79"/>
                  <a:gd name="T28" fmla="*/ 40 w 59"/>
                  <a:gd name="T29" fmla="*/ 75 h 79"/>
                  <a:gd name="T30" fmla="*/ 38 w 59"/>
                  <a:gd name="T31" fmla="*/ 73 h 79"/>
                  <a:gd name="T32" fmla="*/ 38 w 59"/>
                  <a:gd name="T33" fmla="*/ 65 h 79"/>
                  <a:gd name="T34" fmla="*/ 38 w 59"/>
                  <a:gd name="T35" fmla="*/ 5 h 79"/>
                  <a:gd name="T36" fmla="*/ 43 w 59"/>
                  <a:gd name="T37" fmla="*/ 5 h 79"/>
                  <a:gd name="T38" fmla="*/ 49 w 59"/>
                  <a:gd name="T39" fmla="*/ 6 h 79"/>
                  <a:gd name="T40" fmla="*/ 54 w 59"/>
                  <a:gd name="T41" fmla="*/ 11 h 79"/>
                  <a:gd name="T42" fmla="*/ 58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2" y="21"/>
                      <a:pt x="2" y="21"/>
                      <a:pt x="2" y="21"/>
                    </a:cubicBezTo>
                    <a:cubicBezTo>
                      <a:pt x="3" y="16"/>
                      <a:pt x="5" y="11"/>
                      <a:pt x="7" y="8"/>
                    </a:cubicBezTo>
                    <a:cubicBezTo>
                      <a:pt x="9" y="6"/>
                      <a:pt x="13" y="5"/>
                      <a:pt x="17" y="5"/>
                    </a:cubicBezTo>
                    <a:cubicBezTo>
                      <a:pt x="22" y="5"/>
                      <a:pt x="22" y="5"/>
                      <a:pt x="22" y="5"/>
                    </a:cubicBezTo>
                    <a:cubicBezTo>
                      <a:pt x="22" y="65"/>
                      <a:pt x="22" y="65"/>
                      <a:pt x="22" y="65"/>
                    </a:cubicBezTo>
                    <a:cubicBezTo>
                      <a:pt x="22" y="69"/>
                      <a:pt x="22" y="72"/>
                      <a:pt x="21" y="73"/>
                    </a:cubicBezTo>
                    <a:cubicBezTo>
                      <a:pt x="21" y="74"/>
                      <a:pt x="20" y="75"/>
                      <a:pt x="19" y="75"/>
                    </a:cubicBezTo>
                    <a:cubicBezTo>
                      <a:pt x="18" y="76"/>
                      <a:pt x="17" y="77"/>
                      <a:pt x="15" y="77"/>
                    </a:cubicBezTo>
                    <a:cubicBezTo>
                      <a:pt x="12" y="77"/>
                      <a:pt x="12" y="77"/>
                      <a:pt x="12" y="77"/>
                    </a:cubicBezTo>
                    <a:cubicBezTo>
                      <a:pt x="12" y="79"/>
                      <a:pt x="12" y="79"/>
                      <a:pt x="12" y="79"/>
                    </a:cubicBezTo>
                    <a:cubicBezTo>
                      <a:pt x="47" y="79"/>
                      <a:pt x="47" y="79"/>
                      <a:pt x="47" y="79"/>
                    </a:cubicBezTo>
                    <a:cubicBezTo>
                      <a:pt x="47" y="77"/>
                      <a:pt x="47" y="77"/>
                      <a:pt x="47" y="77"/>
                    </a:cubicBezTo>
                    <a:cubicBezTo>
                      <a:pt x="45" y="77"/>
                      <a:pt x="45" y="77"/>
                      <a:pt x="45" y="77"/>
                    </a:cubicBezTo>
                    <a:cubicBezTo>
                      <a:pt x="43" y="77"/>
                      <a:pt x="41" y="76"/>
                      <a:pt x="40" y="75"/>
                    </a:cubicBezTo>
                    <a:cubicBezTo>
                      <a:pt x="39" y="75"/>
                      <a:pt x="39" y="74"/>
                      <a:pt x="38" y="73"/>
                    </a:cubicBezTo>
                    <a:cubicBezTo>
                      <a:pt x="38" y="72"/>
                      <a:pt x="38" y="69"/>
                      <a:pt x="38" y="65"/>
                    </a:cubicBezTo>
                    <a:cubicBezTo>
                      <a:pt x="38" y="5"/>
                      <a:pt x="38" y="5"/>
                      <a:pt x="38" y="5"/>
                    </a:cubicBezTo>
                    <a:cubicBezTo>
                      <a:pt x="43" y="5"/>
                      <a:pt x="43" y="5"/>
                      <a:pt x="43" y="5"/>
                    </a:cubicBezTo>
                    <a:cubicBezTo>
                      <a:pt x="46" y="5"/>
                      <a:pt x="48" y="5"/>
                      <a:pt x="49" y="6"/>
                    </a:cubicBezTo>
                    <a:cubicBezTo>
                      <a:pt x="51" y="7"/>
                      <a:pt x="53" y="9"/>
                      <a:pt x="54" y="11"/>
                    </a:cubicBezTo>
                    <a:cubicBezTo>
                      <a:pt x="55" y="13"/>
                      <a:pt x="57" y="17"/>
                      <a:pt x="58"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7" name="îṩlíde"/>
              <p:cNvSpPr/>
              <p:nvPr/>
            </p:nvSpPr>
            <p:spPr bwMode="auto">
              <a:xfrm>
                <a:off x="5394326" y="3738563"/>
                <a:ext cx="231775" cy="269875"/>
              </a:xfrm>
              <a:custGeom>
                <a:avLst/>
                <a:gdLst>
                  <a:gd name="T0" fmla="*/ 35 w 70"/>
                  <a:gd name="T1" fmla="*/ 0 h 81"/>
                  <a:gd name="T2" fmla="*/ 10 w 70"/>
                  <a:gd name="T3" fmla="*/ 11 h 81"/>
                  <a:gd name="T4" fmla="*/ 0 w 70"/>
                  <a:gd name="T5" fmla="*/ 40 h 81"/>
                  <a:gd name="T6" fmla="*/ 8 w 70"/>
                  <a:gd name="T7" fmla="*/ 67 h 81"/>
                  <a:gd name="T8" fmla="*/ 35 w 70"/>
                  <a:gd name="T9" fmla="*/ 81 h 81"/>
                  <a:gd name="T10" fmla="*/ 63 w 70"/>
                  <a:gd name="T11" fmla="*/ 66 h 81"/>
                  <a:gd name="T12" fmla="*/ 70 w 70"/>
                  <a:gd name="T13" fmla="*/ 40 h 81"/>
                  <a:gd name="T14" fmla="*/ 60 w 70"/>
                  <a:gd name="T15" fmla="*/ 11 h 81"/>
                  <a:gd name="T16" fmla="*/ 35 w 70"/>
                  <a:gd name="T17" fmla="*/ 0 h 81"/>
                  <a:gd name="T18" fmla="*/ 50 w 70"/>
                  <a:gd name="T19" fmla="*/ 62 h 81"/>
                  <a:gd name="T20" fmla="*/ 43 w 70"/>
                  <a:gd name="T21" fmla="*/ 74 h 81"/>
                  <a:gd name="T22" fmla="*/ 35 w 70"/>
                  <a:gd name="T23" fmla="*/ 77 h 81"/>
                  <a:gd name="T24" fmla="*/ 24 w 70"/>
                  <a:gd name="T25" fmla="*/ 70 h 81"/>
                  <a:gd name="T26" fmla="*/ 18 w 70"/>
                  <a:gd name="T27" fmla="*/ 41 h 81"/>
                  <a:gd name="T28" fmla="*/ 21 w 70"/>
                  <a:gd name="T29" fmla="*/ 15 h 81"/>
                  <a:gd name="T30" fmla="*/ 35 w 70"/>
                  <a:gd name="T31" fmla="*/ 4 h 81"/>
                  <a:gd name="T32" fmla="*/ 44 w 70"/>
                  <a:gd name="T33" fmla="*/ 7 h 81"/>
                  <a:gd name="T34" fmla="*/ 50 w 70"/>
                  <a:gd name="T35" fmla="*/ 18 h 81"/>
                  <a:gd name="T36" fmla="*/ 52 w 70"/>
                  <a:gd name="T37" fmla="*/ 41 h 81"/>
                  <a:gd name="T38" fmla="*/ 50 w 70"/>
                  <a:gd name="T39" fmla="*/ 6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1">
                    <a:moveTo>
                      <a:pt x="35" y="0"/>
                    </a:moveTo>
                    <a:cubicBezTo>
                      <a:pt x="25" y="0"/>
                      <a:pt x="17" y="3"/>
                      <a:pt x="10" y="11"/>
                    </a:cubicBezTo>
                    <a:cubicBezTo>
                      <a:pt x="3" y="19"/>
                      <a:pt x="0" y="29"/>
                      <a:pt x="0" y="40"/>
                    </a:cubicBezTo>
                    <a:cubicBezTo>
                      <a:pt x="0" y="51"/>
                      <a:pt x="3" y="60"/>
                      <a:pt x="8" y="67"/>
                    </a:cubicBezTo>
                    <a:cubicBezTo>
                      <a:pt x="14" y="77"/>
                      <a:pt x="23" y="81"/>
                      <a:pt x="35" y="81"/>
                    </a:cubicBezTo>
                    <a:cubicBezTo>
                      <a:pt x="47" y="81"/>
                      <a:pt x="56" y="76"/>
                      <a:pt x="63" y="66"/>
                    </a:cubicBezTo>
                    <a:cubicBezTo>
                      <a:pt x="68" y="59"/>
                      <a:pt x="70" y="50"/>
                      <a:pt x="70" y="40"/>
                    </a:cubicBezTo>
                    <a:cubicBezTo>
                      <a:pt x="70" y="28"/>
                      <a:pt x="67" y="19"/>
                      <a:pt x="60" y="11"/>
                    </a:cubicBezTo>
                    <a:cubicBezTo>
                      <a:pt x="54" y="3"/>
                      <a:pt x="45" y="0"/>
                      <a:pt x="35" y="0"/>
                    </a:cubicBezTo>
                    <a:close/>
                    <a:moveTo>
                      <a:pt x="50" y="62"/>
                    </a:moveTo>
                    <a:cubicBezTo>
                      <a:pt x="49" y="68"/>
                      <a:pt x="46" y="72"/>
                      <a:pt x="43" y="74"/>
                    </a:cubicBezTo>
                    <a:cubicBezTo>
                      <a:pt x="41" y="76"/>
                      <a:pt x="38" y="77"/>
                      <a:pt x="35" y="77"/>
                    </a:cubicBezTo>
                    <a:cubicBezTo>
                      <a:pt x="30" y="77"/>
                      <a:pt x="26" y="75"/>
                      <a:pt x="24" y="70"/>
                    </a:cubicBezTo>
                    <a:cubicBezTo>
                      <a:pt x="20" y="64"/>
                      <a:pt x="18" y="54"/>
                      <a:pt x="18" y="41"/>
                    </a:cubicBezTo>
                    <a:cubicBezTo>
                      <a:pt x="18" y="29"/>
                      <a:pt x="19" y="21"/>
                      <a:pt x="21" y="15"/>
                    </a:cubicBezTo>
                    <a:cubicBezTo>
                      <a:pt x="25" y="7"/>
                      <a:pt x="29" y="4"/>
                      <a:pt x="35" y="4"/>
                    </a:cubicBezTo>
                    <a:cubicBezTo>
                      <a:pt x="38" y="4"/>
                      <a:pt x="41" y="5"/>
                      <a:pt x="44" y="7"/>
                    </a:cubicBezTo>
                    <a:cubicBezTo>
                      <a:pt x="46" y="9"/>
                      <a:pt x="48" y="13"/>
                      <a:pt x="50" y="18"/>
                    </a:cubicBezTo>
                    <a:cubicBezTo>
                      <a:pt x="52" y="23"/>
                      <a:pt x="52" y="31"/>
                      <a:pt x="52" y="41"/>
                    </a:cubicBezTo>
                    <a:cubicBezTo>
                      <a:pt x="52" y="50"/>
                      <a:pt x="52" y="57"/>
                      <a:pt x="50"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8" name="ïṣḷîḓè"/>
              <p:cNvSpPr/>
              <p:nvPr/>
            </p:nvSpPr>
            <p:spPr bwMode="auto">
              <a:xfrm>
                <a:off x="5659438" y="3743326"/>
                <a:ext cx="223838" cy="265113"/>
              </a:xfrm>
              <a:custGeom>
                <a:avLst/>
                <a:gdLst>
                  <a:gd name="T0" fmla="*/ 46 w 68"/>
                  <a:gd name="T1" fmla="*/ 2 h 80"/>
                  <a:gd name="T2" fmla="*/ 54 w 68"/>
                  <a:gd name="T3" fmla="*/ 6 h 80"/>
                  <a:gd name="T4" fmla="*/ 56 w 68"/>
                  <a:gd name="T5" fmla="*/ 15 h 80"/>
                  <a:gd name="T6" fmla="*/ 56 w 68"/>
                  <a:gd name="T7" fmla="*/ 49 h 80"/>
                  <a:gd name="T8" fmla="*/ 23 w 68"/>
                  <a:gd name="T9" fmla="*/ 0 h 80"/>
                  <a:gd name="T10" fmla="*/ 0 w 68"/>
                  <a:gd name="T11" fmla="*/ 0 h 80"/>
                  <a:gd name="T12" fmla="*/ 0 w 68"/>
                  <a:gd name="T13" fmla="*/ 2 h 80"/>
                  <a:gd name="T14" fmla="*/ 5 w 68"/>
                  <a:gd name="T15" fmla="*/ 3 h 80"/>
                  <a:gd name="T16" fmla="*/ 8 w 68"/>
                  <a:gd name="T17" fmla="*/ 8 h 80"/>
                  <a:gd name="T18" fmla="*/ 10 w 68"/>
                  <a:gd name="T19" fmla="*/ 10 h 80"/>
                  <a:gd name="T20" fmla="*/ 10 w 68"/>
                  <a:gd name="T21" fmla="*/ 65 h 80"/>
                  <a:gd name="T22" fmla="*/ 8 w 68"/>
                  <a:gd name="T23" fmla="*/ 74 h 80"/>
                  <a:gd name="T24" fmla="*/ 0 w 68"/>
                  <a:gd name="T25" fmla="*/ 77 h 80"/>
                  <a:gd name="T26" fmla="*/ 0 w 68"/>
                  <a:gd name="T27" fmla="*/ 79 h 80"/>
                  <a:gd name="T28" fmla="*/ 23 w 68"/>
                  <a:gd name="T29" fmla="*/ 79 h 80"/>
                  <a:gd name="T30" fmla="*/ 23 w 68"/>
                  <a:gd name="T31" fmla="*/ 77 h 80"/>
                  <a:gd name="T32" fmla="*/ 22 w 68"/>
                  <a:gd name="T33" fmla="*/ 77 h 80"/>
                  <a:gd name="T34" fmla="*/ 16 w 68"/>
                  <a:gd name="T35" fmla="*/ 74 h 80"/>
                  <a:gd name="T36" fmla="*/ 13 w 68"/>
                  <a:gd name="T37" fmla="*/ 65 h 80"/>
                  <a:gd name="T38" fmla="*/ 13 w 68"/>
                  <a:gd name="T39" fmla="*/ 15 h 80"/>
                  <a:gd name="T40" fmla="*/ 58 w 68"/>
                  <a:gd name="T41" fmla="*/ 80 h 80"/>
                  <a:gd name="T42" fmla="*/ 59 w 68"/>
                  <a:gd name="T43" fmla="*/ 80 h 80"/>
                  <a:gd name="T44" fmla="*/ 59 w 68"/>
                  <a:gd name="T45" fmla="*/ 15 h 80"/>
                  <a:gd name="T46" fmla="*/ 60 w 68"/>
                  <a:gd name="T47" fmla="*/ 7 h 80"/>
                  <a:gd name="T48" fmla="*/ 63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3" y="3"/>
                      <a:pt x="54" y="6"/>
                    </a:cubicBezTo>
                    <a:cubicBezTo>
                      <a:pt x="55" y="7"/>
                      <a:pt x="56" y="10"/>
                      <a:pt x="56" y="15"/>
                    </a:cubicBezTo>
                    <a:cubicBezTo>
                      <a:pt x="56" y="49"/>
                      <a:pt x="56" y="49"/>
                      <a:pt x="56" y="49"/>
                    </a:cubicBezTo>
                    <a:cubicBezTo>
                      <a:pt x="23" y="0"/>
                      <a:pt x="23" y="0"/>
                      <a:pt x="23" y="0"/>
                    </a:cubicBezTo>
                    <a:cubicBezTo>
                      <a:pt x="0" y="0"/>
                      <a:pt x="0" y="0"/>
                      <a:pt x="0" y="0"/>
                    </a:cubicBezTo>
                    <a:cubicBezTo>
                      <a:pt x="0" y="2"/>
                      <a:pt x="0" y="2"/>
                      <a:pt x="0" y="2"/>
                    </a:cubicBezTo>
                    <a:cubicBezTo>
                      <a:pt x="2" y="2"/>
                      <a:pt x="4" y="3"/>
                      <a:pt x="5" y="3"/>
                    </a:cubicBezTo>
                    <a:cubicBezTo>
                      <a:pt x="6" y="4"/>
                      <a:pt x="7" y="5"/>
                      <a:pt x="8" y="8"/>
                    </a:cubicBezTo>
                    <a:cubicBezTo>
                      <a:pt x="10" y="10"/>
                      <a:pt x="10" y="10"/>
                      <a:pt x="10" y="10"/>
                    </a:cubicBezTo>
                    <a:cubicBezTo>
                      <a:pt x="10" y="65"/>
                      <a:pt x="10" y="65"/>
                      <a:pt x="10" y="65"/>
                    </a:cubicBezTo>
                    <a:cubicBezTo>
                      <a:pt x="10" y="69"/>
                      <a:pt x="9" y="72"/>
                      <a:pt x="8" y="74"/>
                    </a:cubicBezTo>
                    <a:cubicBezTo>
                      <a:pt x="6" y="76"/>
                      <a:pt x="4" y="76"/>
                      <a:pt x="0" y="77"/>
                    </a:cubicBezTo>
                    <a:cubicBezTo>
                      <a:pt x="0" y="79"/>
                      <a:pt x="0" y="79"/>
                      <a:pt x="0" y="79"/>
                    </a:cubicBezTo>
                    <a:cubicBezTo>
                      <a:pt x="23" y="79"/>
                      <a:pt x="23" y="79"/>
                      <a:pt x="23" y="79"/>
                    </a:cubicBezTo>
                    <a:cubicBezTo>
                      <a:pt x="23" y="77"/>
                      <a:pt x="23" y="77"/>
                      <a:pt x="23" y="77"/>
                    </a:cubicBezTo>
                    <a:cubicBezTo>
                      <a:pt x="22" y="77"/>
                      <a:pt x="22" y="77"/>
                      <a:pt x="22" y="77"/>
                    </a:cubicBezTo>
                    <a:cubicBezTo>
                      <a:pt x="20" y="77"/>
                      <a:pt x="18" y="76"/>
                      <a:pt x="16" y="74"/>
                    </a:cubicBezTo>
                    <a:cubicBezTo>
                      <a:pt x="14" y="73"/>
                      <a:pt x="13" y="70"/>
                      <a:pt x="13" y="65"/>
                    </a:cubicBezTo>
                    <a:cubicBezTo>
                      <a:pt x="13" y="15"/>
                      <a:pt x="13" y="15"/>
                      <a:pt x="13" y="15"/>
                    </a:cubicBezTo>
                    <a:cubicBezTo>
                      <a:pt x="58" y="80"/>
                      <a:pt x="58" y="80"/>
                      <a:pt x="58" y="80"/>
                    </a:cubicBezTo>
                    <a:cubicBezTo>
                      <a:pt x="59" y="80"/>
                      <a:pt x="59" y="80"/>
                      <a:pt x="59" y="80"/>
                    </a:cubicBezTo>
                    <a:cubicBezTo>
                      <a:pt x="59" y="15"/>
                      <a:pt x="59" y="15"/>
                      <a:pt x="59" y="15"/>
                    </a:cubicBezTo>
                    <a:cubicBezTo>
                      <a:pt x="59" y="11"/>
                      <a:pt x="60" y="9"/>
                      <a:pt x="60" y="7"/>
                    </a:cubicBezTo>
                    <a:cubicBezTo>
                      <a:pt x="61" y="6"/>
                      <a:pt x="62" y="5"/>
                      <a:pt x="63"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9" name="îṣḷïdé"/>
              <p:cNvSpPr/>
              <p:nvPr/>
            </p:nvSpPr>
            <p:spPr bwMode="auto">
              <a:xfrm>
                <a:off x="5919788" y="3735388"/>
                <a:ext cx="241300" cy="276225"/>
              </a:xfrm>
              <a:custGeom>
                <a:avLst/>
                <a:gdLst>
                  <a:gd name="T0" fmla="*/ 41 w 73"/>
                  <a:gd name="T1" fmla="*/ 50 h 83"/>
                  <a:gd name="T2" fmla="*/ 43 w 73"/>
                  <a:gd name="T3" fmla="*/ 50 h 83"/>
                  <a:gd name="T4" fmla="*/ 47 w 73"/>
                  <a:gd name="T5" fmla="*/ 51 h 83"/>
                  <a:gd name="T6" fmla="*/ 49 w 73"/>
                  <a:gd name="T7" fmla="*/ 53 h 83"/>
                  <a:gd name="T8" fmla="*/ 49 w 73"/>
                  <a:gd name="T9" fmla="*/ 59 h 83"/>
                  <a:gd name="T10" fmla="*/ 49 w 73"/>
                  <a:gd name="T11" fmla="*/ 76 h 83"/>
                  <a:gd name="T12" fmla="*/ 44 w 73"/>
                  <a:gd name="T13" fmla="*/ 78 h 83"/>
                  <a:gd name="T14" fmla="*/ 39 w 73"/>
                  <a:gd name="T15" fmla="*/ 78 h 83"/>
                  <a:gd name="T16" fmla="*/ 27 w 73"/>
                  <a:gd name="T17" fmla="*/ 74 h 83"/>
                  <a:gd name="T18" fmla="*/ 20 w 73"/>
                  <a:gd name="T19" fmla="*/ 62 h 83"/>
                  <a:gd name="T20" fmla="*/ 18 w 73"/>
                  <a:gd name="T21" fmla="*/ 42 h 83"/>
                  <a:gd name="T22" fmla="*/ 20 w 73"/>
                  <a:gd name="T23" fmla="*/ 24 h 83"/>
                  <a:gd name="T24" fmla="*/ 27 w 73"/>
                  <a:gd name="T25" fmla="*/ 10 h 83"/>
                  <a:gd name="T26" fmla="*/ 39 w 73"/>
                  <a:gd name="T27" fmla="*/ 5 h 83"/>
                  <a:gd name="T28" fmla="*/ 54 w 73"/>
                  <a:gd name="T29" fmla="*/ 11 h 83"/>
                  <a:gd name="T30" fmla="*/ 63 w 73"/>
                  <a:gd name="T31" fmla="*/ 28 h 83"/>
                  <a:gd name="T32" fmla="*/ 65 w 73"/>
                  <a:gd name="T33" fmla="*/ 28 h 83"/>
                  <a:gd name="T34" fmla="*/ 65 w 73"/>
                  <a:gd name="T35" fmla="*/ 0 h 83"/>
                  <a:gd name="T36" fmla="*/ 63 w 73"/>
                  <a:gd name="T37" fmla="*/ 0 h 83"/>
                  <a:gd name="T38" fmla="*/ 61 w 73"/>
                  <a:gd name="T39" fmla="*/ 5 h 83"/>
                  <a:gd name="T40" fmla="*/ 59 w 73"/>
                  <a:gd name="T41" fmla="*/ 6 h 83"/>
                  <a:gd name="T42" fmla="*/ 53 w 73"/>
                  <a:gd name="T43" fmla="*/ 4 h 83"/>
                  <a:gd name="T44" fmla="*/ 46 w 73"/>
                  <a:gd name="T45" fmla="*/ 1 h 83"/>
                  <a:gd name="T46" fmla="*/ 37 w 73"/>
                  <a:gd name="T47" fmla="*/ 0 h 83"/>
                  <a:gd name="T48" fmla="*/ 11 w 73"/>
                  <a:gd name="T49" fmla="*/ 13 h 83"/>
                  <a:gd name="T50" fmla="*/ 0 w 73"/>
                  <a:gd name="T51" fmla="*/ 42 h 83"/>
                  <a:gd name="T52" fmla="*/ 4 w 73"/>
                  <a:gd name="T53" fmla="*/ 60 h 83"/>
                  <a:gd name="T54" fmla="*/ 11 w 73"/>
                  <a:gd name="T55" fmla="*/ 72 h 83"/>
                  <a:gd name="T56" fmla="*/ 22 w 73"/>
                  <a:gd name="T57" fmla="*/ 79 h 83"/>
                  <a:gd name="T58" fmla="*/ 38 w 73"/>
                  <a:gd name="T59" fmla="*/ 83 h 83"/>
                  <a:gd name="T60" fmla="*/ 52 w 73"/>
                  <a:gd name="T61" fmla="*/ 81 h 83"/>
                  <a:gd name="T62" fmla="*/ 65 w 73"/>
                  <a:gd name="T63" fmla="*/ 76 h 83"/>
                  <a:gd name="T64" fmla="*/ 65 w 73"/>
                  <a:gd name="T65" fmla="*/ 59 h 83"/>
                  <a:gd name="T66" fmla="*/ 66 w 73"/>
                  <a:gd name="T67" fmla="*/ 54 h 83"/>
                  <a:gd name="T68" fmla="*/ 68 w 73"/>
                  <a:gd name="T69" fmla="*/ 51 h 83"/>
                  <a:gd name="T70" fmla="*/ 73 w 73"/>
                  <a:gd name="T71" fmla="*/ 50 h 83"/>
                  <a:gd name="T72" fmla="*/ 73 w 73"/>
                  <a:gd name="T73" fmla="*/ 48 h 83"/>
                  <a:gd name="T74" fmla="*/ 41 w 73"/>
                  <a:gd name="T75" fmla="*/ 48 h 83"/>
                  <a:gd name="T76" fmla="*/ 41 w 73"/>
                  <a:gd name="T77"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83">
                    <a:moveTo>
                      <a:pt x="41" y="50"/>
                    </a:moveTo>
                    <a:cubicBezTo>
                      <a:pt x="43" y="50"/>
                      <a:pt x="43" y="50"/>
                      <a:pt x="43" y="50"/>
                    </a:cubicBezTo>
                    <a:cubicBezTo>
                      <a:pt x="44" y="50"/>
                      <a:pt x="45" y="50"/>
                      <a:pt x="47" y="51"/>
                    </a:cubicBezTo>
                    <a:cubicBezTo>
                      <a:pt x="48" y="52"/>
                      <a:pt x="48" y="53"/>
                      <a:pt x="49" y="53"/>
                    </a:cubicBezTo>
                    <a:cubicBezTo>
                      <a:pt x="49" y="54"/>
                      <a:pt x="49" y="56"/>
                      <a:pt x="49" y="59"/>
                    </a:cubicBezTo>
                    <a:cubicBezTo>
                      <a:pt x="49" y="76"/>
                      <a:pt x="49" y="76"/>
                      <a:pt x="49" y="76"/>
                    </a:cubicBezTo>
                    <a:cubicBezTo>
                      <a:pt x="48" y="77"/>
                      <a:pt x="46" y="77"/>
                      <a:pt x="44" y="78"/>
                    </a:cubicBezTo>
                    <a:cubicBezTo>
                      <a:pt x="43" y="78"/>
                      <a:pt x="41" y="78"/>
                      <a:pt x="39" y="78"/>
                    </a:cubicBezTo>
                    <a:cubicBezTo>
                      <a:pt x="35" y="78"/>
                      <a:pt x="31" y="77"/>
                      <a:pt x="27" y="74"/>
                    </a:cubicBezTo>
                    <a:cubicBezTo>
                      <a:pt x="24" y="71"/>
                      <a:pt x="22" y="67"/>
                      <a:pt x="20" y="62"/>
                    </a:cubicBezTo>
                    <a:cubicBezTo>
                      <a:pt x="19" y="56"/>
                      <a:pt x="18" y="49"/>
                      <a:pt x="18" y="42"/>
                    </a:cubicBezTo>
                    <a:cubicBezTo>
                      <a:pt x="18" y="36"/>
                      <a:pt x="19" y="30"/>
                      <a:pt x="20" y="24"/>
                    </a:cubicBezTo>
                    <a:cubicBezTo>
                      <a:pt x="21" y="18"/>
                      <a:pt x="24" y="13"/>
                      <a:pt x="27" y="10"/>
                    </a:cubicBezTo>
                    <a:cubicBezTo>
                      <a:pt x="30" y="7"/>
                      <a:pt x="34" y="5"/>
                      <a:pt x="39" y="5"/>
                    </a:cubicBezTo>
                    <a:cubicBezTo>
                      <a:pt x="44" y="5"/>
                      <a:pt x="49" y="7"/>
                      <a:pt x="54" y="11"/>
                    </a:cubicBezTo>
                    <a:cubicBezTo>
                      <a:pt x="58" y="15"/>
                      <a:pt x="61" y="20"/>
                      <a:pt x="63" y="28"/>
                    </a:cubicBezTo>
                    <a:cubicBezTo>
                      <a:pt x="65" y="28"/>
                      <a:pt x="65" y="28"/>
                      <a:pt x="65" y="28"/>
                    </a:cubicBezTo>
                    <a:cubicBezTo>
                      <a:pt x="65" y="0"/>
                      <a:pt x="65" y="0"/>
                      <a:pt x="65" y="0"/>
                    </a:cubicBezTo>
                    <a:cubicBezTo>
                      <a:pt x="63" y="0"/>
                      <a:pt x="63" y="0"/>
                      <a:pt x="63" y="0"/>
                    </a:cubicBezTo>
                    <a:cubicBezTo>
                      <a:pt x="63" y="3"/>
                      <a:pt x="62" y="4"/>
                      <a:pt x="61" y="5"/>
                    </a:cubicBezTo>
                    <a:cubicBezTo>
                      <a:pt x="60" y="6"/>
                      <a:pt x="60" y="6"/>
                      <a:pt x="59" y="6"/>
                    </a:cubicBezTo>
                    <a:cubicBezTo>
                      <a:pt x="58" y="6"/>
                      <a:pt x="56" y="5"/>
                      <a:pt x="53" y="4"/>
                    </a:cubicBezTo>
                    <a:cubicBezTo>
                      <a:pt x="50" y="2"/>
                      <a:pt x="47" y="2"/>
                      <a:pt x="46" y="1"/>
                    </a:cubicBezTo>
                    <a:cubicBezTo>
                      <a:pt x="43" y="1"/>
                      <a:pt x="40" y="0"/>
                      <a:pt x="37" y="0"/>
                    </a:cubicBezTo>
                    <a:cubicBezTo>
                      <a:pt x="27" y="0"/>
                      <a:pt x="18" y="4"/>
                      <a:pt x="11" y="13"/>
                    </a:cubicBezTo>
                    <a:cubicBezTo>
                      <a:pt x="4" y="21"/>
                      <a:pt x="0" y="31"/>
                      <a:pt x="0" y="42"/>
                    </a:cubicBezTo>
                    <a:cubicBezTo>
                      <a:pt x="0" y="49"/>
                      <a:pt x="2" y="55"/>
                      <a:pt x="4" y="60"/>
                    </a:cubicBezTo>
                    <a:cubicBezTo>
                      <a:pt x="6" y="64"/>
                      <a:pt x="8" y="68"/>
                      <a:pt x="11" y="72"/>
                    </a:cubicBezTo>
                    <a:cubicBezTo>
                      <a:pt x="14" y="75"/>
                      <a:pt x="18" y="77"/>
                      <a:pt x="22" y="79"/>
                    </a:cubicBezTo>
                    <a:cubicBezTo>
                      <a:pt x="26" y="82"/>
                      <a:pt x="32" y="83"/>
                      <a:pt x="38" y="83"/>
                    </a:cubicBezTo>
                    <a:cubicBezTo>
                      <a:pt x="43" y="83"/>
                      <a:pt x="47" y="82"/>
                      <a:pt x="52" y="81"/>
                    </a:cubicBezTo>
                    <a:cubicBezTo>
                      <a:pt x="57" y="80"/>
                      <a:pt x="61" y="78"/>
                      <a:pt x="65" y="76"/>
                    </a:cubicBezTo>
                    <a:cubicBezTo>
                      <a:pt x="65" y="59"/>
                      <a:pt x="65" y="59"/>
                      <a:pt x="65" y="59"/>
                    </a:cubicBezTo>
                    <a:cubicBezTo>
                      <a:pt x="65" y="57"/>
                      <a:pt x="65" y="55"/>
                      <a:pt x="66" y="54"/>
                    </a:cubicBezTo>
                    <a:cubicBezTo>
                      <a:pt x="66" y="53"/>
                      <a:pt x="67" y="52"/>
                      <a:pt x="68" y="51"/>
                    </a:cubicBezTo>
                    <a:cubicBezTo>
                      <a:pt x="69" y="50"/>
                      <a:pt x="70" y="50"/>
                      <a:pt x="73" y="50"/>
                    </a:cubicBezTo>
                    <a:cubicBezTo>
                      <a:pt x="73" y="48"/>
                      <a:pt x="73" y="48"/>
                      <a:pt x="73" y="48"/>
                    </a:cubicBezTo>
                    <a:cubicBezTo>
                      <a:pt x="41" y="48"/>
                      <a:pt x="41" y="48"/>
                      <a:pt x="41" y="48"/>
                    </a:cubicBezTo>
                    <a:lnTo>
                      <a:pt x="4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0" name="íṩḷíḍê"/>
              <p:cNvSpPr/>
              <p:nvPr/>
            </p:nvSpPr>
            <p:spPr bwMode="auto">
              <a:xfrm>
                <a:off x="6183313" y="3743326"/>
                <a:ext cx="158750" cy="265113"/>
              </a:xfrm>
              <a:custGeom>
                <a:avLst/>
                <a:gdLst>
                  <a:gd name="T0" fmla="*/ 13 w 48"/>
                  <a:gd name="T1" fmla="*/ 2 h 80"/>
                  <a:gd name="T2" fmla="*/ 16 w 48"/>
                  <a:gd name="T3" fmla="*/ 2 h 80"/>
                  <a:gd name="T4" fmla="*/ 20 w 48"/>
                  <a:gd name="T5" fmla="*/ 3 h 80"/>
                  <a:gd name="T6" fmla="*/ 22 w 48"/>
                  <a:gd name="T7" fmla="*/ 6 h 80"/>
                  <a:gd name="T8" fmla="*/ 23 w 48"/>
                  <a:gd name="T9" fmla="*/ 14 h 80"/>
                  <a:gd name="T10" fmla="*/ 23 w 48"/>
                  <a:gd name="T11" fmla="*/ 56 h 80"/>
                  <a:gd name="T12" fmla="*/ 22 w 48"/>
                  <a:gd name="T13" fmla="*/ 71 h 80"/>
                  <a:gd name="T14" fmla="*/ 20 w 48"/>
                  <a:gd name="T15" fmla="*/ 75 h 80"/>
                  <a:gd name="T16" fmla="*/ 17 w 48"/>
                  <a:gd name="T17" fmla="*/ 76 h 80"/>
                  <a:gd name="T18" fmla="*/ 12 w 48"/>
                  <a:gd name="T19" fmla="*/ 74 h 80"/>
                  <a:gd name="T20" fmla="*/ 11 w 48"/>
                  <a:gd name="T21" fmla="*/ 72 h 80"/>
                  <a:gd name="T22" fmla="*/ 12 w 48"/>
                  <a:gd name="T23" fmla="*/ 68 h 80"/>
                  <a:gd name="T24" fmla="*/ 14 w 48"/>
                  <a:gd name="T25" fmla="*/ 65 h 80"/>
                  <a:gd name="T26" fmla="*/ 14 w 48"/>
                  <a:gd name="T27" fmla="*/ 62 h 80"/>
                  <a:gd name="T28" fmla="*/ 12 w 48"/>
                  <a:gd name="T29" fmla="*/ 57 h 80"/>
                  <a:gd name="T30" fmla="*/ 7 w 48"/>
                  <a:gd name="T31" fmla="*/ 55 h 80"/>
                  <a:gd name="T32" fmla="*/ 2 w 48"/>
                  <a:gd name="T33" fmla="*/ 57 h 80"/>
                  <a:gd name="T34" fmla="*/ 0 w 48"/>
                  <a:gd name="T35" fmla="*/ 64 h 80"/>
                  <a:gd name="T36" fmla="*/ 5 w 48"/>
                  <a:gd name="T37" fmla="*/ 75 h 80"/>
                  <a:gd name="T38" fmla="*/ 19 w 48"/>
                  <a:gd name="T39" fmla="*/ 80 h 80"/>
                  <a:gd name="T40" fmla="*/ 30 w 48"/>
                  <a:gd name="T41" fmla="*/ 77 h 80"/>
                  <a:gd name="T42" fmla="*/ 37 w 48"/>
                  <a:gd name="T43" fmla="*/ 68 h 80"/>
                  <a:gd name="T44" fmla="*/ 39 w 48"/>
                  <a:gd name="T45" fmla="*/ 52 h 80"/>
                  <a:gd name="T46" fmla="*/ 39 w 48"/>
                  <a:gd name="T47" fmla="*/ 14 h 80"/>
                  <a:gd name="T48" fmla="*/ 39 w 48"/>
                  <a:gd name="T49" fmla="*/ 6 h 80"/>
                  <a:gd name="T50" fmla="*/ 41 w 48"/>
                  <a:gd name="T51" fmla="*/ 4 h 80"/>
                  <a:gd name="T52" fmla="*/ 46 w 48"/>
                  <a:gd name="T53" fmla="*/ 2 h 80"/>
                  <a:gd name="T54" fmla="*/ 48 w 48"/>
                  <a:gd name="T55" fmla="*/ 2 h 80"/>
                  <a:gd name="T56" fmla="*/ 48 w 48"/>
                  <a:gd name="T57" fmla="*/ 0 h 80"/>
                  <a:gd name="T58" fmla="*/ 13 w 48"/>
                  <a:gd name="T59" fmla="*/ 0 h 80"/>
                  <a:gd name="T60" fmla="*/ 13 w 48"/>
                  <a:gd name="T6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80">
                    <a:moveTo>
                      <a:pt x="13" y="2"/>
                    </a:moveTo>
                    <a:cubicBezTo>
                      <a:pt x="16" y="2"/>
                      <a:pt x="16" y="2"/>
                      <a:pt x="16" y="2"/>
                    </a:cubicBezTo>
                    <a:cubicBezTo>
                      <a:pt x="18" y="2"/>
                      <a:pt x="19" y="3"/>
                      <a:pt x="20" y="3"/>
                    </a:cubicBezTo>
                    <a:cubicBezTo>
                      <a:pt x="21" y="4"/>
                      <a:pt x="22" y="5"/>
                      <a:pt x="22" y="6"/>
                    </a:cubicBezTo>
                    <a:cubicBezTo>
                      <a:pt x="23" y="7"/>
                      <a:pt x="23" y="10"/>
                      <a:pt x="23" y="14"/>
                    </a:cubicBezTo>
                    <a:cubicBezTo>
                      <a:pt x="23" y="56"/>
                      <a:pt x="23" y="56"/>
                      <a:pt x="23" y="56"/>
                    </a:cubicBezTo>
                    <a:cubicBezTo>
                      <a:pt x="23" y="64"/>
                      <a:pt x="23" y="69"/>
                      <a:pt x="22" y="71"/>
                    </a:cubicBezTo>
                    <a:cubicBezTo>
                      <a:pt x="22" y="72"/>
                      <a:pt x="21" y="74"/>
                      <a:pt x="20" y="75"/>
                    </a:cubicBezTo>
                    <a:cubicBezTo>
                      <a:pt x="20" y="75"/>
                      <a:pt x="18" y="76"/>
                      <a:pt x="17" y="76"/>
                    </a:cubicBezTo>
                    <a:cubicBezTo>
                      <a:pt x="15" y="76"/>
                      <a:pt x="13" y="75"/>
                      <a:pt x="12" y="74"/>
                    </a:cubicBezTo>
                    <a:cubicBezTo>
                      <a:pt x="11" y="73"/>
                      <a:pt x="11" y="73"/>
                      <a:pt x="11" y="72"/>
                    </a:cubicBezTo>
                    <a:cubicBezTo>
                      <a:pt x="11" y="71"/>
                      <a:pt x="11" y="70"/>
                      <a:pt x="12" y="68"/>
                    </a:cubicBezTo>
                    <a:cubicBezTo>
                      <a:pt x="13" y="67"/>
                      <a:pt x="14" y="66"/>
                      <a:pt x="14" y="65"/>
                    </a:cubicBezTo>
                    <a:cubicBezTo>
                      <a:pt x="14" y="64"/>
                      <a:pt x="14" y="64"/>
                      <a:pt x="14" y="62"/>
                    </a:cubicBezTo>
                    <a:cubicBezTo>
                      <a:pt x="14" y="60"/>
                      <a:pt x="13" y="58"/>
                      <a:pt x="12" y="57"/>
                    </a:cubicBezTo>
                    <a:cubicBezTo>
                      <a:pt x="11" y="55"/>
                      <a:pt x="9" y="55"/>
                      <a:pt x="7" y="55"/>
                    </a:cubicBezTo>
                    <a:cubicBezTo>
                      <a:pt x="5" y="55"/>
                      <a:pt x="3" y="56"/>
                      <a:pt x="2" y="57"/>
                    </a:cubicBezTo>
                    <a:cubicBezTo>
                      <a:pt x="1" y="59"/>
                      <a:pt x="0" y="61"/>
                      <a:pt x="0" y="64"/>
                    </a:cubicBezTo>
                    <a:cubicBezTo>
                      <a:pt x="0" y="68"/>
                      <a:pt x="2" y="72"/>
                      <a:pt x="5" y="75"/>
                    </a:cubicBezTo>
                    <a:cubicBezTo>
                      <a:pt x="8" y="79"/>
                      <a:pt x="13" y="80"/>
                      <a:pt x="19" y="80"/>
                    </a:cubicBezTo>
                    <a:cubicBezTo>
                      <a:pt x="23" y="80"/>
                      <a:pt x="27" y="79"/>
                      <a:pt x="30" y="77"/>
                    </a:cubicBezTo>
                    <a:cubicBezTo>
                      <a:pt x="33" y="75"/>
                      <a:pt x="36" y="72"/>
                      <a:pt x="37" y="68"/>
                    </a:cubicBezTo>
                    <a:cubicBezTo>
                      <a:pt x="38" y="65"/>
                      <a:pt x="39" y="60"/>
                      <a:pt x="39" y="52"/>
                    </a:cubicBezTo>
                    <a:cubicBezTo>
                      <a:pt x="39" y="14"/>
                      <a:pt x="39" y="14"/>
                      <a:pt x="39" y="14"/>
                    </a:cubicBezTo>
                    <a:cubicBezTo>
                      <a:pt x="39" y="10"/>
                      <a:pt x="39" y="7"/>
                      <a:pt x="39" y="6"/>
                    </a:cubicBezTo>
                    <a:cubicBezTo>
                      <a:pt x="40" y="5"/>
                      <a:pt x="40" y="4"/>
                      <a:pt x="41" y="4"/>
                    </a:cubicBezTo>
                    <a:cubicBezTo>
                      <a:pt x="42" y="3"/>
                      <a:pt x="44" y="2"/>
                      <a:pt x="46" y="2"/>
                    </a:cubicBezTo>
                    <a:cubicBezTo>
                      <a:pt x="48" y="2"/>
                      <a:pt x="48" y="2"/>
                      <a:pt x="48" y="2"/>
                    </a:cubicBezTo>
                    <a:cubicBezTo>
                      <a:pt x="48" y="0"/>
                      <a:pt x="48" y="0"/>
                      <a:pt x="48" y="0"/>
                    </a:cubicBezTo>
                    <a:cubicBezTo>
                      <a:pt x="13" y="0"/>
                      <a:pt x="13" y="0"/>
                      <a:pt x="13" y="0"/>
                    </a:cubicBezTo>
                    <a:lnTo>
                      <a:pt x="1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1" name="isļîde"/>
              <p:cNvSpPr/>
              <p:nvPr/>
            </p:nvSpPr>
            <p:spPr bwMode="auto">
              <a:xfrm>
                <a:off x="6369051" y="3743326"/>
                <a:ext cx="111125" cy="261938"/>
              </a:xfrm>
              <a:custGeom>
                <a:avLst/>
                <a:gdLst>
                  <a:gd name="T0" fmla="*/ 0 w 34"/>
                  <a:gd name="T1" fmla="*/ 2 h 79"/>
                  <a:gd name="T2" fmla="*/ 2 w 34"/>
                  <a:gd name="T3" fmla="*/ 2 h 79"/>
                  <a:gd name="T4" fmla="*/ 6 w 34"/>
                  <a:gd name="T5" fmla="*/ 3 h 79"/>
                  <a:gd name="T6" fmla="*/ 8 w 34"/>
                  <a:gd name="T7" fmla="*/ 6 h 79"/>
                  <a:gd name="T8" fmla="*/ 9 w 34"/>
                  <a:gd name="T9" fmla="*/ 14 h 79"/>
                  <a:gd name="T10" fmla="*/ 9 w 34"/>
                  <a:gd name="T11" fmla="*/ 65 h 79"/>
                  <a:gd name="T12" fmla="*/ 8 w 34"/>
                  <a:gd name="T13" fmla="*/ 73 h 79"/>
                  <a:gd name="T14" fmla="*/ 6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7 w 34"/>
                  <a:gd name="T29" fmla="*/ 75 h 79"/>
                  <a:gd name="T30" fmla="*/ 25 w 34"/>
                  <a:gd name="T31" fmla="*/ 73 h 79"/>
                  <a:gd name="T32" fmla="*/ 25 w 34"/>
                  <a:gd name="T33" fmla="*/ 65 h 79"/>
                  <a:gd name="T34" fmla="*/ 25 w 34"/>
                  <a:gd name="T35" fmla="*/ 14 h 79"/>
                  <a:gd name="T36" fmla="*/ 25 w 34"/>
                  <a:gd name="T37" fmla="*/ 6 h 79"/>
                  <a:gd name="T38" fmla="*/ 27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7" y="75"/>
                    </a:cubicBezTo>
                    <a:cubicBezTo>
                      <a:pt x="26" y="75"/>
                      <a:pt x="26" y="74"/>
                      <a:pt x="25" y="73"/>
                    </a:cubicBezTo>
                    <a:cubicBezTo>
                      <a:pt x="25" y="72"/>
                      <a:pt x="25" y="69"/>
                      <a:pt x="25" y="65"/>
                    </a:cubicBezTo>
                    <a:cubicBezTo>
                      <a:pt x="25" y="14"/>
                      <a:pt x="25" y="14"/>
                      <a:pt x="25" y="14"/>
                    </a:cubicBezTo>
                    <a:cubicBezTo>
                      <a:pt x="25" y="10"/>
                      <a:pt x="25" y="7"/>
                      <a:pt x="25" y="6"/>
                    </a:cubicBezTo>
                    <a:cubicBezTo>
                      <a:pt x="26" y="5"/>
                      <a:pt x="26" y="4"/>
                      <a:pt x="27" y="4"/>
                    </a:cubicBezTo>
                    <a:cubicBezTo>
                      <a:pt x="28"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2" name="ïślîḍé"/>
              <p:cNvSpPr/>
              <p:nvPr/>
            </p:nvSpPr>
            <p:spPr bwMode="auto">
              <a:xfrm>
                <a:off x="6580188" y="3743326"/>
                <a:ext cx="220663" cy="268288"/>
              </a:xfrm>
              <a:custGeom>
                <a:avLst/>
                <a:gdLst>
                  <a:gd name="T0" fmla="*/ 45 w 67"/>
                  <a:gd name="T1" fmla="*/ 2 h 81"/>
                  <a:gd name="T2" fmla="*/ 51 w 67"/>
                  <a:gd name="T3" fmla="*/ 4 h 81"/>
                  <a:gd name="T4" fmla="*/ 53 w 67"/>
                  <a:gd name="T5" fmla="*/ 7 h 81"/>
                  <a:gd name="T6" fmla="*/ 54 w 67"/>
                  <a:gd name="T7" fmla="*/ 14 h 81"/>
                  <a:gd name="T8" fmla="*/ 54 w 67"/>
                  <a:gd name="T9" fmla="*/ 46 h 81"/>
                  <a:gd name="T10" fmla="*/ 52 w 67"/>
                  <a:gd name="T11" fmla="*/ 64 h 81"/>
                  <a:gd name="T12" fmla="*/ 47 w 67"/>
                  <a:gd name="T13" fmla="*/ 72 h 81"/>
                  <a:gd name="T14" fmla="*/ 37 w 67"/>
                  <a:gd name="T15" fmla="*/ 75 h 81"/>
                  <a:gd name="T16" fmla="*/ 30 w 67"/>
                  <a:gd name="T17" fmla="*/ 72 h 81"/>
                  <a:gd name="T18" fmla="*/ 25 w 67"/>
                  <a:gd name="T19" fmla="*/ 67 h 81"/>
                  <a:gd name="T20" fmla="*/ 24 w 67"/>
                  <a:gd name="T21" fmla="*/ 53 h 81"/>
                  <a:gd name="T22" fmla="*/ 24 w 67"/>
                  <a:gd name="T23" fmla="*/ 14 h 81"/>
                  <a:gd name="T24" fmla="*/ 25 w 67"/>
                  <a:gd name="T25" fmla="*/ 6 h 81"/>
                  <a:gd name="T26" fmla="*/ 27 w 67"/>
                  <a:gd name="T27" fmla="*/ 3 h 81"/>
                  <a:gd name="T28" fmla="*/ 32 w 67"/>
                  <a:gd name="T29" fmla="*/ 2 h 81"/>
                  <a:gd name="T30" fmla="*/ 34 w 67"/>
                  <a:gd name="T31" fmla="*/ 2 h 81"/>
                  <a:gd name="T32" fmla="*/ 34 w 67"/>
                  <a:gd name="T33" fmla="*/ 0 h 81"/>
                  <a:gd name="T34" fmla="*/ 0 w 67"/>
                  <a:gd name="T35" fmla="*/ 0 h 81"/>
                  <a:gd name="T36" fmla="*/ 0 w 67"/>
                  <a:gd name="T37" fmla="*/ 2 h 81"/>
                  <a:gd name="T38" fmla="*/ 5 w 67"/>
                  <a:gd name="T39" fmla="*/ 3 h 81"/>
                  <a:gd name="T40" fmla="*/ 7 w 67"/>
                  <a:gd name="T41" fmla="*/ 6 h 81"/>
                  <a:gd name="T42" fmla="*/ 8 w 67"/>
                  <a:gd name="T43" fmla="*/ 14 h 81"/>
                  <a:gd name="T44" fmla="*/ 8 w 67"/>
                  <a:gd name="T45" fmla="*/ 53 h 81"/>
                  <a:gd name="T46" fmla="*/ 11 w 67"/>
                  <a:gd name="T47" fmla="*/ 68 h 81"/>
                  <a:gd name="T48" fmla="*/ 20 w 67"/>
                  <a:gd name="T49" fmla="*/ 78 h 81"/>
                  <a:gd name="T50" fmla="*/ 33 w 67"/>
                  <a:gd name="T51" fmla="*/ 81 h 81"/>
                  <a:gd name="T52" fmla="*/ 49 w 67"/>
                  <a:gd name="T53" fmla="*/ 75 h 81"/>
                  <a:gd name="T54" fmla="*/ 57 w 67"/>
                  <a:gd name="T55" fmla="*/ 64 h 81"/>
                  <a:gd name="T56" fmla="*/ 58 w 67"/>
                  <a:gd name="T57" fmla="*/ 44 h 81"/>
                  <a:gd name="T58" fmla="*/ 58 w 67"/>
                  <a:gd name="T59" fmla="*/ 14 h 81"/>
                  <a:gd name="T60" fmla="*/ 59 w 67"/>
                  <a:gd name="T61" fmla="*/ 8 h 81"/>
                  <a:gd name="T62" fmla="*/ 61 w 67"/>
                  <a:gd name="T63" fmla="*/ 4 h 81"/>
                  <a:gd name="T64" fmla="*/ 66 w 67"/>
                  <a:gd name="T65" fmla="*/ 2 h 81"/>
                  <a:gd name="T66" fmla="*/ 67 w 67"/>
                  <a:gd name="T67" fmla="*/ 2 h 81"/>
                  <a:gd name="T68" fmla="*/ 67 w 67"/>
                  <a:gd name="T69" fmla="*/ 0 h 81"/>
                  <a:gd name="T70" fmla="*/ 45 w 67"/>
                  <a:gd name="T71" fmla="*/ 0 h 81"/>
                  <a:gd name="T72" fmla="*/ 45 w 67"/>
                  <a:gd name="T73"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81">
                    <a:moveTo>
                      <a:pt x="45" y="2"/>
                    </a:moveTo>
                    <a:cubicBezTo>
                      <a:pt x="47" y="2"/>
                      <a:pt x="49" y="3"/>
                      <a:pt x="51" y="4"/>
                    </a:cubicBezTo>
                    <a:cubicBezTo>
                      <a:pt x="52" y="4"/>
                      <a:pt x="53" y="5"/>
                      <a:pt x="53" y="7"/>
                    </a:cubicBezTo>
                    <a:cubicBezTo>
                      <a:pt x="54" y="8"/>
                      <a:pt x="54" y="11"/>
                      <a:pt x="54" y="14"/>
                    </a:cubicBezTo>
                    <a:cubicBezTo>
                      <a:pt x="54" y="46"/>
                      <a:pt x="54" y="46"/>
                      <a:pt x="54" y="46"/>
                    </a:cubicBezTo>
                    <a:cubicBezTo>
                      <a:pt x="54" y="55"/>
                      <a:pt x="53" y="60"/>
                      <a:pt x="52" y="64"/>
                    </a:cubicBezTo>
                    <a:cubicBezTo>
                      <a:pt x="51" y="67"/>
                      <a:pt x="49" y="70"/>
                      <a:pt x="47" y="72"/>
                    </a:cubicBezTo>
                    <a:cubicBezTo>
                      <a:pt x="44" y="74"/>
                      <a:pt x="41" y="75"/>
                      <a:pt x="37" y="75"/>
                    </a:cubicBezTo>
                    <a:cubicBezTo>
                      <a:pt x="34" y="75"/>
                      <a:pt x="32" y="74"/>
                      <a:pt x="30" y="72"/>
                    </a:cubicBezTo>
                    <a:cubicBezTo>
                      <a:pt x="28" y="71"/>
                      <a:pt x="26" y="69"/>
                      <a:pt x="25" y="67"/>
                    </a:cubicBezTo>
                    <a:cubicBezTo>
                      <a:pt x="24" y="64"/>
                      <a:pt x="24" y="60"/>
                      <a:pt x="24" y="53"/>
                    </a:cubicBezTo>
                    <a:cubicBezTo>
                      <a:pt x="24" y="14"/>
                      <a:pt x="24" y="14"/>
                      <a:pt x="24" y="14"/>
                    </a:cubicBezTo>
                    <a:cubicBezTo>
                      <a:pt x="24" y="10"/>
                      <a:pt x="24" y="7"/>
                      <a:pt x="25" y="6"/>
                    </a:cubicBezTo>
                    <a:cubicBezTo>
                      <a:pt x="25" y="5"/>
                      <a:pt x="26" y="4"/>
                      <a:pt x="27" y="3"/>
                    </a:cubicBezTo>
                    <a:cubicBezTo>
                      <a:pt x="28" y="3"/>
                      <a:pt x="29" y="2"/>
                      <a:pt x="32" y="2"/>
                    </a:cubicBezTo>
                    <a:cubicBezTo>
                      <a:pt x="34" y="2"/>
                      <a:pt x="34" y="2"/>
                      <a:pt x="34" y="2"/>
                    </a:cubicBezTo>
                    <a:cubicBezTo>
                      <a:pt x="34" y="0"/>
                      <a:pt x="34" y="0"/>
                      <a:pt x="34" y="0"/>
                    </a:cubicBezTo>
                    <a:cubicBezTo>
                      <a:pt x="0" y="0"/>
                      <a:pt x="0" y="0"/>
                      <a:pt x="0" y="0"/>
                    </a:cubicBezTo>
                    <a:cubicBezTo>
                      <a:pt x="0" y="2"/>
                      <a:pt x="0" y="2"/>
                      <a:pt x="0" y="2"/>
                    </a:cubicBezTo>
                    <a:cubicBezTo>
                      <a:pt x="2" y="2"/>
                      <a:pt x="4" y="3"/>
                      <a:pt x="5" y="3"/>
                    </a:cubicBezTo>
                    <a:cubicBezTo>
                      <a:pt x="6" y="4"/>
                      <a:pt x="7" y="5"/>
                      <a:pt x="7" y="6"/>
                    </a:cubicBezTo>
                    <a:cubicBezTo>
                      <a:pt x="8" y="7"/>
                      <a:pt x="8" y="10"/>
                      <a:pt x="8" y="14"/>
                    </a:cubicBezTo>
                    <a:cubicBezTo>
                      <a:pt x="8" y="53"/>
                      <a:pt x="8" y="53"/>
                      <a:pt x="8" y="53"/>
                    </a:cubicBezTo>
                    <a:cubicBezTo>
                      <a:pt x="8" y="59"/>
                      <a:pt x="9" y="64"/>
                      <a:pt x="11" y="68"/>
                    </a:cubicBezTo>
                    <a:cubicBezTo>
                      <a:pt x="13" y="72"/>
                      <a:pt x="16" y="75"/>
                      <a:pt x="20" y="78"/>
                    </a:cubicBezTo>
                    <a:cubicBezTo>
                      <a:pt x="23" y="80"/>
                      <a:pt x="27" y="81"/>
                      <a:pt x="33" y="81"/>
                    </a:cubicBezTo>
                    <a:cubicBezTo>
                      <a:pt x="40" y="81"/>
                      <a:pt x="45" y="79"/>
                      <a:pt x="49" y="75"/>
                    </a:cubicBezTo>
                    <a:cubicBezTo>
                      <a:pt x="53" y="72"/>
                      <a:pt x="56" y="68"/>
                      <a:pt x="57" y="64"/>
                    </a:cubicBezTo>
                    <a:cubicBezTo>
                      <a:pt x="58" y="60"/>
                      <a:pt x="58" y="53"/>
                      <a:pt x="58" y="44"/>
                    </a:cubicBezTo>
                    <a:cubicBezTo>
                      <a:pt x="58" y="14"/>
                      <a:pt x="58" y="14"/>
                      <a:pt x="58" y="14"/>
                    </a:cubicBezTo>
                    <a:cubicBezTo>
                      <a:pt x="58" y="11"/>
                      <a:pt x="58" y="9"/>
                      <a:pt x="59" y="8"/>
                    </a:cubicBezTo>
                    <a:cubicBezTo>
                      <a:pt x="59" y="6"/>
                      <a:pt x="60" y="5"/>
                      <a:pt x="61" y="4"/>
                    </a:cubicBezTo>
                    <a:cubicBezTo>
                      <a:pt x="63" y="3"/>
                      <a:pt x="64" y="2"/>
                      <a:pt x="66" y="2"/>
                    </a:cubicBezTo>
                    <a:cubicBezTo>
                      <a:pt x="67" y="2"/>
                      <a:pt x="67" y="2"/>
                      <a:pt x="67" y="2"/>
                    </a:cubicBezTo>
                    <a:cubicBezTo>
                      <a:pt x="67" y="0"/>
                      <a:pt x="67" y="0"/>
                      <a:pt x="67" y="0"/>
                    </a:cubicBezTo>
                    <a:cubicBezTo>
                      <a:pt x="45" y="0"/>
                      <a:pt x="45" y="0"/>
                      <a:pt x="45" y="0"/>
                    </a:cubicBezTo>
                    <a:lnTo>
                      <a:pt x="4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3" name="iślîḓé"/>
              <p:cNvSpPr/>
              <p:nvPr/>
            </p:nvSpPr>
            <p:spPr bwMode="auto">
              <a:xfrm>
                <a:off x="6831013" y="3743326"/>
                <a:ext cx="223838" cy="265113"/>
              </a:xfrm>
              <a:custGeom>
                <a:avLst/>
                <a:gdLst>
                  <a:gd name="T0" fmla="*/ 46 w 68"/>
                  <a:gd name="T1" fmla="*/ 2 h 80"/>
                  <a:gd name="T2" fmla="*/ 54 w 68"/>
                  <a:gd name="T3" fmla="*/ 6 h 80"/>
                  <a:gd name="T4" fmla="*/ 55 w 68"/>
                  <a:gd name="T5" fmla="*/ 15 h 80"/>
                  <a:gd name="T6" fmla="*/ 55 w 68"/>
                  <a:gd name="T7" fmla="*/ 49 h 80"/>
                  <a:gd name="T8" fmla="*/ 23 w 68"/>
                  <a:gd name="T9" fmla="*/ 0 h 80"/>
                  <a:gd name="T10" fmla="*/ 0 w 68"/>
                  <a:gd name="T11" fmla="*/ 0 h 80"/>
                  <a:gd name="T12" fmla="*/ 0 w 68"/>
                  <a:gd name="T13" fmla="*/ 2 h 80"/>
                  <a:gd name="T14" fmla="*/ 4 w 68"/>
                  <a:gd name="T15" fmla="*/ 3 h 80"/>
                  <a:gd name="T16" fmla="*/ 8 w 68"/>
                  <a:gd name="T17" fmla="*/ 8 h 80"/>
                  <a:gd name="T18" fmla="*/ 9 w 68"/>
                  <a:gd name="T19" fmla="*/ 10 h 80"/>
                  <a:gd name="T20" fmla="*/ 9 w 68"/>
                  <a:gd name="T21" fmla="*/ 65 h 80"/>
                  <a:gd name="T22" fmla="*/ 7 w 68"/>
                  <a:gd name="T23" fmla="*/ 74 h 80"/>
                  <a:gd name="T24" fmla="*/ 0 w 68"/>
                  <a:gd name="T25" fmla="*/ 77 h 80"/>
                  <a:gd name="T26" fmla="*/ 0 w 68"/>
                  <a:gd name="T27" fmla="*/ 79 h 80"/>
                  <a:gd name="T28" fmla="*/ 23 w 68"/>
                  <a:gd name="T29" fmla="*/ 79 h 80"/>
                  <a:gd name="T30" fmla="*/ 23 w 68"/>
                  <a:gd name="T31" fmla="*/ 77 h 80"/>
                  <a:gd name="T32" fmla="*/ 21 w 68"/>
                  <a:gd name="T33" fmla="*/ 77 h 80"/>
                  <a:gd name="T34" fmla="*/ 15 w 68"/>
                  <a:gd name="T35" fmla="*/ 74 h 80"/>
                  <a:gd name="T36" fmla="*/ 13 w 68"/>
                  <a:gd name="T37" fmla="*/ 65 h 80"/>
                  <a:gd name="T38" fmla="*/ 13 w 68"/>
                  <a:gd name="T39" fmla="*/ 15 h 80"/>
                  <a:gd name="T40" fmla="*/ 57 w 68"/>
                  <a:gd name="T41" fmla="*/ 80 h 80"/>
                  <a:gd name="T42" fmla="*/ 59 w 68"/>
                  <a:gd name="T43" fmla="*/ 80 h 80"/>
                  <a:gd name="T44" fmla="*/ 59 w 68"/>
                  <a:gd name="T45" fmla="*/ 15 h 80"/>
                  <a:gd name="T46" fmla="*/ 60 w 68"/>
                  <a:gd name="T47" fmla="*/ 7 h 80"/>
                  <a:gd name="T48" fmla="*/ 62 w 68"/>
                  <a:gd name="T49" fmla="*/ 4 h 80"/>
                  <a:gd name="T50" fmla="*/ 68 w 68"/>
                  <a:gd name="T51" fmla="*/ 2 h 80"/>
                  <a:gd name="T52" fmla="*/ 68 w 68"/>
                  <a:gd name="T53" fmla="*/ 0 h 80"/>
                  <a:gd name="T54" fmla="*/ 46 w 68"/>
                  <a:gd name="T55" fmla="*/ 0 h 80"/>
                  <a:gd name="T56" fmla="*/ 46 w 68"/>
                  <a:gd name="T57"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 h="80">
                    <a:moveTo>
                      <a:pt x="46" y="2"/>
                    </a:moveTo>
                    <a:cubicBezTo>
                      <a:pt x="50" y="2"/>
                      <a:pt x="52" y="3"/>
                      <a:pt x="54" y="6"/>
                    </a:cubicBezTo>
                    <a:cubicBezTo>
                      <a:pt x="55" y="7"/>
                      <a:pt x="55" y="10"/>
                      <a:pt x="55" y="15"/>
                    </a:cubicBezTo>
                    <a:cubicBezTo>
                      <a:pt x="55" y="49"/>
                      <a:pt x="55" y="49"/>
                      <a:pt x="55" y="49"/>
                    </a:cubicBezTo>
                    <a:cubicBezTo>
                      <a:pt x="23" y="0"/>
                      <a:pt x="23" y="0"/>
                      <a:pt x="23" y="0"/>
                    </a:cubicBezTo>
                    <a:cubicBezTo>
                      <a:pt x="0" y="0"/>
                      <a:pt x="0" y="0"/>
                      <a:pt x="0" y="0"/>
                    </a:cubicBezTo>
                    <a:cubicBezTo>
                      <a:pt x="0" y="2"/>
                      <a:pt x="0" y="2"/>
                      <a:pt x="0" y="2"/>
                    </a:cubicBezTo>
                    <a:cubicBezTo>
                      <a:pt x="2" y="2"/>
                      <a:pt x="3" y="3"/>
                      <a:pt x="4" y="3"/>
                    </a:cubicBezTo>
                    <a:cubicBezTo>
                      <a:pt x="5" y="4"/>
                      <a:pt x="6" y="5"/>
                      <a:pt x="8" y="8"/>
                    </a:cubicBezTo>
                    <a:cubicBezTo>
                      <a:pt x="9" y="10"/>
                      <a:pt x="9" y="10"/>
                      <a:pt x="9" y="10"/>
                    </a:cubicBezTo>
                    <a:cubicBezTo>
                      <a:pt x="9" y="65"/>
                      <a:pt x="9" y="65"/>
                      <a:pt x="9" y="65"/>
                    </a:cubicBezTo>
                    <a:cubicBezTo>
                      <a:pt x="9" y="69"/>
                      <a:pt x="9" y="72"/>
                      <a:pt x="7" y="74"/>
                    </a:cubicBezTo>
                    <a:cubicBezTo>
                      <a:pt x="6" y="76"/>
                      <a:pt x="3" y="76"/>
                      <a:pt x="0" y="77"/>
                    </a:cubicBezTo>
                    <a:cubicBezTo>
                      <a:pt x="0" y="79"/>
                      <a:pt x="0" y="79"/>
                      <a:pt x="0" y="79"/>
                    </a:cubicBezTo>
                    <a:cubicBezTo>
                      <a:pt x="23" y="79"/>
                      <a:pt x="23" y="79"/>
                      <a:pt x="23" y="79"/>
                    </a:cubicBezTo>
                    <a:cubicBezTo>
                      <a:pt x="23" y="77"/>
                      <a:pt x="23" y="77"/>
                      <a:pt x="23" y="77"/>
                    </a:cubicBezTo>
                    <a:cubicBezTo>
                      <a:pt x="21" y="77"/>
                      <a:pt x="21" y="77"/>
                      <a:pt x="21" y="77"/>
                    </a:cubicBezTo>
                    <a:cubicBezTo>
                      <a:pt x="19" y="77"/>
                      <a:pt x="17" y="76"/>
                      <a:pt x="15" y="74"/>
                    </a:cubicBezTo>
                    <a:cubicBezTo>
                      <a:pt x="14" y="73"/>
                      <a:pt x="13" y="70"/>
                      <a:pt x="13" y="65"/>
                    </a:cubicBezTo>
                    <a:cubicBezTo>
                      <a:pt x="13" y="15"/>
                      <a:pt x="13" y="15"/>
                      <a:pt x="13" y="15"/>
                    </a:cubicBezTo>
                    <a:cubicBezTo>
                      <a:pt x="57" y="80"/>
                      <a:pt x="57" y="80"/>
                      <a:pt x="57" y="80"/>
                    </a:cubicBezTo>
                    <a:cubicBezTo>
                      <a:pt x="59" y="80"/>
                      <a:pt x="59" y="80"/>
                      <a:pt x="59" y="80"/>
                    </a:cubicBezTo>
                    <a:cubicBezTo>
                      <a:pt x="59" y="15"/>
                      <a:pt x="59" y="15"/>
                      <a:pt x="59" y="15"/>
                    </a:cubicBezTo>
                    <a:cubicBezTo>
                      <a:pt x="59" y="11"/>
                      <a:pt x="59" y="9"/>
                      <a:pt x="60" y="7"/>
                    </a:cubicBezTo>
                    <a:cubicBezTo>
                      <a:pt x="60" y="6"/>
                      <a:pt x="61" y="5"/>
                      <a:pt x="62" y="4"/>
                    </a:cubicBezTo>
                    <a:cubicBezTo>
                      <a:pt x="63" y="3"/>
                      <a:pt x="65" y="3"/>
                      <a:pt x="68" y="2"/>
                    </a:cubicBezTo>
                    <a:cubicBezTo>
                      <a:pt x="68" y="0"/>
                      <a:pt x="68" y="0"/>
                      <a:pt x="68" y="0"/>
                    </a:cubicBezTo>
                    <a:cubicBezTo>
                      <a:pt x="46" y="0"/>
                      <a:pt x="46" y="0"/>
                      <a:pt x="46" y="0"/>
                    </a:cubicBezTo>
                    <a:lnTo>
                      <a:pt x="4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4" name="ïṣḷiďê"/>
              <p:cNvSpPr/>
              <p:nvPr/>
            </p:nvSpPr>
            <p:spPr bwMode="auto">
              <a:xfrm>
                <a:off x="7085013" y="3743326"/>
                <a:ext cx="111125" cy="261938"/>
              </a:xfrm>
              <a:custGeom>
                <a:avLst/>
                <a:gdLst>
                  <a:gd name="T0" fmla="*/ 0 w 34"/>
                  <a:gd name="T1" fmla="*/ 2 h 79"/>
                  <a:gd name="T2" fmla="*/ 2 w 34"/>
                  <a:gd name="T3" fmla="*/ 2 h 79"/>
                  <a:gd name="T4" fmla="*/ 7 w 34"/>
                  <a:gd name="T5" fmla="*/ 3 h 79"/>
                  <a:gd name="T6" fmla="*/ 9 w 34"/>
                  <a:gd name="T7" fmla="*/ 6 h 79"/>
                  <a:gd name="T8" fmla="*/ 9 w 34"/>
                  <a:gd name="T9" fmla="*/ 14 h 79"/>
                  <a:gd name="T10" fmla="*/ 9 w 34"/>
                  <a:gd name="T11" fmla="*/ 65 h 79"/>
                  <a:gd name="T12" fmla="*/ 9 w 34"/>
                  <a:gd name="T13" fmla="*/ 73 h 79"/>
                  <a:gd name="T14" fmla="*/ 7 w 34"/>
                  <a:gd name="T15" fmla="*/ 75 h 79"/>
                  <a:gd name="T16" fmla="*/ 2 w 34"/>
                  <a:gd name="T17" fmla="*/ 77 h 79"/>
                  <a:gd name="T18" fmla="*/ 0 w 34"/>
                  <a:gd name="T19" fmla="*/ 77 h 79"/>
                  <a:gd name="T20" fmla="*/ 0 w 34"/>
                  <a:gd name="T21" fmla="*/ 79 h 79"/>
                  <a:gd name="T22" fmla="*/ 34 w 34"/>
                  <a:gd name="T23" fmla="*/ 79 h 79"/>
                  <a:gd name="T24" fmla="*/ 34 w 34"/>
                  <a:gd name="T25" fmla="*/ 77 h 79"/>
                  <a:gd name="T26" fmla="*/ 32 w 34"/>
                  <a:gd name="T27" fmla="*/ 77 h 79"/>
                  <a:gd name="T28" fmla="*/ 28 w 34"/>
                  <a:gd name="T29" fmla="*/ 75 h 79"/>
                  <a:gd name="T30" fmla="*/ 26 w 34"/>
                  <a:gd name="T31" fmla="*/ 73 h 79"/>
                  <a:gd name="T32" fmla="*/ 25 w 34"/>
                  <a:gd name="T33" fmla="*/ 65 h 79"/>
                  <a:gd name="T34" fmla="*/ 25 w 34"/>
                  <a:gd name="T35" fmla="*/ 14 h 79"/>
                  <a:gd name="T36" fmla="*/ 26 w 34"/>
                  <a:gd name="T37" fmla="*/ 6 h 79"/>
                  <a:gd name="T38" fmla="*/ 28 w 34"/>
                  <a:gd name="T39" fmla="*/ 4 h 79"/>
                  <a:gd name="T40" fmla="*/ 32 w 34"/>
                  <a:gd name="T41" fmla="*/ 2 h 79"/>
                  <a:gd name="T42" fmla="*/ 34 w 34"/>
                  <a:gd name="T43" fmla="*/ 2 h 79"/>
                  <a:gd name="T44" fmla="*/ 34 w 34"/>
                  <a:gd name="T45" fmla="*/ 0 h 79"/>
                  <a:gd name="T46" fmla="*/ 0 w 34"/>
                  <a:gd name="T47" fmla="*/ 0 h 79"/>
                  <a:gd name="T48" fmla="*/ 0 w 34"/>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79">
                    <a:moveTo>
                      <a:pt x="0" y="2"/>
                    </a:moveTo>
                    <a:cubicBezTo>
                      <a:pt x="2" y="2"/>
                      <a:pt x="2" y="2"/>
                      <a:pt x="2" y="2"/>
                    </a:cubicBezTo>
                    <a:cubicBezTo>
                      <a:pt x="4" y="2"/>
                      <a:pt x="5" y="3"/>
                      <a:pt x="7" y="3"/>
                    </a:cubicBezTo>
                    <a:cubicBezTo>
                      <a:pt x="8" y="4"/>
                      <a:pt x="8"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4" y="79"/>
                      <a:pt x="34" y="79"/>
                      <a:pt x="34" y="79"/>
                    </a:cubicBezTo>
                    <a:cubicBezTo>
                      <a:pt x="34" y="77"/>
                      <a:pt x="34" y="77"/>
                      <a:pt x="34" y="77"/>
                    </a:cubicBezTo>
                    <a:cubicBezTo>
                      <a:pt x="32" y="77"/>
                      <a:pt x="32" y="77"/>
                      <a:pt x="32" y="77"/>
                    </a:cubicBezTo>
                    <a:cubicBezTo>
                      <a:pt x="30" y="77"/>
                      <a:pt x="29" y="76"/>
                      <a:pt x="28" y="75"/>
                    </a:cubicBezTo>
                    <a:cubicBezTo>
                      <a:pt x="27" y="75"/>
                      <a:pt x="26" y="74"/>
                      <a:pt x="26" y="73"/>
                    </a:cubicBezTo>
                    <a:cubicBezTo>
                      <a:pt x="25" y="72"/>
                      <a:pt x="25" y="69"/>
                      <a:pt x="25" y="65"/>
                    </a:cubicBezTo>
                    <a:cubicBezTo>
                      <a:pt x="25" y="14"/>
                      <a:pt x="25" y="14"/>
                      <a:pt x="25" y="14"/>
                    </a:cubicBezTo>
                    <a:cubicBezTo>
                      <a:pt x="25" y="10"/>
                      <a:pt x="25" y="7"/>
                      <a:pt x="26" y="6"/>
                    </a:cubicBezTo>
                    <a:cubicBezTo>
                      <a:pt x="26" y="5"/>
                      <a:pt x="27" y="4"/>
                      <a:pt x="28" y="4"/>
                    </a:cubicBezTo>
                    <a:cubicBezTo>
                      <a:pt x="29" y="3"/>
                      <a:pt x="30" y="2"/>
                      <a:pt x="32" y="2"/>
                    </a:cubicBezTo>
                    <a:cubicBezTo>
                      <a:pt x="34" y="2"/>
                      <a:pt x="34" y="2"/>
                      <a:pt x="34" y="2"/>
                    </a:cubicBezTo>
                    <a:cubicBezTo>
                      <a:pt x="34" y="0"/>
                      <a:pt x="34" y="0"/>
                      <a:pt x="34"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5" name="íŝḻîďê"/>
              <p:cNvSpPr/>
              <p:nvPr/>
            </p:nvSpPr>
            <p:spPr bwMode="auto">
              <a:xfrm>
                <a:off x="7223126" y="3743326"/>
                <a:ext cx="234950" cy="265113"/>
              </a:xfrm>
              <a:custGeom>
                <a:avLst/>
                <a:gdLst>
                  <a:gd name="T0" fmla="*/ 49 w 71"/>
                  <a:gd name="T1" fmla="*/ 2 h 80"/>
                  <a:gd name="T2" fmla="*/ 55 w 71"/>
                  <a:gd name="T3" fmla="*/ 3 h 80"/>
                  <a:gd name="T4" fmla="*/ 57 w 71"/>
                  <a:gd name="T5" fmla="*/ 5 h 80"/>
                  <a:gd name="T6" fmla="*/ 58 w 71"/>
                  <a:gd name="T7" fmla="*/ 8 h 80"/>
                  <a:gd name="T8" fmla="*/ 57 w 71"/>
                  <a:gd name="T9" fmla="*/ 12 h 80"/>
                  <a:gd name="T10" fmla="*/ 54 w 71"/>
                  <a:gd name="T11" fmla="*/ 21 h 80"/>
                  <a:gd name="T12" fmla="*/ 41 w 71"/>
                  <a:gd name="T13" fmla="*/ 55 h 80"/>
                  <a:gd name="T14" fmla="*/ 27 w 71"/>
                  <a:gd name="T15" fmla="*/ 16 h 80"/>
                  <a:gd name="T16" fmla="*/ 24 w 71"/>
                  <a:gd name="T17" fmla="*/ 9 h 80"/>
                  <a:gd name="T18" fmla="*/ 24 w 71"/>
                  <a:gd name="T19" fmla="*/ 6 h 80"/>
                  <a:gd name="T20" fmla="*/ 25 w 71"/>
                  <a:gd name="T21" fmla="*/ 4 h 80"/>
                  <a:gd name="T22" fmla="*/ 31 w 71"/>
                  <a:gd name="T23" fmla="*/ 2 h 80"/>
                  <a:gd name="T24" fmla="*/ 32 w 71"/>
                  <a:gd name="T25" fmla="*/ 2 h 80"/>
                  <a:gd name="T26" fmla="*/ 32 w 71"/>
                  <a:gd name="T27" fmla="*/ 0 h 80"/>
                  <a:gd name="T28" fmla="*/ 0 w 71"/>
                  <a:gd name="T29" fmla="*/ 0 h 80"/>
                  <a:gd name="T30" fmla="*/ 0 w 71"/>
                  <a:gd name="T31" fmla="*/ 2 h 80"/>
                  <a:gd name="T32" fmla="*/ 6 w 71"/>
                  <a:gd name="T33" fmla="*/ 5 h 80"/>
                  <a:gd name="T34" fmla="*/ 11 w 71"/>
                  <a:gd name="T35" fmla="*/ 18 h 80"/>
                  <a:gd name="T36" fmla="*/ 34 w 71"/>
                  <a:gd name="T37" fmla="*/ 80 h 80"/>
                  <a:gd name="T38" fmla="*/ 35 w 71"/>
                  <a:gd name="T39" fmla="*/ 80 h 80"/>
                  <a:gd name="T40" fmla="*/ 58 w 71"/>
                  <a:gd name="T41" fmla="*/ 21 h 80"/>
                  <a:gd name="T42" fmla="*/ 64 w 71"/>
                  <a:gd name="T43" fmla="*/ 7 h 80"/>
                  <a:gd name="T44" fmla="*/ 71 w 71"/>
                  <a:gd name="T45" fmla="*/ 2 h 80"/>
                  <a:gd name="T46" fmla="*/ 71 w 71"/>
                  <a:gd name="T47" fmla="*/ 0 h 80"/>
                  <a:gd name="T48" fmla="*/ 49 w 71"/>
                  <a:gd name="T49" fmla="*/ 0 h 80"/>
                  <a:gd name="T50" fmla="*/ 49 w 71"/>
                  <a:gd name="T51"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80">
                    <a:moveTo>
                      <a:pt x="49" y="2"/>
                    </a:moveTo>
                    <a:cubicBezTo>
                      <a:pt x="51" y="2"/>
                      <a:pt x="53" y="3"/>
                      <a:pt x="55" y="3"/>
                    </a:cubicBezTo>
                    <a:cubicBezTo>
                      <a:pt x="55" y="4"/>
                      <a:pt x="56" y="4"/>
                      <a:pt x="57" y="5"/>
                    </a:cubicBezTo>
                    <a:cubicBezTo>
                      <a:pt x="57" y="6"/>
                      <a:pt x="58" y="7"/>
                      <a:pt x="58" y="8"/>
                    </a:cubicBezTo>
                    <a:cubicBezTo>
                      <a:pt x="58" y="9"/>
                      <a:pt x="57" y="11"/>
                      <a:pt x="57" y="12"/>
                    </a:cubicBezTo>
                    <a:cubicBezTo>
                      <a:pt x="57" y="13"/>
                      <a:pt x="56" y="16"/>
                      <a:pt x="54" y="21"/>
                    </a:cubicBezTo>
                    <a:cubicBezTo>
                      <a:pt x="41" y="55"/>
                      <a:pt x="41" y="55"/>
                      <a:pt x="41" y="55"/>
                    </a:cubicBezTo>
                    <a:cubicBezTo>
                      <a:pt x="27" y="16"/>
                      <a:pt x="27" y="16"/>
                      <a:pt x="27" y="16"/>
                    </a:cubicBezTo>
                    <a:cubicBezTo>
                      <a:pt x="26" y="12"/>
                      <a:pt x="25" y="10"/>
                      <a:pt x="24" y="9"/>
                    </a:cubicBezTo>
                    <a:cubicBezTo>
                      <a:pt x="24" y="8"/>
                      <a:pt x="24" y="7"/>
                      <a:pt x="24" y="6"/>
                    </a:cubicBezTo>
                    <a:cubicBezTo>
                      <a:pt x="24" y="5"/>
                      <a:pt x="24" y="4"/>
                      <a:pt x="25" y="4"/>
                    </a:cubicBezTo>
                    <a:cubicBezTo>
                      <a:pt x="26" y="3"/>
                      <a:pt x="28" y="2"/>
                      <a:pt x="31" y="2"/>
                    </a:cubicBezTo>
                    <a:cubicBezTo>
                      <a:pt x="32" y="2"/>
                      <a:pt x="32" y="2"/>
                      <a:pt x="32" y="2"/>
                    </a:cubicBezTo>
                    <a:cubicBezTo>
                      <a:pt x="32" y="0"/>
                      <a:pt x="32" y="0"/>
                      <a:pt x="32" y="0"/>
                    </a:cubicBezTo>
                    <a:cubicBezTo>
                      <a:pt x="0" y="0"/>
                      <a:pt x="0" y="0"/>
                      <a:pt x="0" y="0"/>
                    </a:cubicBezTo>
                    <a:cubicBezTo>
                      <a:pt x="0" y="2"/>
                      <a:pt x="0" y="2"/>
                      <a:pt x="0" y="2"/>
                    </a:cubicBezTo>
                    <a:cubicBezTo>
                      <a:pt x="3" y="3"/>
                      <a:pt x="5" y="4"/>
                      <a:pt x="6" y="5"/>
                    </a:cubicBezTo>
                    <a:cubicBezTo>
                      <a:pt x="7" y="6"/>
                      <a:pt x="8" y="11"/>
                      <a:pt x="11" y="18"/>
                    </a:cubicBezTo>
                    <a:cubicBezTo>
                      <a:pt x="34" y="80"/>
                      <a:pt x="34" y="80"/>
                      <a:pt x="34" y="80"/>
                    </a:cubicBezTo>
                    <a:cubicBezTo>
                      <a:pt x="35" y="80"/>
                      <a:pt x="35" y="80"/>
                      <a:pt x="35" y="80"/>
                    </a:cubicBezTo>
                    <a:cubicBezTo>
                      <a:pt x="58" y="21"/>
                      <a:pt x="58" y="21"/>
                      <a:pt x="58" y="21"/>
                    </a:cubicBezTo>
                    <a:cubicBezTo>
                      <a:pt x="61" y="13"/>
                      <a:pt x="63" y="9"/>
                      <a:pt x="64" y="7"/>
                    </a:cubicBezTo>
                    <a:cubicBezTo>
                      <a:pt x="66" y="4"/>
                      <a:pt x="68" y="3"/>
                      <a:pt x="71" y="2"/>
                    </a:cubicBezTo>
                    <a:cubicBezTo>
                      <a:pt x="71" y="0"/>
                      <a:pt x="71" y="0"/>
                      <a:pt x="71" y="0"/>
                    </a:cubicBezTo>
                    <a:cubicBezTo>
                      <a:pt x="49" y="0"/>
                      <a:pt x="49" y="0"/>
                      <a:pt x="49" y="0"/>
                    </a:cubicBezTo>
                    <a:lnTo>
                      <a:pt x="4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6" name="isḻíḋê"/>
              <p:cNvSpPr/>
              <p:nvPr/>
            </p:nvSpPr>
            <p:spPr bwMode="auto">
              <a:xfrm>
                <a:off x="7483476" y="3743326"/>
                <a:ext cx="198438" cy="261938"/>
              </a:xfrm>
              <a:custGeom>
                <a:avLst/>
                <a:gdLst>
                  <a:gd name="T0" fmla="*/ 50 w 60"/>
                  <a:gd name="T1" fmla="*/ 69 h 79"/>
                  <a:gd name="T2" fmla="*/ 35 w 60"/>
                  <a:gd name="T3" fmla="*/ 74 h 79"/>
                  <a:gd name="T4" fmla="*/ 31 w 60"/>
                  <a:gd name="T5" fmla="*/ 74 h 79"/>
                  <a:gd name="T6" fmla="*/ 27 w 60"/>
                  <a:gd name="T7" fmla="*/ 73 h 79"/>
                  <a:gd name="T8" fmla="*/ 25 w 60"/>
                  <a:gd name="T9" fmla="*/ 71 h 79"/>
                  <a:gd name="T10" fmla="*/ 25 w 60"/>
                  <a:gd name="T11" fmla="*/ 63 h 79"/>
                  <a:gd name="T12" fmla="*/ 25 w 60"/>
                  <a:gd name="T13" fmla="*/ 41 h 79"/>
                  <a:gd name="T14" fmla="*/ 32 w 60"/>
                  <a:gd name="T15" fmla="*/ 42 h 79"/>
                  <a:gd name="T16" fmla="*/ 36 w 60"/>
                  <a:gd name="T17" fmla="*/ 48 h 79"/>
                  <a:gd name="T18" fmla="*/ 39 w 60"/>
                  <a:gd name="T19" fmla="*/ 59 h 79"/>
                  <a:gd name="T20" fmla="*/ 41 w 60"/>
                  <a:gd name="T21" fmla="*/ 59 h 79"/>
                  <a:gd name="T22" fmla="*/ 41 w 60"/>
                  <a:gd name="T23" fmla="*/ 18 h 79"/>
                  <a:gd name="T24" fmla="*/ 39 w 60"/>
                  <a:gd name="T25" fmla="*/ 18 h 79"/>
                  <a:gd name="T26" fmla="*/ 35 w 60"/>
                  <a:gd name="T27" fmla="*/ 32 h 79"/>
                  <a:gd name="T28" fmla="*/ 26 w 60"/>
                  <a:gd name="T29" fmla="*/ 37 h 79"/>
                  <a:gd name="T30" fmla="*/ 25 w 60"/>
                  <a:gd name="T31" fmla="*/ 37 h 79"/>
                  <a:gd name="T32" fmla="*/ 25 w 60"/>
                  <a:gd name="T33" fmla="*/ 5 h 79"/>
                  <a:gd name="T34" fmla="*/ 32 w 60"/>
                  <a:gd name="T35" fmla="*/ 5 h 79"/>
                  <a:gd name="T36" fmla="*/ 42 w 60"/>
                  <a:gd name="T37" fmla="*/ 6 h 79"/>
                  <a:gd name="T38" fmla="*/ 49 w 60"/>
                  <a:gd name="T39" fmla="*/ 11 h 79"/>
                  <a:gd name="T40" fmla="*/ 53 w 60"/>
                  <a:gd name="T41" fmla="*/ 23 h 79"/>
                  <a:gd name="T42" fmla="*/ 55 w 60"/>
                  <a:gd name="T43" fmla="*/ 23 h 79"/>
                  <a:gd name="T44" fmla="*/ 55 w 60"/>
                  <a:gd name="T45" fmla="*/ 0 h 79"/>
                  <a:gd name="T46" fmla="*/ 0 w 60"/>
                  <a:gd name="T47" fmla="*/ 0 h 79"/>
                  <a:gd name="T48" fmla="*/ 0 w 60"/>
                  <a:gd name="T49" fmla="*/ 2 h 79"/>
                  <a:gd name="T50" fmla="*/ 2 w 60"/>
                  <a:gd name="T51" fmla="*/ 2 h 79"/>
                  <a:gd name="T52" fmla="*/ 7 w 60"/>
                  <a:gd name="T53" fmla="*/ 4 h 79"/>
                  <a:gd name="T54" fmla="*/ 9 w 60"/>
                  <a:gd name="T55" fmla="*/ 7 h 79"/>
                  <a:gd name="T56" fmla="*/ 9 w 60"/>
                  <a:gd name="T57" fmla="*/ 14 h 79"/>
                  <a:gd name="T58" fmla="*/ 9 w 60"/>
                  <a:gd name="T59" fmla="*/ 65 h 79"/>
                  <a:gd name="T60" fmla="*/ 8 w 60"/>
                  <a:gd name="T61" fmla="*/ 73 h 79"/>
                  <a:gd name="T62" fmla="*/ 6 w 60"/>
                  <a:gd name="T63" fmla="*/ 75 h 79"/>
                  <a:gd name="T64" fmla="*/ 2 w 60"/>
                  <a:gd name="T65" fmla="*/ 77 h 79"/>
                  <a:gd name="T66" fmla="*/ 0 w 60"/>
                  <a:gd name="T67" fmla="*/ 77 h 79"/>
                  <a:gd name="T68" fmla="*/ 0 w 60"/>
                  <a:gd name="T69" fmla="*/ 79 h 79"/>
                  <a:gd name="T70" fmla="*/ 57 w 60"/>
                  <a:gd name="T71" fmla="*/ 79 h 79"/>
                  <a:gd name="T72" fmla="*/ 60 w 60"/>
                  <a:gd name="T73" fmla="*/ 54 h 79"/>
                  <a:gd name="T74" fmla="*/ 58 w 60"/>
                  <a:gd name="T75" fmla="*/ 54 h 79"/>
                  <a:gd name="T76" fmla="*/ 50 w 60"/>
                  <a:gd name="T77" fmla="*/ 6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79">
                    <a:moveTo>
                      <a:pt x="50" y="69"/>
                    </a:moveTo>
                    <a:cubicBezTo>
                      <a:pt x="46" y="73"/>
                      <a:pt x="41" y="74"/>
                      <a:pt x="35" y="74"/>
                    </a:cubicBezTo>
                    <a:cubicBezTo>
                      <a:pt x="31" y="74"/>
                      <a:pt x="31" y="74"/>
                      <a:pt x="31" y="74"/>
                    </a:cubicBezTo>
                    <a:cubicBezTo>
                      <a:pt x="29" y="74"/>
                      <a:pt x="28" y="74"/>
                      <a:pt x="27" y="73"/>
                    </a:cubicBezTo>
                    <a:cubicBezTo>
                      <a:pt x="26" y="73"/>
                      <a:pt x="25" y="72"/>
                      <a:pt x="25" y="71"/>
                    </a:cubicBezTo>
                    <a:cubicBezTo>
                      <a:pt x="25" y="70"/>
                      <a:pt x="25" y="67"/>
                      <a:pt x="25" y="63"/>
                    </a:cubicBezTo>
                    <a:cubicBezTo>
                      <a:pt x="25" y="41"/>
                      <a:pt x="25" y="41"/>
                      <a:pt x="25" y="41"/>
                    </a:cubicBezTo>
                    <a:cubicBezTo>
                      <a:pt x="28" y="41"/>
                      <a:pt x="30" y="41"/>
                      <a:pt x="32" y="42"/>
                    </a:cubicBezTo>
                    <a:cubicBezTo>
                      <a:pt x="34" y="43"/>
                      <a:pt x="35" y="45"/>
                      <a:pt x="36" y="48"/>
                    </a:cubicBezTo>
                    <a:cubicBezTo>
                      <a:pt x="38" y="51"/>
                      <a:pt x="38" y="55"/>
                      <a:pt x="39" y="59"/>
                    </a:cubicBezTo>
                    <a:cubicBezTo>
                      <a:pt x="41" y="59"/>
                      <a:pt x="41" y="59"/>
                      <a:pt x="41" y="59"/>
                    </a:cubicBezTo>
                    <a:cubicBezTo>
                      <a:pt x="41" y="18"/>
                      <a:pt x="41" y="18"/>
                      <a:pt x="41" y="18"/>
                    </a:cubicBezTo>
                    <a:cubicBezTo>
                      <a:pt x="39" y="18"/>
                      <a:pt x="39" y="18"/>
                      <a:pt x="39" y="18"/>
                    </a:cubicBezTo>
                    <a:cubicBezTo>
                      <a:pt x="38" y="24"/>
                      <a:pt x="37" y="29"/>
                      <a:pt x="35" y="32"/>
                    </a:cubicBezTo>
                    <a:cubicBezTo>
                      <a:pt x="33" y="35"/>
                      <a:pt x="30" y="37"/>
                      <a:pt x="26" y="37"/>
                    </a:cubicBezTo>
                    <a:cubicBezTo>
                      <a:pt x="25" y="37"/>
                      <a:pt x="25" y="37"/>
                      <a:pt x="25" y="37"/>
                    </a:cubicBezTo>
                    <a:cubicBezTo>
                      <a:pt x="25" y="5"/>
                      <a:pt x="25" y="5"/>
                      <a:pt x="25" y="5"/>
                    </a:cubicBezTo>
                    <a:cubicBezTo>
                      <a:pt x="32" y="5"/>
                      <a:pt x="32" y="5"/>
                      <a:pt x="32" y="5"/>
                    </a:cubicBezTo>
                    <a:cubicBezTo>
                      <a:pt x="37" y="5"/>
                      <a:pt x="40" y="5"/>
                      <a:pt x="42" y="6"/>
                    </a:cubicBezTo>
                    <a:cubicBezTo>
                      <a:pt x="45" y="7"/>
                      <a:pt x="47" y="9"/>
                      <a:pt x="49" y="11"/>
                    </a:cubicBezTo>
                    <a:cubicBezTo>
                      <a:pt x="51" y="14"/>
                      <a:pt x="52" y="18"/>
                      <a:pt x="53" y="23"/>
                    </a:cubicBezTo>
                    <a:cubicBezTo>
                      <a:pt x="55" y="23"/>
                      <a:pt x="55" y="23"/>
                      <a:pt x="55" y="23"/>
                    </a:cubicBezTo>
                    <a:cubicBezTo>
                      <a:pt x="55" y="0"/>
                      <a:pt x="55" y="0"/>
                      <a:pt x="55" y="0"/>
                    </a:cubicBezTo>
                    <a:cubicBezTo>
                      <a:pt x="0" y="0"/>
                      <a:pt x="0" y="0"/>
                      <a:pt x="0" y="0"/>
                    </a:cubicBezTo>
                    <a:cubicBezTo>
                      <a:pt x="0" y="2"/>
                      <a:pt x="0" y="2"/>
                      <a:pt x="0" y="2"/>
                    </a:cubicBezTo>
                    <a:cubicBezTo>
                      <a:pt x="2" y="2"/>
                      <a:pt x="2" y="2"/>
                      <a:pt x="2" y="2"/>
                    </a:cubicBezTo>
                    <a:cubicBezTo>
                      <a:pt x="4" y="2"/>
                      <a:pt x="6" y="3"/>
                      <a:pt x="7" y="4"/>
                    </a:cubicBezTo>
                    <a:cubicBezTo>
                      <a:pt x="8" y="5"/>
                      <a:pt x="8" y="6"/>
                      <a:pt x="9" y="7"/>
                    </a:cubicBezTo>
                    <a:cubicBezTo>
                      <a:pt x="9" y="8"/>
                      <a:pt x="9" y="10"/>
                      <a:pt x="9" y="14"/>
                    </a:cubicBezTo>
                    <a:cubicBezTo>
                      <a:pt x="9" y="65"/>
                      <a:pt x="9" y="65"/>
                      <a:pt x="9" y="65"/>
                    </a:cubicBezTo>
                    <a:cubicBezTo>
                      <a:pt x="9" y="69"/>
                      <a:pt x="9" y="72"/>
                      <a:pt x="8" y="73"/>
                    </a:cubicBezTo>
                    <a:cubicBezTo>
                      <a:pt x="8" y="74"/>
                      <a:pt x="7" y="75"/>
                      <a:pt x="6" y="75"/>
                    </a:cubicBezTo>
                    <a:cubicBezTo>
                      <a:pt x="5" y="76"/>
                      <a:pt x="4" y="77"/>
                      <a:pt x="2" y="77"/>
                    </a:cubicBezTo>
                    <a:cubicBezTo>
                      <a:pt x="0" y="77"/>
                      <a:pt x="0" y="77"/>
                      <a:pt x="0" y="77"/>
                    </a:cubicBezTo>
                    <a:cubicBezTo>
                      <a:pt x="0" y="79"/>
                      <a:pt x="0" y="79"/>
                      <a:pt x="0" y="79"/>
                    </a:cubicBezTo>
                    <a:cubicBezTo>
                      <a:pt x="57" y="79"/>
                      <a:pt x="57" y="79"/>
                      <a:pt x="57" y="79"/>
                    </a:cubicBezTo>
                    <a:cubicBezTo>
                      <a:pt x="60" y="54"/>
                      <a:pt x="60" y="54"/>
                      <a:pt x="60" y="54"/>
                    </a:cubicBezTo>
                    <a:cubicBezTo>
                      <a:pt x="58" y="54"/>
                      <a:pt x="58" y="54"/>
                      <a:pt x="58" y="54"/>
                    </a:cubicBezTo>
                    <a:cubicBezTo>
                      <a:pt x="56" y="61"/>
                      <a:pt x="53" y="66"/>
                      <a:pt x="50"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7" name="íṡľïḑè"/>
              <p:cNvSpPr/>
              <p:nvPr/>
            </p:nvSpPr>
            <p:spPr bwMode="auto">
              <a:xfrm>
                <a:off x="7718426" y="3743326"/>
                <a:ext cx="233363" cy="261938"/>
              </a:xfrm>
              <a:custGeom>
                <a:avLst/>
                <a:gdLst>
                  <a:gd name="T0" fmla="*/ 62 w 71"/>
                  <a:gd name="T1" fmla="*/ 68 h 79"/>
                  <a:gd name="T2" fmla="*/ 46 w 71"/>
                  <a:gd name="T3" fmla="*/ 42 h 79"/>
                  <a:gd name="T4" fmla="*/ 55 w 71"/>
                  <a:gd name="T5" fmla="*/ 36 h 79"/>
                  <a:gd name="T6" fmla="*/ 60 w 71"/>
                  <a:gd name="T7" fmla="*/ 22 h 79"/>
                  <a:gd name="T8" fmla="*/ 57 w 71"/>
                  <a:gd name="T9" fmla="*/ 9 h 79"/>
                  <a:gd name="T10" fmla="*/ 48 w 71"/>
                  <a:gd name="T11" fmla="*/ 2 h 79"/>
                  <a:gd name="T12" fmla="*/ 30 w 71"/>
                  <a:gd name="T13" fmla="*/ 0 h 79"/>
                  <a:gd name="T14" fmla="*/ 0 w 71"/>
                  <a:gd name="T15" fmla="*/ 0 h 79"/>
                  <a:gd name="T16" fmla="*/ 0 w 71"/>
                  <a:gd name="T17" fmla="*/ 2 h 79"/>
                  <a:gd name="T18" fmla="*/ 6 w 71"/>
                  <a:gd name="T19" fmla="*/ 3 h 79"/>
                  <a:gd name="T20" fmla="*/ 8 w 71"/>
                  <a:gd name="T21" fmla="*/ 6 h 79"/>
                  <a:gd name="T22" fmla="*/ 9 w 71"/>
                  <a:gd name="T23" fmla="*/ 14 h 79"/>
                  <a:gd name="T24" fmla="*/ 9 w 71"/>
                  <a:gd name="T25" fmla="*/ 65 h 79"/>
                  <a:gd name="T26" fmla="*/ 8 w 71"/>
                  <a:gd name="T27" fmla="*/ 73 h 79"/>
                  <a:gd name="T28" fmla="*/ 6 w 71"/>
                  <a:gd name="T29" fmla="*/ 76 h 79"/>
                  <a:gd name="T30" fmla="*/ 0 w 71"/>
                  <a:gd name="T31" fmla="*/ 77 h 79"/>
                  <a:gd name="T32" fmla="*/ 0 w 71"/>
                  <a:gd name="T33" fmla="*/ 79 h 79"/>
                  <a:gd name="T34" fmla="*/ 34 w 71"/>
                  <a:gd name="T35" fmla="*/ 79 h 79"/>
                  <a:gd name="T36" fmla="*/ 34 w 71"/>
                  <a:gd name="T37" fmla="*/ 77 h 79"/>
                  <a:gd name="T38" fmla="*/ 27 w 71"/>
                  <a:gd name="T39" fmla="*/ 76 h 79"/>
                  <a:gd name="T40" fmla="*/ 25 w 71"/>
                  <a:gd name="T41" fmla="*/ 73 h 79"/>
                  <a:gd name="T42" fmla="*/ 24 w 71"/>
                  <a:gd name="T43" fmla="*/ 65 h 79"/>
                  <a:gd name="T44" fmla="*/ 24 w 71"/>
                  <a:gd name="T45" fmla="*/ 43 h 79"/>
                  <a:gd name="T46" fmla="*/ 29 w 71"/>
                  <a:gd name="T47" fmla="*/ 43 h 79"/>
                  <a:gd name="T48" fmla="*/ 50 w 71"/>
                  <a:gd name="T49" fmla="*/ 79 h 79"/>
                  <a:gd name="T50" fmla="*/ 71 w 71"/>
                  <a:gd name="T51" fmla="*/ 79 h 79"/>
                  <a:gd name="T52" fmla="*/ 71 w 71"/>
                  <a:gd name="T53" fmla="*/ 77 h 79"/>
                  <a:gd name="T54" fmla="*/ 66 w 71"/>
                  <a:gd name="T55" fmla="*/ 75 h 79"/>
                  <a:gd name="T56" fmla="*/ 62 w 71"/>
                  <a:gd name="T57" fmla="*/ 68 h 79"/>
                  <a:gd name="T58" fmla="*/ 43 w 71"/>
                  <a:gd name="T59" fmla="*/ 32 h 79"/>
                  <a:gd name="T60" fmla="*/ 37 w 71"/>
                  <a:gd name="T61" fmla="*/ 37 h 79"/>
                  <a:gd name="T62" fmla="*/ 27 w 71"/>
                  <a:gd name="T63" fmla="*/ 39 h 79"/>
                  <a:gd name="T64" fmla="*/ 24 w 71"/>
                  <a:gd name="T65" fmla="*/ 39 h 79"/>
                  <a:gd name="T66" fmla="*/ 24 w 71"/>
                  <a:gd name="T67" fmla="*/ 4 h 79"/>
                  <a:gd name="T68" fmla="*/ 30 w 71"/>
                  <a:gd name="T69" fmla="*/ 4 h 79"/>
                  <a:gd name="T70" fmla="*/ 41 w 71"/>
                  <a:gd name="T71" fmla="*/ 9 h 79"/>
                  <a:gd name="T72" fmla="*/ 44 w 71"/>
                  <a:gd name="T73" fmla="*/ 22 h 79"/>
                  <a:gd name="T74" fmla="*/ 43 w 71"/>
                  <a:gd name="T75" fmla="*/ 3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9">
                    <a:moveTo>
                      <a:pt x="62" y="68"/>
                    </a:moveTo>
                    <a:cubicBezTo>
                      <a:pt x="46" y="42"/>
                      <a:pt x="46" y="42"/>
                      <a:pt x="46" y="42"/>
                    </a:cubicBezTo>
                    <a:cubicBezTo>
                      <a:pt x="50" y="40"/>
                      <a:pt x="53" y="39"/>
                      <a:pt x="55" y="36"/>
                    </a:cubicBezTo>
                    <a:cubicBezTo>
                      <a:pt x="59" y="32"/>
                      <a:pt x="60" y="28"/>
                      <a:pt x="60" y="22"/>
                    </a:cubicBezTo>
                    <a:cubicBezTo>
                      <a:pt x="60" y="17"/>
                      <a:pt x="59" y="13"/>
                      <a:pt x="57" y="9"/>
                    </a:cubicBezTo>
                    <a:cubicBezTo>
                      <a:pt x="55" y="6"/>
                      <a:pt x="52" y="3"/>
                      <a:pt x="48" y="2"/>
                    </a:cubicBezTo>
                    <a:cubicBezTo>
                      <a:pt x="44" y="1"/>
                      <a:pt x="38" y="0"/>
                      <a:pt x="30" y="0"/>
                    </a:cubicBezTo>
                    <a:cubicBezTo>
                      <a:pt x="0" y="0"/>
                      <a:pt x="0" y="0"/>
                      <a:pt x="0" y="0"/>
                    </a:cubicBezTo>
                    <a:cubicBezTo>
                      <a:pt x="0" y="2"/>
                      <a:pt x="0" y="2"/>
                      <a:pt x="0" y="2"/>
                    </a:cubicBezTo>
                    <a:cubicBezTo>
                      <a:pt x="3" y="2"/>
                      <a:pt x="5" y="3"/>
                      <a:pt x="6" y="3"/>
                    </a:cubicBezTo>
                    <a:cubicBezTo>
                      <a:pt x="7" y="4"/>
                      <a:pt x="8" y="5"/>
                      <a:pt x="8" y="6"/>
                    </a:cubicBezTo>
                    <a:cubicBezTo>
                      <a:pt x="9" y="7"/>
                      <a:pt x="9" y="10"/>
                      <a:pt x="9" y="14"/>
                    </a:cubicBezTo>
                    <a:cubicBezTo>
                      <a:pt x="9" y="65"/>
                      <a:pt x="9" y="65"/>
                      <a:pt x="9" y="65"/>
                    </a:cubicBezTo>
                    <a:cubicBezTo>
                      <a:pt x="9" y="69"/>
                      <a:pt x="9" y="72"/>
                      <a:pt x="8" y="73"/>
                    </a:cubicBezTo>
                    <a:cubicBezTo>
                      <a:pt x="8" y="74"/>
                      <a:pt x="7" y="75"/>
                      <a:pt x="6" y="76"/>
                    </a:cubicBezTo>
                    <a:cubicBezTo>
                      <a:pt x="5" y="76"/>
                      <a:pt x="3" y="77"/>
                      <a:pt x="0" y="77"/>
                    </a:cubicBezTo>
                    <a:cubicBezTo>
                      <a:pt x="0" y="79"/>
                      <a:pt x="0" y="79"/>
                      <a:pt x="0" y="79"/>
                    </a:cubicBezTo>
                    <a:cubicBezTo>
                      <a:pt x="34" y="79"/>
                      <a:pt x="34" y="79"/>
                      <a:pt x="34" y="79"/>
                    </a:cubicBezTo>
                    <a:cubicBezTo>
                      <a:pt x="34" y="77"/>
                      <a:pt x="34" y="77"/>
                      <a:pt x="34" y="77"/>
                    </a:cubicBezTo>
                    <a:cubicBezTo>
                      <a:pt x="31" y="77"/>
                      <a:pt x="28" y="76"/>
                      <a:pt x="27" y="76"/>
                    </a:cubicBezTo>
                    <a:cubicBezTo>
                      <a:pt x="26" y="75"/>
                      <a:pt x="26" y="74"/>
                      <a:pt x="25" y="73"/>
                    </a:cubicBezTo>
                    <a:cubicBezTo>
                      <a:pt x="25" y="72"/>
                      <a:pt x="24" y="69"/>
                      <a:pt x="24" y="65"/>
                    </a:cubicBezTo>
                    <a:cubicBezTo>
                      <a:pt x="24" y="43"/>
                      <a:pt x="24" y="43"/>
                      <a:pt x="24" y="43"/>
                    </a:cubicBezTo>
                    <a:cubicBezTo>
                      <a:pt x="29" y="43"/>
                      <a:pt x="29" y="43"/>
                      <a:pt x="29" y="43"/>
                    </a:cubicBezTo>
                    <a:cubicBezTo>
                      <a:pt x="50" y="79"/>
                      <a:pt x="50" y="79"/>
                      <a:pt x="50" y="79"/>
                    </a:cubicBezTo>
                    <a:cubicBezTo>
                      <a:pt x="71" y="79"/>
                      <a:pt x="71" y="79"/>
                      <a:pt x="71" y="79"/>
                    </a:cubicBezTo>
                    <a:cubicBezTo>
                      <a:pt x="71" y="77"/>
                      <a:pt x="71" y="77"/>
                      <a:pt x="71" y="77"/>
                    </a:cubicBezTo>
                    <a:cubicBezTo>
                      <a:pt x="69" y="76"/>
                      <a:pt x="67" y="76"/>
                      <a:pt x="66" y="75"/>
                    </a:cubicBezTo>
                    <a:cubicBezTo>
                      <a:pt x="65" y="74"/>
                      <a:pt x="64" y="72"/>
                      <a:pt x="62" y="68"/>
                    </a:cubicBezTo>
                    <a:close/>
                    <a:moveTo>
                      <a:pt x="43" y="32"/>
                    </a:moveTo>
                    <a:cubicBezTo>
                      <a:pt x="41" y="35"/>
                      <a:pt x="40" y="36"/>
                      <a:pt x="37" y="37"/>
                    </a:cubicBezTo>
                    <a:cubicBezTo>
                      <a:pt x="35" y="38"/>
                      <a:pt x="32" y="39"/>
                      <a:pt x="27" y="39"/>
                    </a:cubicBezTo>
                    <a:cubicBezTo>
                      <a:pt x="24" y="39"/>
                      <a:pt x="24" y="39"/>
                      <a:pt x="24" y="39"/>
                    </a:cubicBezTo>
                    <a:cubicBezTo>
                      <a:pt x="24" y="4"/>
                      <a:pt x="24" y="4"/>
                      <a:pt x="24" y="4"/>
                    </a:cubicBezTo>
                    <a:cubicBezTo>
                      <a:pt x="30" y="4"/>
                      <a:pt x="30" y="4"/>
                      <a:pt x="30" y="4"/>
                    </a:cubicBezTo>
                    <a:cubicBezTo>
                      <a:pt x="35" y="4"/>
                      <a:pt x="39" y="6"/>
                      <a:pt x="41" y="9"/>
                    </a:cubicBezTo>
                    <a:cubicBezTo>
                      <a:pt x="43" y="12"/>
                      <a:pt x="44" y="16"/>
                      <a:pt x="44" y="22"/>
                    </a:cubicBezTo>
                    <a:cubicBezTo>
                      <a:pt x="44" y="26"/>
                      <a:pt x="44" y="29"/>
                      <a:pt x="4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8" name="iṧliḓé"/>
              <p:cNvSpPr/>
              <p:nvPr/>
            </p:nvSpPr>
            <p:spPr bwMode="auto">
              <a:xfrm>
                <a:off x="7981951" y="3735388"/>
                <a:ext cx="152400" cy="276225"/>
              </a:xfrm>
              <a:custGeom>
                <a:avLst/>
                <a:gdLst>
                  <a:gd name="T0" fmla="*/ 27 w 46"/>
                  <a:gd name="T1" fmla="*/ 32 h 83"/>
                  <a:gd name="T2" fmla="*/ 16 w 46"/>
                  <a:gd name="T3" fmla="*/ 25 h 83"/>
                  <a:gd name="T4" fmla="*/ 12 w 46"/>
                  <a:gd name="T5" fmla="*/ 20 h 83"/>
                  <a:gd name="T6" fmla="*/ 11 w 46"/>
                  <a:gd name="T7" fmla="*/ 15 h 83"/>
                  <a:gd name="T8" fmla="*/ 13 w 46"/>
                  <a:gd name="T9" fmla="*/ 8 h 83"/>
                  <a:gd name="T10" fmla="*/ 21 w 46"/>
                  <a:gd name="T11" fmla="*/ 5 h 83"/>
                  <a:gd name="T12" fmla="*/ 33 w 46"/>
                  <a:gd name="T13" fmla="*/ 11 h 83"/>
                  <a:gd name="T14" fmla="*/ 40 w 46"/>
                  <a:gd name="T15" fmla="*/ 27 h 83"/>
                  <a:gd name="T16" fmla="*/ 42 w 46"/>
                  <a:gd name="T17" fmla="*/ 27 h 83"/>
                  <a:gd name="T18" fmla="*/ 42 w 46"/>
                  <a:gd name="T19" fmla="*/ 0 h 83"/>
                  <a:gd name="T20" fmla="*/ 40 w 46"/>
                  <a:gd name="T21" fmla="*/ 0 h 83"/>
                  <a:gd name="T22" fmla="*/ 39 w 46"/>
                  <a:gd name="T23" fmla="*/ 5 h 83"/>
                  <a:gd name="T24" fmla="*/ 37 w 46"/>
                  <a:gd name="T25" fmla="*/ 6 h 83"/>
                  <a:gd name="T26" fmla="*/ 32 w 46"/>
                  <a:gd name="T27" fmla="*/ 4 h 83"/>
                  <a:gd name="T28" fmla="*/ 27 w 46"/>
                  <a:gd name="T29" fmla="*/ 1 h 83"/>
                  <a:gd name="T30" fmla="*/ 20 w 46"/>
                  <a:gd name="T31" fmla="*/ 0 h 83"/>
                  <a:gd name="T32" fmla="*/ 6 w 46"/>
                  <a:gd name="T33" fmla="*/ 7 h 83"/>
                  <a:gd name="T34" fmla="*/ 0 w 46"/>
                  <a:gd name="T35" fmla="*/ 23 h 83"/>
                  <a:gd name="T36" fmla="*/ 2 w 46"/>
                  <a:gd name="T37" fmla="*/ 33 h 83"/>
                  <a:gd name="T38" fmla="*/ 8 w 46"/>
                  <a:gd name="T39" fmla="*/ 41 h 83"/>
                  <a:gd name="T40" fmla="*/ 21 w 46"/>
                  <a:gd name="T41" fmla="*/ 50 h 83"/>
                  <a:gd name="T42" fmla="*/ 30 w 46"/>
                  <a:gd name="T43" fmla="*/ 56 h 83"/>
                  <a:gd name="T44" fmla="*/ 34 w 46"/>
                  <a:gd name="T45" fmla="*/ 61 h 83"/>
                  <a:gd name="T46" fmla="*/ 35 w 46"/>
                  <a:gd name="T47" fmla="*/ 67 h 83"/>
                  <a:gd name="T48" fmla="*/ 32 w 46"/>
                  <a:gd name="T49" fmla="*/ 75 h 83"/>
                  <a:gd name="T50" fmla="*/ 23 w 46"/>
                  <a:gd name="T51" fmla="*/ 78 h 83"/>
                  <a:gd name="T52" fmla="*/ 10 w 46"/>
                  <a:gd name="T53" fmla="*/ 72 h 83"/>
                  <a:gd name="T54" fmla="*/ 2 w 46"/>
                  <a:gd name="T55" fmla="*/ 53 h 83"/>
                  <a:gd name="T56" fmla="*/ 0 w 46"/>
                  <a:gd name="T57" fmla="*/ 53 h 83"/>
                  <a:gd name="T58" fmla="*/ 0 w 46"/>
                  <a:gd name="T59" fmla="*/ 82 h 83"/>
                  <a:gd name="T60" fmla="*/ 2 w 46"/>
                  <a:gd name="T61" fmla="*/ 82 h 83"/>
                  <a:gd name="T62" fmla="*/ 4 w 46"/>
                  <a:gd name="T63" fmla="*/ 79 h 83"/>
                  <a:gd name="T64" fmla="*/ 7 w 46"/>
                  <a:gd name="T65" fmla="*/ 78 h 83"/>
                  <a:gd name="T66" fmla="*/ 11 w 46"/>
                  <a:gd name="T67" fmla="*/ 79 h 83"/>
                  <a:gd name="T68" fmla="*/ 18 w 46"/>
                  <a:gd name="T69" fmla="*/ 82 h 83"/>
                  <a:gd name="T70" fmla="*/ 23 w 46"/>
                  <a:gd name="T71" fmla="*/ 83 h 83"/>
                  <a:gd name="T72" fmla="*/ 40 w 46"/>
                  <a:gd name="T73" fmla="*/ 75 h 83"/>
                  <a:gd name="T74" fmla="*/ 46 w 46"/>
                  <a:gd name="T75" fmla="*/ 59 h 83"/>
                  <a:gd name="T76" fmla="*/ 42 w 46"/>
                  <a:gd name="T77" fmla="*/ 45 h 83"/>
                  <a:gd name="T78" fmla="*/ 27 w 46"/>
                  <a:gd name="T79"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 h="83">
                    <a:moveTo>
                      <a:pt x="27" y="32"/>
                    </a:moveTo>
                    <a:cubicBezTo>
                      <a:pt x="21" y="29"/>
                      <a:pt x="18" y="26"/>
                      <a:pt x="16" y="25"/>
                    </a:cubicBezTo>
                    <a:cubicBezTo>
                      <a:pt x="14" y="23"/>
                      <a:pt x="13" y="22"/>
                      <a:pt x="12" y="20"/>
                    </a:cubicBezTo>
                    <a:cubicBezTo>
                      <a:pt x="11" y="18"/>
                      <a:pt x="11" y="17"/>
                      <a:pt x="11" y="15"/>
                    </a:cubicBezTo>
                    <a:cubicBezTo>
                      <a:pt x="11" y="12"/>
                      <a:pt x="12" y="10"/>
                      <a:pt x="13" y="8"/>
                    </a:cubicBezTo>
                    <a:cubicBezTo>
                      <a:pt x="15" y="6"/>
                      <a:pt x="18" y="5"/>
                      <a:pt x="21" y="5"/>
                    </a:cubicBezTo>
                    <a:cubicBezTo>
                      <a:pt x="26" y="5"/>
                      <a:pt x="30" y="7"/>
                      <a:pt x="33" y="11"/>
                    </a:cubicBezTo>
                    <a:cubicBezTo>
                      <a:pt x="37" y="15"/>
                      <a:pt x="39" y="20"/>
                      <a:pt x="40" y="27"/>
                    </a:cubicBezTo>
                    <a:cubicBezTo>
                      <a:pt x="42" y="27"/>
                      <a:pt x="42" y="27"/>
                      <a:pt x="42" y="27"/>
                    </a:cubicBezTo>
                    <a:cubicBezTo>
                      <a:pt x="42" y="0"/>
                      <a:pt x="42" y="0"/>
                      <a:pt x="42" y="0"/>
                    </a:cubicBezTo>
                    <a:cubicBezTo>
                      <a:pt x="40" y="0"/>
                      <a:pt x="40" y="0"/>
                      <a:pt x="40" y="0"/>
                    </a:cubicBezTo>
                    <a:cubicBezTo>
                      <a:pt x="40" y="3"/>
                      <a:pt x="39" y="4"/>
                      <a:pt x="39" y="5"/>
                    </a:cubicBezTo>
                    <a:cubicBezTo>
                      <a:pt x="38" y="5"/>
                      <a:pt x="38" y="6"/>
                      <a:pt x="37" y="6"/>
                    </a:cubicBezTo>
                    <a:cubicBezTo>
                      <a:pt x="36" y="6"/>
                      <a:pt x="34" y="5"/>
                      <a:pt x="32" y="4"/>
                    </a:cubicBezTo>
                    <a:cubicBezTo>
                      <a:pt x="30" y="3"/>
                      <a:pt x="28" y="2"/>
                      <a:pt x="27" y="1"/>
                    </a:cubicBezTo>
                    <a:cubicBezTo>
                      <a:pt x="25" y="1"/>
                      <a:pt x="23" y="0"/>
                      <a:pt x="20" y="0"/>
                    </a:cubicBezTo>
                    <a:cubicBezTo>
                      <a:pt x="15" y="0"/>
                      <a:pt x="10" y="3"/>
                      <a:pt x="6" y="7"/>
                    </a:cubicBezTo>
                    <a:cubicBezTo>
                      <a:pt x="2" y="11"/>
                      <a:pt x="0" y="17"/>
                      <a:pt x="0" y="23"/>
                    </a:cubicBezTo>
                    <a:cubicBezTo>
                      <a:pt x="0" y="27"/>
                      <a:pt x="1" y="30"/>
                      <a:pt x="2" y="33"/>
                    </a:cubicBezTo>
                    <a:cubicBezTo>
                      <a:pt x="4" y="36"/>
                      <a:pt x="6" y="39"/>
                      <a:pt x="8" y="41"/>
                    </a:cubicBezTo>
                    <a:cubicBezTo>
                      <a:pt x="11" y="44"/>
                      <a:pt x="15" y="47"/>
                      <a:pt x="21" y="50"/>
                    </a:cubicBezTo>
                    <a:cubicBezTo>
                      <a:pt x="25" y="53"/>
                      <a:pt x="28" y="55"/>
                      <a:pt x="30" y="56"/>
                    </a:cubicBezTo>
                    <a:cubicBezTo>
                      <a:pt x="32" y="58"/>
                      <a:pt x="33" y="60"/>
                      <a:pt x="34" y="61"/>
                    </a:cubicBezTo>
                    <a:cubicBezTo>
                      <a:pt x="35" y="63"/>
                      <a:pt x="35" y="65"/>
                      <a:pt x="35" y="67"/>
                    </a:cubicBezTo>
                    <a:cubicBezTo>
                      <a:pt x="35" y="70"/>
                      <a:pt x="34" y="73"/>
                      <a:pt x="32" y="75"/>
                    </a:cubicBezTo>
                    <a:cubicBezTo>
                      <a:pt x="30" y="77"/>
                      <a:pt x="27" y="78"/>
                      <a:pt x="23" y="78"/>
                    </a:cubicBezTo>
                    <a:cubicBezTo>
                      <a:pt x="18" y="78"/>
                      <a:pt x="14" y="76"/>
                      <a:pt x="10" y="72"/>
                    </a:cubicBezTo>
                    <a:cubicBezTo>
                      <a:pt x="6" y="68"/>
                      <a:pt x="3" y="61"/>
                      <a:pt x="2" y="53"/>
                    </a:cubicBezTo>
                    <a:cubicBezTo>
                      <a:pt x="0" y="53"/>
                      <a:pt x="0" y="53"/>
                      <a:pt x="0" y="53"/>
                    </a:cubicBezTo>
                    <a:cubicBezTo>
                      <a:pt x="0" y="82"/>
                      <a:pt x="0" y="82"/>
                      <a:pt x="0" y="82"/>
                    </a:cubicBezTo>
                    <a:cubicBezTo>
                      <a:pt x="2" y="82"/>
                      <a:pt x="2" y="82"/>
                      <a:pt x="2" y="82"/>
                    </a:cubicBezTo>
                    <a:cubicBezTo>
                      <a:pt x="2" y="81"/>
                      <a:pt x="3" y="80"/>
                      <a:pt x="4" y="79"/>
                    </a:cubicBezTo>
                    <a:cubicBezTo>
                      <a:pt x="5" y="78"/>
                      <a:pt x="6" y="78"/>
                      <a:pt x="7" y="78"/>
                    </a:cubicBezTo>
                    <a:cubicBezTo>
                      <a:pt x="8" y="78"/>
                      <a:pt x="9" y="78"/>
                      <a:pt x="11" y="79"/>
                    </a:cubicBezTo>
                    <a:cubicBezTo>
                      <a:pt x="13" y="80"/>
                      <a:pt x="16" y="81"/>
                      <a:pt x="18" y="82"/>
                    </a:cubicBezTo>
                    <a:cubicBezTo>
                      <a:pt x="19" y="82"/>
                      <a:pt x="21" y="83"/>
                      <a:pt x="23" y="83"/>
                    </a:cubicBezTo>
                    <a:cubicBezTo>
                      <a:pt x="30" y="83"/>
                      <a:pt x="35" y="80"/>
                      <a:pt x="40" y="75"/>
                    </a:cubicBezTo>
                    <a:cubicBezTo>
                      <a:pt x="44" y="71"/>
                      <a:pt x="46" y="65"/>
                      <a:pt x="46" y="59"/>
                    </a:cubicBezTo>
                    <a:cubicBezTo>
                      <a:pt x="46" y="53"/>
                      <a:pt x="45" y="49"/>
                      <a:pt x="42" y="45"/>
                    </a:cubicBezTo>
                    <a:cubicBezTo>
                      <a:pt x="40" y="41"/>
                      <a:pt x="34" y="36"/>
                      <a:pt x="2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9" name="íšḷíḍê"/>
              <p:cNvSpPr/>
              <p:nvPr/>
            </p:nvSpPr>
            <p:spPr bwMode="auto">
              <a:xfrm>
                <a:off x="8170863" y="3743326"/>
                <a:ext cx="114300" cy="261938"/>
              </a:xfrm>
              <a:custGeom>
                <a:avLst/>
                <a:gdLst>
                  <a:gd name="T0" fmla="*/ 0 w 35"/>
                  <a:gd name="T1" fmla="*/ 2 h 79"/>
                  <a:gd name="T2" fmla="*/ 2 w 35"/>
                  <a:gd name="T3" fmla="*/ 2 h 79"/>
                  <a:gd name="T4" fmla="*/ 7 w 35"/>
                  <a:gd name="T5" fmla="*/ 3 h 79"/>
                  <a:gd name="T6" fmla="*/ 9 w 35"/>
                  <a:gd name="T7" fmla="*/ 6 h 79"/>
                  <a:gd name="T8" fmla="*/ 9 w 35"/>
                  <a:gd name="T9" fmla="*/ 14 h 79"/>
                  <a:gd name="T10" fmla="*/ 9 w 35"/>
                  <a:gd name="T11" fmla="*/ 65 h 79"/>
                  <a:gd name="T12" fmla="*/ 9 w 35"/>
                  <a:gd name="T13" fmla="*/ 73 h 79"/>
                  <a:gd name="T14" fmla="*/ 7 w 35"/>
                  <a:gd name="T15" fmla="*/ 75 h 79"/>
                  <a:gd name="T16" fmla="*/ 2 w 35"/>
                  <a:gd name="T17" fmla="*/ 77 h 79"/>
                  <a:gd name="T18" fmla="*/ 0 w 35"/>
                  <a:gd name="T19" fmla="*/ 77 h 79"/>
                  <a:gd name="T20" fmla="*/ 0 w 35"/>
                  <a:gd name="T21" fmla="*/ 79 h 79"/>
                  <a:gd name="T22" fmla="*/ 35 w 35"/>
                  <a:gd name="T23" fmla="*/ 79 h 79"/>
                  <a:gd name="T24" fmla="*/ 35 w 35"/>
                  <a:gd name="T25" fmla="*/ 77 h 79"/>
                  <a:gd name="T26" fmla="*/ 32 w 35"/>
                  <a:gd name="T27" fmla="*/ 77 h 79"/>
                  <a:gd name="T28" fmla="*/ 28 w 35"/>
                  <a:gd name="T29" fmla="*/ 75 h 79"/>
                  <a:gd name="T30" fmla="*/ 26 w 35"/>
                  <a:gd name="T31" fmla="*/ 73 h 79"/>
                  <a:gd name="T32" fmla="*/ 25 w 35"/>
                  <a:gd name="T33" fmla="*/ 65 h 79"/>
                  <a:gd name="T34" fmla="*/ 25 w 35"/>
                  <a:gd name="T35" fmla="*/ 14 h 79"/>
                  <a:gd name="T36" fmla="*/ 26 w 35"/>
                  <a:gd name="T37" fmla="*/ 6 h 79"/>
                  <a:gd name="T38" fmla="*/ 28 w 35"/>
                  <a:gd name="T39" fmla="*/ 4 h 79"/>
                  <a:gd name="T40" fmla="*/ 32 w 35"/>
                  <a:gd name="T41" fmla="*/ 2 h 79"/>
                  <a:gd name="T42" fmla="*/ 35 w 35"/>
                  <a:gd name="T43" fmla="*/ 2 h 79"/>
                  <a:gd name="T44" fmla="*/ 35 w 35"/>
                  <a:gd name="T45" fmla="*/ 0 h 79"/>
                  <a:gd name="T46" fmla="*/ 0 w 35"/>
                  <a:gd name="T47" fmla="*/ 0 h 79"/>
                  <a:gd name="T48" fmla="*/ 0 w 35"/>
                  <a:gd name="T4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79">
                    <a:moveTo>
                      <a:pt x="0" y="2"/>
                    </a:moveTo>
                    <a:cubicBezTo>
                      <a:pt x="2" y="2"/>
                      <a:pt x="2" y="2"/>
                      <a:pt x="2" y="2"/>
                    </a:cubicBezTo>
                    <a:cubicBezTo>
                      <a:pt x="4" y="2"/>
                      <a:pt x="6" y="3"/>
                      <a:pt x="7" y="3"/>
                    </a:cubicBezTo>
                    <a:cubicBezTo>
                      <a:pt x="8" y="4"/>
                      <a:pt x="9" y="5"/>
                      <a:pt x="9" y="6"/>
                    </a:cubicBezTo>
                    <a:cubicBezTo>
                      <a:pt x="9" y="7"/>
                      <a:pt x="9" y="10"/>
                      <a:pt x="9" y="14"/>
                    </a:cubicBezTo>
                    <a:cubicBezTo>
                      <a:pt x="9" y="65"/>
                      <a:pt x="9" y="65"/>
                      <a:pt x="9" y="65"/>
                    </a:cubicBezTo>
                    <a:cubicBezTo>
                      <a:pt x="9" y="69"/>
                      <a:pt x="9" y="72"/>
                      <a:pt x="9" y="73"/>
                    </a:cubicBezTo>
                    <a:cubicBezTo>
                      <a:pt x="8" y="74"/>
                      <a:pt x="8" y="75"/>
                      <a:pt x="7" y="75"/>
                    </a:cubicBezTo>
                    <a:cubicBezTo>
                      <a:pt x="6" y="76"/>
                      <a:pt x="4" y="77"/>
                      <a:pt x="2" y="77"/>
                    </a:cubicBezTo>
                    <a:cubicBezTo>
                      <a:pt x="0" y="77"/>
                      <a:pt x="0" y="77"/>
                      <a:pt x="0" y="77"/>
                    </a:cubicBezTo>
                    <a:cubicBezTo>
                      <a:pt x="0" y="79"/>
                      <a:pt x="0" y="79"/>
                      <a:pt x="0" y="79"/>
                    </a:cubicBezTo>
                    <a:cubicBezTo>
                      <a:pt x="35" y="79"/>
                      <a:pt x="35" y="79"/>
                      <a:pt x="35" y="79"/>
                    </a:cubicBezTo>
                    <a:cubicBezTo>
                      <a:pt x="35" y="77"/>
                      <a:pt x="35" y="77"/>
                      <a:pt x="35" y="77"/>
                    </a:cubicBezTo>
                    <a:cubicBezTo>
                      <a:pt x="32" y="77"/>
                      <a:pt x="32" y="77"/>
                      <a:pt x="32" y="77"/>
                    </a:cubicBezTo>
                    <a:cubicBezTo>
                      <a:pt x="31" y="77"/>
                      <a:pt x="29" y="76"/>
                      <a:pt x="28" y="75"/>
                    </a:cubicBezTo>
                    <a:cubicBezTo>
                      <a:pt x="27" y="75"/>
                      <a:pt x="26" y="74"/>
                      <a:pt x="26" y="73"/>
                    </a:cubicBezTo>
                    <a:cubicBezTo>
                      <a:pt x="26" y="72"/>
                      <a:pt x="25" y="69"/>
                      <a:pt x="25" y="65"/>
                    </a:cubicBezTo>
                    <a:cubicBezTo>
                      <a:pt x="25" y="14"/>
                      <a:pt x="25" y="14"/>
                      <a:pt x="25" y="14"/>
                    </a:cubicBezTo>
                    <a:cubicBezTo>
                      <a:pt x="25" y="10"/>
                      <a:pt x="26" y="7"/>
                      <a:pt x="26" y="6"/>
                    </a:cubicBezTo>
                    <a:cubicBezTo>
                      <a:pt x="26" y="5"/>
                      <a:pt x="27" y="4"/>
                      <a:pt x="28" y="4"/>
                    </a:cubicBezTo>
                    <a:cubicBezTo>
                      <a:pt x="29" y="3"/>
                      <a:pt x="31" y="2"/>
                      <a:pt x="32" y="2"/>
                    </a:cubicBezTo>
                    <a:cubicBezTo>
                      <a:pt x="35" y="2"/>
                      <a:pt x="35" y="2"/>
                      <a:pt x="35" y="2"/>
                    </a:cubicBezTo>
                    <a:cubicBezTo>
                      <a:pt x="35" y="0"/>
                      <a:pt x="35" y="0"/>
                      <a:pt x="35"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0" name="iSlîḋè"/>
              <p:cNvSpPr/>
              <p:nvPr/>
            </p:nvSpPr>
            <p:spPr bwMode="auto">
              <a:xfrm>
                <a:off x="8321676" y="3743326"/>
                <a:ext cx="195263" cy="261938"/>
              </a:xfrm>
              <a:custGeom>
                <a:avLst/>
                <a:gdLst>
                  <a:gd name="T0" fmla="*/ 0 w 59"/>
                  <a:gd name="T1" fmla="*/ 21 h 79"/>
                  <a:gd name="T2" fmla="*/ 1 w 59"/>
                  <a:gd name="T3" fmla="*/ 21 h 79"/>
                  <a:gd name="T4" fmla="*/ 7 w 59"/>
                  <a:gd name="T5" fmla="*/ 8 h 79"/>
                  <a:gd name="T6" fmla="*/ 16 w 59"/>
                  <a:gd name="T7" fmla="*/ 5 h 79"/>
                  <a:gd name="T8" fmla="*/ 21 w 59"/>
                  <a:gd name="T9" fmla="*/ 5 h 79"/>
                  <a:gd name="T10" fmla="*/ 21 w 59"/>
                  <a:gd name="T11" fmla="*/ 65 h 79"/>
                  <a:gd name="T12" fmla="*/ 21 w 59"/>
                  <a:gd name="T13" fmla="*/ 73 h 79"/>
                  <a:gd name="T14" fmla="*/ 19 w 59"/>
                  <a:gd name="T15" fmla="*/ 75 h 79"/>
                  <a:gd name="T16" fmla="*/ 14 w 59"/>
                  <a:gd name="T17" fmla="*/ 77 h 79"/>
                  <a:gd name="T18" fmla="*/ 12 w 59"/>
                  <a:gd name="T19" fmla="*/ 77 h 79"/>
                  <a:gd name="T20" fmla="*/ 12 w 59"/>
                  <a:gd name="T21" fmla="*/ 79 h 79"/>
                  <a:gd name="T22" fmla="*/ 46 w 59"/>
                  <a:gd name="T23" fmla="*/ 79 h 79"/>
                  <a:gd name="T24" fmla="*/ 46 w 59"/>
                  <a:gd name="T25" fmla="*/ 77 h 79"/>
                  <a:gd name="T26" fmla="*/ 44 w 59"/>
                  <a:gd name="T27" fmla="*/ 77 h 79"/>
                  <a:gd name="T28" fmla="*/ 40 w 59"/>
                  <a:gd name="T29" fmla="*/ 75 h 79"/>
                  <a:gd name="T30" fmla="*/ 37 w 59"/>
                  <a:gd name="T31" fmla="*/ 73 h 79"/>
                  <a:gd name="T32" fmla="*/ 37 w 59"/>
                  <a:gd name="T33" fmla="*/ 65 h 79"/>
                  <a:gd name="T34" fmla="*/ 37 w 59"/>
                  <a:gd name="T35" fmla="*/ 5 h 79"/>
                  <a:gd name="T36" fmla="*/ 42 w 59"/>
                  <a:gd name="T37" fmla="*/ 5 h 79"/>
                  <a:gd name="T38" fmla="*/ 48 w 59"/>
                  <a:gd name="T39" fmla="*/ 6 h 79"/>
                  <a:gd name="T40" fmla="*/ 54 w 59"/>
                  <a:gd name="T41" fmla="*/ 11 h 79"/>
                  <a:gd name="T42" fmla="*/ 57 w 59"/>
                  <a:gd name="T43" fmla="*/ 21 h 79"/>
                  <a:gd name="T44" fmla="*/ 59 w 59"/>
                  <a:gd name="T45" fmla="*/ 21 h 79"/>
                  <a:gd name="T46" fmla="*/ 59 w 59"/>
                  <a:gd name="T47" fmla="*/ 0 h 79"/>
                  <a:gd name="T48" fmla="*/ 0 w 59"/>
                  <a:gd name="T49" fmla="*/ 0 h 79"/>
                  <a:gd name="T50" fmla="*/ 0 w 59"/>
                  <a:gd name="T5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0" y="21"/>
                    </a:moveTo>
                    <a:cubicBezTo>
                      <a:pt x="1" y="21"/>
                      <a:pt x="1" y="21"/>
                      <a:pt x="1" y="21"/>
                    </a:cubicBezTo>
                    <a:cubicBezTo>
                      <a:pt x="2" y="16"/>
                      <a:pt x="4" y="11"/>
                      <a:pt x="7" y="8"/>
                    </a:cubicBezTo>
                    <a:cubicBezTo>
                      <a:pt x="9" y="6"/>
                      <a:pt x="12" y="5"/>
                      <a:pt x="16" y="5"/>
                    </a:cubicBezTo>
                    <a:cubicBezTo>
                      <a:pt x="21" y="5"/>
                      <a:pt x="21" y="5"/>
                      <a:pt x="21" y="5"/>
                    </a:cubicBezTo>
                    <a:cubicBezTo>
                      <a:pt x="21" y="65"/>
                      <a:pt x="21" y="65"/>
                      <a:pt x="21" y="65"/>
                    </a:cubicBezTo>
                    <a:cubicBezTo>
                      <a:pt x="21" y="69"/>
                      <a:pt x="21" y="72"/>
                      <a:pt x="21" y="73"/>
                    </a:cubicBezTo>
                    <a:cubicBezTo>
                      <a:pt x="20" y="74"/>
                      <a:pt x="19" y="75"/>
                      <a:pt x="19" y="75"/>
                    </a:cubicBezTo>
                    <a:cubicBezTo>
                      <a:pt x="17" y="76"/>
                      <a:pt x="16" y="77"/>
                      <a:pt x="14" y="77"/>
                    </a:cubicBezTo>
                    <a:cubicBezTo>
                      <a:pt x="12" y="77"/>
                      <a:pt x="12" y="77"/>
                      <a:pt x="12" y="77"/>
                    </a:cubicBezTo>
                    <a:cubicBezTo>
                      <a:pt x="12" y="79"/>
                      <a:pt x="12" y="79"/>
                      <a:pt x="12" y="79"/>
                    </a:cubicBezTo>
                    <a:cubicBezTo>
                      <a:pt x="46" y="79"/>
                      <a:pt x="46" y="79"/>
                      <a:pt x="46" y="79"/>
                    </a:cubicBezTo>
                    <a:cubicBezTo>
                      <a:pt x="46" y="77"/>
                      <a:pt x="46" y="77"/>
                      <a:pt x="46" y="77"/>
                    </a:cubicBezTo>
                    <a:cubicBezTo>
                      <a:pt x="44" y="77"/>
                      <a:pt x="44" y="77"/>
                      <a:pt x="44" y="77"/>
                    </a:cubicBezTo>
                    <a:cubicBezTo>
                      <a:pt x="42" y="77"/>
                      <a:pt x="41" y="76"/>
                      <a:pt x="40" y="75"/>
                    </a:cubicBezTo>
                    <a:cubicBezTo>
                      <a:pt x="39" y="75"/>
                      <a:pt x="38" y="74"/>
                      <a:pt x="37" y="73"/>
                    </a:cubicBezTo>
                    <a:cubicBezTo>
                      <a:pt x="37" y="72"/>
                      <a:pt x="37" y="69"/>
                      <a:pt x="37" y="65"/>
                    </a:cubicBezTo>
                    <a:cubicBezTo>
                      <a:pt x="37" y="5"/>
                      <a:pt x="37" y="5"/>
                      <a:pt x="37" y="5"/>
                    </a:cubicBezTo>
                    <a:cubicBezTo>
                      <a:pt x="42" y="5"/>
                      <a:pt x="42" y="5"/>
                      <a:pt x="42" y="5"/>
                    </a:cubicBezTo>
                    <a:cubicBezTo>
                      <a:pt x="45" y="5"/>
                      <a:pt x="47" y="5"/>
                      <a:pt x="48" y="6"/>
                    </a:cubicBezTo>
                    <a:cubicBezTo>
                      <a:pt x="51" y="7"/>
                      <a:pt x="52" y="9"/>
                      <a:pt x="54" y="11"/>
                    </a:cubicBezTo>
                    <a:cubicBezTo>
                      <a:pt x="55" y="13"/>
                      <a:pt x="56" y="17"/>
                      <a:pt x="57" y="21"/>
                    </a:cubicBezTo>
                    <a:cubicBezTo>
                      <a:pt x="59" y="21"/>
                      <a:pt x="59" y="21"/>
                      <a:pt x="59" y="21"/>
                    </a:cubicBezTo>
                    <a:cubicBezTo>
                      <a:pt x="59" y="0"/>
                      <a:pt x="59" y="0"/>
                      <a:pt x="59" y="0"/>
                    </a:cubicBezTo>
                    <a:cubicBezTo>
                      <a:pt x="0" y="0"/>
                      <a:pt x="0" y="0"/>
                      <a:pt x="0" y="0"/>
                    </a:cubicBez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1" name="iṡľíḓe"/>
              <p:cNvSpPr/>
              <p:nvPr/>
            </p:nvSpPr>
            <p:spPr bwMode="auto">
              <a:xfrm>
                <a:off x="8547101" y="3743326"/>
                <a:ext cx="230188" cy="261938"/>
              </a:xfrm>
              <a:custGeom>
                <a:avLst/>
                <a:gdLst>
                  <a:gd name="T0" fmla="*/ 50 w 70"/>
                  <a:gd name="T1" fmla="*/ 0 h 79"/>
                  <a:gd name="T2" fmla="*/ 50 w 70"/>
                  <a:gd name="T3" fmla="*/ 2 h 79"/>
                  <a:gd name="T4" fmla="*/ 56 w 70"/>
                  <a:gd name="T5" fmla="*/ 4 h 79"/>
                  <a:gd name="T6" fmla="*/ 57 w 70"/>
                  <a:gd name="T7" fmla="*/ 7 h 79"/>
                  <a:gd name="T8" fmla="*/ 53 w 70"/>
                  <a:gd name="T9" fmla="*/ 18 h 79"/>
                  <a:gd name="T10" fmla="*/ 41 w 70"/>
                  <a:gd name="T11" fmla="*/ 42 h 79"/>
                  <a:gd name="T12" fmla="*/ 29 w 70"/>
                  <a:gd name="T13" fmla="*/ 16 h 79"/>
                  <a:gd name="T14" fmla="*/ 25 w 70"/>
                  <a:gd name="T15" fmla="*/ 5 h 79"/>
                  <a:gd name="T16" fmla="*/ 26 w 70"/>
                  <a:gd name="T17" fmla="*/ 3 h 79"/>
                  <a:gd name="T18" fmla="*/ 30 w 70"/>
                  <a:gd name="T19" fmla="*/ 2 h 79"/>
                  <a:gd name="T20" fmla="*/ 32 w 70"/>
                  <a:gd name="T21" fmla="*/ 2 h 79"/>
                  <a:gd name="T22" fmla="*/ 32 w 70"/>
                  <a:gd name="T23" fmla="*/ 0 h 79"/>
                  <a:gd name="T24" fmla="*/ 0 w 70"/>
                  <a:gd name="T25" fmla="*/ 0 h 79"/>
                  <a:gd name="T26" fmla="*/ 0 w 70"/>
                  <a:gd name="T27" fmla="*/ 2 h 79"/>
                  <a:gd name="T28" fmla="*/ 5 w 70"/>
                  <a:gd name="T29" fmla="*/ 4 h 79"/>
                  <a:gd name="T30" fmla="*/ 12 w 70"/>
                  <a:gd name="T31" fmla="*/ 16 h 79"/>
                  <a:gd name="T32" fmla="*/ 27 w 70"/>
                  <a:gd name="T33" fmla="*/ 49 h 79"/>
                  <a:gd name="T34" fmla="*/ 27 w 70"/>
                  <a:gd name="T35" fmla="*/ 65 h 79"/>
                  <a:gd name="T36" fmla="*/ 27 w 70"/>
                  <a:gd name="T37" fmla="*/ 73 h 79"/>
                  <a:gd name="T38" fmla="*/ 25 w 70"/>
                  <a:gd name="T39" fmla="*/ 75 h 79"/>
                  <a:gd name="T40" fmla="*/ 20 w 70"/>
                  <a:gd name="T41" fmla="*/ 77 h 79"/>
                  <a:gd name="T42" fmla="*/ 17 w 70"/>
                  <a:gd name="T43" fmla="*/ 77 h 79"/>
                  <a:gd name="T44" fmla="*/ 17 w 70"/>
                  <a:gd name="T45" fmla="*/ 79 h 79"/>
                  <a:gd name="T46" fmla="*/ 54 w 70"/>
                  <a:gd name="T47" fmla="*/ 79 h 79"/>
                  <a:gd name="T48" fmla="*/ 54 w 70"/>
                  <a:gd name="T49" fmla="*/ 77 h 79"/>
                  <a:gd name="T50" fmla="*/ 50 w 70"/>
                  <a:gd name="T51" fmla="*/ 77 h 79"/>
                  <a:gd name="T52" fmla="*/ 46 w 70"/>
                  <a:gd name="T53" fmla="*/ 75 h 79"/>
                  <a:gd name="T54" fmla="*/ 44 w 70"/>
                  <a:gd name="T55" fmla="*/ 73 h 79"/>
                  <a:gd name="T56" fmla="*/ 43 w 70"/>
                  <a:gd name="T57" fmla="*/ 65 h 79"/>
                  <a:gd name="T58" fmla="*/ 43 w 70"/>
                  <a:gd name="T59" fmla="*/ 46 h 79"/>
                  <a:gd name="T60" fmla="*/ 57 w 70"/>
                  <a:gd name="T61" fmla="*/ 18 h 79"/>
                  <a:gd name="T62" fmla="*/ 65 w 70"/>
                  <a:gd name="T63" fmla="*/ 5 h 79"/>
                  <a:gd name="T64" fmla="*/ 70 w 70"/>
                  <a:gd name="T65" fmla="*/ 2 h 79"/>
                  <a:gd name="T66" fmla="*/ 70 w 70"/>
                  <a:gd name="T67" fmla="*/ 0 h 79"/>
                  <a:gd name="T68" fmla="*/ 50 w 70"/>
                  <a:gd name="T6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79">
                    <a:moveTo>
                      <a:pt x="50" y="0"/>
                    </a:moveTo>
                    <a:cubicBezTo>
                      <a:pt x="50" y="2"/>
                      <a:pt x="50" y="2"/>
                      <a:pt x="50" y="2"/>
                    </a:cubicBezTo>
                    <a:cubicBezTo>
                      <a:pt x="53" y="3"/>
                      <a:pt x="55" y="3"/>
                      <a:pt x="56" y="4"/>
                    </a:cubicBezTo>
                    <a:cubicBezTo>
                      <a:pt x="57" y="5"/>
                      <a:pt x="57" y="6"/>
                      <a:pt x="57" y="7"/>
                    </a:cubicBezTo>
                    <a:cubicBezTo>
                      <a:pt x="57" y="9"/>
                      <a:pt x="56" y="12"/>
                      <a:pt x="53" y="18"/>
                    </a:cubicBezTo>
                    <a:cubicBezTo>
                      <a:pt x="41" y="42"/>
                      <a:pt x="41" y="42"/>
                      <a:pt x="41" y="42"/>
                    </a:cubicBezTo>
                    <a:cubicBezTo>
                      <a:pt x="29" y="16"/>
                      <a:pt x="29" y="16"/>
                      <a:pt x="29" y="16"/>
                    </a:cubicBezTo>
                    <a:cubicBezTo>
                      <a:pt x="27" y="10"/>
                      <a:pt x="25" y="7"/>
                      <a:pt x="25" y="5"/>
                    </a:cubicBezTo>
                    <a:cubicBezTo>
                      <a:pt x="25" y="5"/>
                      <a:pt x="26" y="4"/>
                      <a:pt x="26" y="3"/>
                    </a:cubicBezTo>
                    <a:cubicBezTo>
                      <a:pt x="27" y="3"/>
                      <a:pt x="28" y="2"/>
                      <a:pt x="30" y="2"/>
                    </a:cubicBezTo>
                    <a:cubicBezTo>
                      <a:pt x="32" y="2"/>
                      <a:pt x="32" y="2"/>
                      <a:pt x="32" y="2"/>
                    </a:cubicBezTo>
                    <a:cubicBezTo>
                      <a:pt x="32" y="0"/>
                      <a:pt x="32" y="0"/>
                      <a:pt x="32" y="0"/>
                    </a:cubicBezTo>
                    <a:cubicBezTo>
                      <a:pt x="0" y="0"/>
                      <a:pt x="0" y="0"/>
                      <a:pt x="0" y="0"/>
                    </a:cubicBezTo>
                    <a:cubicBezTo>
                      <a:pt x="0" y="2"/>
                      <a:pt x="0" y="2"/>
                      <a:pt x="0" y="2"/>
                    </a:cubicBezTo>
                    <a:cubicBezTo>
                      <a:pt x="2" y="2"/>
                      <a:pt x="4" y="3"/>
                      <a:pt x="5" y="4"/>
                    </a:cubicBezTo>
                    <a:cubicBezTo>
                      <a:pt x="7" y="5"/>
                      <a:pt x="9" y="9"/>
                      <a:pt x="12" y="16"/>
                    </a:cubicBezTo>
                    <a:cubicBezTo>
                      <a:pt x="27" y="49"/>
                      <a:pt x="27" y="49"/>
                      <a:pt x="27" y="49"/>
                    </a:cubicBezTo>
                    <a:cubicBezTo>
                      <a:pt x="27" y="65"/>
                      <a:pt x="27" y="65"/>
                      <a:pt x="27" y="65"/>
                    </a:cubicBezTo>
                    <a:cubicBezTo>
                      <a:pt x="27" y="69"/>
                      <a:pt x="27" y="72"/>
                      <a:pt x="27" y="73"/>
                    </a:cubicBezTo>
                    <a:cubicBezTo>
                      <a:pt x="26" y="74"/>
                      <a:pt x="26" y="75"/>
                      <a:pt x="25" y="75"/>
                    </a:cubicBezTo>
                    <a:cubicBezTo>
                      <a:pt x="24" y="76"/>
                      <a:pt x="22" y="77"/>
                      <a:pt x="20" y="77"/>
                    </a:cubicBezTo>
                    <a:cubicBezTo>
                      <a:pt x="17" y="77"/>
                      <a:pt x="17" y="77"/>
                      <a:pt x="17" y="77"/>
                    </a:cubicBezTo>
                    <a:cubicBezTo>
                      <a:pt x="17" y="79"/>
                      <a:pt x="17" y="79"/>
                      <a:pt x="17" y="79"/>
                    </a:cubicBezTo>
                    <a:cubicBezTo>
                      <a:pt x="54" y="79"/>
                      <a:pt x="54" y="79"/>
                      <a:pt x="54" y="79"/>
                    </a:cubicBezTo>
                    <a:cubicBezTo>
                      <a:pt x="54" y="77"/>
                      <a:pt x="54" y="77"/>
                      <a:pt x="54" y="77"/>
                    </a:cubicBezTo>
                    <a:cubicBezTo>
                      <a:pt x="50" y="77"/>
                      <a:pt x="50" y="77"/>
                      <a:pt x="50" y="77"/>
                    </a:cubicBezTo>
                    <a:cubicBezTo>
                      <a:pt x="48" y="77"/>
                      <a:pt x="47" y="76"/>
                      <a:pt x="46" y="75"/>
                    </a:cubicBezTo>
                    <a:cubicBezTo>
                      <a:pt x="45" y="75"/>
                      <a:pt x="44" y="74"/>
                      <a:pt x="44" y="73"/>
                    </a:cubicBezTo>
                    <a:cubicBezTo>
                      <a:pt x="43" y="72"/>
                      <a:pt x="43" y="69"/>
                      <a:pt x="43" y="65"/>
                    </a:cubicBezTo>
                    <a:cubicBezTo>
                      <a:pt x="43" y="46"/>
                      <a:pt x="43" y="46"/>
                      <a:pt x="43" y="46"/>
                    </a:cubicBezTo>
                    <a:cubicBezTo>
                      <a:pt x="57" y="18"/>
                      <a:pt x="57" y="18"/>
                      <a:pt x="57" y="18"/>
                    </a:cubicBezTo>
                    <a:cubicBezTo>
                      <a:pt x="61" y="11"/>
                      <a:pt x="63" y="6"/>
                      <a:pt x="65" y="5"/>
                    </a:cubicBezTo>
                    <a:cubicBezTo>
                      <a:pt x="66" y="3"/>
                      <a:pt x="68" y="3"/>
                      <a:pt x="70" y="2"/>
                    </a:cubicBezTo>
                    <a:cubicBezTo>
                      <a:pt x="70" y="0"/>
                      <a:pt x="70" y="0"/>
                      <a:pt x="70" y="0"/>
                    </a:cubicBez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116" name="iŝḷiďè"/>
            <p:cNvGrpSpPr/>
            <p:nvPr/>
          </p:nvGrpSpPr>
          <p:grpSpPr>
            <a:xfrm>
              <a:off x="2435157" y="2596451"/>
              <a:ext cx="1751214" cy="1753385"/>
              <a:chOff x="3421063" y="2817813"/>
              <a:chExt cx="1281113" cy="1282700"/>
            </a:xfrm>
            <a:grpFill/>
          </p:grpSpPr>
          <p:sp>
            <p:nvSpPr>
              <p:cNvPr id="117" name="îṥḻidè"/>
              <p:cNvSpPr/>
              <p:nvPr/>
            </p:nvSpPr>
            <p:spPr bwMode="auto">
              <a:xfrm>
                <a:off x="3595688" y="3055938"/>
                <a:ext cx="109538" cy="115888"/>
              </a:xfrm>
              <a:custGeom>
                <a:avLst/>
                <a:gdLst>
                  <a:gd name="T0" fmla="*/ 8 w 33"/>
                  <a:gd name="T1" fmla="*/ 23 h 35"/>
                  <a:gd name="T2" fmla="*/ 5 w 33"/>
                  <a:gd name="T3" fmla="*/ 12 h 35"/>
                  <a:gd name="T4" fmla="*/ 12 w 33"/>
                  <a:gd name="T5" fmla="*/ 4 h 35"/>
                  <a:gd name="T6" fmla="*/ 14 w 33"/>
                  <a:gd name="T7" fmla="*/ 2 h 35"/>
                  <a:gd name="T8" fmla="*/ 31 w 33"/>
                  <a:gd name="T9" fmla="*/ 14 h 35"/>
                  <a:gd name="T10" fmla="*/ 32 w 33"/>
                  <a:gd name="T11" fmla="*/ 24 h 35"/>
                  <a:gd name="T12" fmla="*/ 29 w 33"/>
                  <a:gd name="T13" fmla="*/ 18 h 35"/>
                  <a:gd name="T14" fmla="*/ 16 w 33"/>
                  <a:gd name="T15" fmla="*/ 6 h 35"/>
                  <a:gd name="T16" fmla="*/ 9 w 33"/>
                  <a:gd name="T17" fmla="*/ 15 h 35"/>
                  <a:gd name="T18" fmla="*/ 23 w 33"/>
                  <a:gd name="T19" fmla="*/ 34 h 35"/>
                  <a:gd name="T20" fmla="*/ 19 w 33"/>
                  <a:gd name="T21" fmla="*/ 35 h 35"/>
                  <a:gd name="T22" fmla="*/ 8 w 33"/>
                  <a:gd name="T23"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5">
                    <a:moveTo>
                      <a:pt x="8" y="23"/>
                    </a:moveTo>
                    <a:cubicBezTo>
                      <a:pt x="5" y="20"/>
                      <a:pt x="0" y="15"/>
                      <a:pt x="5" y="12"/>
                    </a:cubicBezTo>
                    <a:cubicBezTo>
                      <a:pt x="5" y="14"/>
                      <a:pt x="14" y="5"/>
                      <a:pt x="12" y="4"/>
                    </a:cubicBezTo>
                    <a:cubicBezTo>
                      <a:pt x="13" y="3"/>
                      <a:pt x="14" y="2"/>
                      <a:pt x="14" y="2"/>
                    </a:cubicBezTo>
                    <a:cubicBezTo>
                      <a:pt x="20" y="0"/>
                      <a:pt x="28" y="10"/>
                      <a:pt x="31" y="14"/>
                    </a:cubicBezTo>
                    <a:cubicBezTo>
                      <a:pt x="32" y="17"/>
                      <a:pt x="33" y="23"/>
                      <a:pt x="32" y="24"/>
                    </a:cubicBezTo>
                    <a:cubicBezTo>
                      <a:pt x="23" y="20"/>
                      <a:pt x="29" y="20"/>
                      <a:pt x="29" y="18"/>
                    </a:cubicBezTo>
                    <a:cubicBezTo>
                      <a:pt x="27" y="13"/>
                      <a:pt x="19" y="5"/>
                      <a:pt x="16" y="6"/>
                    </a:cubicBezTo>
                    <a:cubicBezTo>
                      <a:pt x="14" y="8"/>
                      <a:pt x="12" y="13"/>
                      <a:pt x="9" y="15"/>
                    </a:cubicBezTo>
                    <a:cubicBezTo>
                      <a:pt x="7" y="19"/>
                      <a:pt x="20" y="30"/>
                      <a:pt x="23" y="34"/>
                    </a:cubicBezTo>
                    <a:cubicBezTo>
                      <a:pt x="21" y="35"/>
                      <a:pt x="21" y="35"/>
                      <a:pt x="19" y="35"/>
                    </a:cubicBezTo>
                    <a:cubicBezTo>
                      <a:pt x="16" y="31"/>
                      <a:pt x="9" y="24"/>
                      <a:pt x="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18" name="i$1ide"/>
              <p:cNvSpPr/>
              <p:nvPr/>
            </p:nvSpPr>
            <p:spPr bwMode="auto">
              <a:xfrm>
                <a:off x="3635376" y="3095626"/>
                <a:ext cx="17463" cy="20638"/>
              </a:xfrm>
              <a:custGeom>
                <a:avLst/>
                <a:gdLst>
                  <a:gd name="T0" fmla="*/ 0 w 5"/>
                  <a:gd name="T1" fmla="*/ 5 h 6"/>
                  <a:gd name="T2" fmla="*/ 2 w 5"/>
                  <a:gd name="T3" fmla="*/ 5 h 6"/>
                  <a:gd name="T4" fmla="*/ 5 w 5"/>
                  <a:gd name="T5" fmla="*/ 1 h 6"/>
                  <a:gd name="T6" fmla="*/ 4 w 5"/>
                  <a:gd name="T7" fmla="*/ 0 h 6"/>
                  <a:gd name="T8" fmla="*/ 2 w 5"/>
                  <a:gd name="T9" fmla="*/ 2 h 6"/>
                  <a:gd name="T10" fmla="*/ 0 w 5"/>
                  <a:gd name="T11" fmla="*/ 5 h 6"/>
                </a:gdLst>
                <a:ahLst/>
                <a:cxnLst>
                  <a:cxn ang="0">
                    <a:pos x="T0" y="T1"/>
                  </a:cxn>
                  <a:cxn ang="0">
                    <a:pos x="T2" y="T3"/>
                  </a:cxn>
                  <a:cxn ang="0">
                    <a:pos x="T4" y="T5"/>
                  </a:cxn>
                  <a:cxn ang="0">
                    <a:pos x="T6" y="T7"/>
                  </a:cxn>
                  <a:cxn ang="0">
                    <a:pos x="T8" y="T9"/>
                  </a:cxn>
                  <a:cxn ang="0">
                    <a:pos x="T10" y="T11"/>
                  </a:cxn>
                </a:cxnLst>
                <a:rect l="0" t="0" r="r" b="b"/>
                <a:pathLst>
                  <a:path w="5" h="6">
                    <a:moveTo>
                      <a:pt x="0" y="5"/>
                    </a:moveTo>
                    <a:cubicBezTo>
                      <a:pt x="0" y="5"/>
                      <a:pt x="1" y="6"/>
                      <a:pt x="2" y="5"/>
                    </a:cubicBezTo>
                    <a:cubicBezTo>
                      <a:pt x="4" y="3"/>
                      <a:pt x="5" y="2"/>
                      <a:pt x="5" y="1"/>
                    </a:cubicBezTo>
                    <a:cubicBezTo>
                      <a:pt x="4" y="1"/>
                      <a:pt x="4" y="0"/>
                      <a:pt x="4" y="0"/>
                    </a:cubicBezTo>
                    <a:cubicBezTo>
                      <a:pt x="3" y="0"/>
                      <a:pt x="2" y="1"/>
                      <a:pt x="2" y="2"/>
                    </a:cubicBezTo>
                    <a:cubicBezTo>
                      <a:pt x="1" y="3"/>
                      <a:pt x="0" y="4"/>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19" name="ïsḻiḋê"/>
              <p:cNvSpPr/>
              <p:nvPr/>
            </p:nvSpPr>
            <p:spPr bwMode="auto">
              <a:xfrm>
                <a:off x="3632201" y="3095626"/>
                <a:ext cx="52388" cy="46038"/>
              </a:xfrm>
              <a:custGeom>
                <a:avLst/>
                <a:gdLst>
                  <a:gd name="T0" fmla="*/ 9 w 16"/>
                  <a:gd name="T1" fmla="*/ 10 h 14"/>
                  <a:gd name="T2" fmla="*/ 6 w 16"/>
                  <a:gd name="T3" fmla="*/ 13 h 14"/>
                  <a:gd name="T4" fmla="*/ 13 w 16"/>
                  <a:gd name="T5" fmla="*/ 9 h 14"/>
                  <a:gd name="T6" fmla="*/ 9 w 16"/>
                  <a:gd name="T7" fmla="*/ 10 h 14"/>
                </a:gdLst>
                <a:ahLst/>
                <a:cxnLst>
                  <a:cxn ang="0">
                    <a:pos x="T0" y="T1"/>
                  </a:cxn>
                  <a:cxn ang="0">
                    <a:pos x="T2" y="T3"/>
                  </a:cxn>
                  <a:cxn ang="0">
                    <a:pos x="T4" y="T5"/>
                  </a:cxn>
                  <a:cxn ang="0">
                    <a:pos x="T6" y="T7"/>
                  </a:cxn>
                </a:cxnLst>
                <a:rect l="0" t="0" r="r" b="b"/>
                <a:pathLst>
                  <a:path w="16" h="14">
                    <a:moveTo>
                      <a:pt x="9" y="10"/>
                    </a:moveTo>
                    <a:cubicBezTo>
                      <a:pt x="13" y="14"/>
                      <a:pt x="8" y="14"/>
                      <a:pt x="6" y="13"/>
                    </a:cubicBezTo>
                    <a:cubicBezTo>
                      <a:pt x="0" y="7"/>
                      <a:pt x="16" y="0"/>
                      <a:pt x="13" y="9"/>
                    </a:cubicBezTo>
                    <a:cubicBezTo>
                      <a:pt x="12" y="13"/>
                      <a:pt x="9" y="7"/>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0" name="iŝḷiḋe"/>
              <p:cNvSpPr/>
              <p:nvPr/>
            </p:nvSpPr>
            <p:spPr bwMode="auto">
              <a:xfrm>
                <a:off x="3873501" y="2900363"/>
                <a:ext cx="25400" cy="15875"/>
              </a:xfrm>
              <a:custGeom>
                <a:avLst/>
                <a:gdLst>
                  <a:gd name="T0" fmla="*/ 2 w 8"/>
                  <a:gd name="T1" fmla="*/ 1 h 5"/>
                  <a:gd name="T2" fmla="*/ 6 w 8"/>
                  <a:gd name="T3" fmla="*/ 4 h 5"/>
                  <a:gd name="T4" fmla="*/ 4 w 8"/>
                  <a:gd name="T5" fmla="*/ 2 h 5"/>
                  <a:gd name="T6" fmla="*/ 4 w 8"/>
                  <a:gd name="T7" fmla="*/ 0 h 5"/>
                  <a:gd name="T8" fmla="*/ 2 w 8"/>
                  <a:gd name="T9" fmla="*/ 1 h 5"/>
                </a:gdLst>
                <a:ahLst/>
                <a:cxnLst>
                  <a:cxn ang="0">
                    <a:pos x="T0" y="T1"/>
                  </a:cxn>
                  <a:cxn ang="0">
                    <a:pos x="T2" y="T3"/>
                  </a:cxn>
                  <a:cxn ang="0">
                    <a:pos x="T4" y="T5"/>
                  </a:cxn>
                  <a:cxn ang="0">
                    <a:pos x="T6" y="T7"/>
                  </a:cxn>
                  <a:cxn ang="0">
                    <a:pos x="T8" y="T9"/>
                  </a:cxn>
                </a:cxnLst>
                <a:rect l="0" t="0" r="r" b="b"/>
                <a:pathLst>
                  <a:path w="8" h="5">
                    <a:moveTo>
                      <a:pt x="2" y="1"/>
                    </a:moveTo>
                    <a:cubicBezTo>
                      <a:pt x="0" y="3"/>
                      <a:pt x="3" y="5"/>
                      <a:pt x="6" y="4"/>
                    </a:cubicBezTo>
                    <a:cubicBezTo>
                      <a:pt x="8" y="4"/>
                      <a:pt x="5" y="2"/>
                      <a:pt x="4" y="2"/>
                    </a:cubicBezTo>
                    <a:cubicBezTo>
                      <a:pt x="4" y="1"/>
                      <a:pt x="4" y="0"/>
                      <a:pt x="4" y="0"/>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1" name="ïšliḑe"/>
              <p:cNvSpPr/>
              <p:nvPr/>
            </p:nvSpPr>
            <p:spPr bwMode="auto">
              <a:xfrm>
                <a:off x="3879851" y="2916238"/>
                <a:ext cx="12700" cy="23813"/>
              </a:xfrm>
              <a:custGeom>
                <a:avLst/>
                <a:gdLst>
                  <a:gd name="T0" fmla="*/ 2 w 4"/>
                  <a:gd name="T1" fmla="*/ 1 h 7"/>
                  <a:gd name="T2" fmla="*/ 3 w 4"/>
                  <a:gd name="T3" fmla="*/ 5 h 7"/>
                  <a:gd name="T4" fmla="*/ 1 w 4"/>
                  <a:gd name="T5" fmla="*/ 4 h 7"/>
                  <a:gd name="T6" fmla="*/ 0 w 4"/>
                  <a:gd name="T7" fmla="*/ 1 h 7"/>
                  <a:gd name="T8" fmla="*/ 2 w 4"/>
                  <a:gd name="T9" fmla="*/ 1 h 7"/>
                </a:gdLst>
                <a:ahLst/>
                <a:cxnLst>
                  <a:cxn ang="0">
                    <a:pos x="T0" y="T1"/>
                  </a:cxn>
                  <a:cxn ang="0">
                    <a:pos x="T2" y="T3"/>
                  </a:cxn>
                  <a:cxn ang="0">
                    <a:pos x="T4" y="T5"/>
                  </a:cxn>
                  <a:cxn ang="0">
                    <a:pos x="T6" y="T7"/>
                  </a:cxn>
                  <a:cxn ang="0">
                    <a:pos x="T8" y="T9"/>
                  </a:cxn>
                </a:cxnLst>
                <a:rect l="0" t="0" r="r" b="b"/>
                <a:pathLst>
                  <a:path w="4" h="7">
                    <a:moveTo>
                      <a:pt x="2" y="1"/>
                    </a:moveTo>
                    <a:cubicBezTo>
                      <a:pt x="3" y="2"/>
                      <a:pt x="4" y="3"/>
                      <a:pt x="3" y="5"/>
                    </a:cubicBezTo>
                    <a:cubicBezTo>
                      <a:pt x="2" y="6"/>
                      <a:pt x="0" y="7"/>
                      <a:pt x="1" y="4"/>
                    </a:cubicBezTo>
                    <a:cubicBezTo>
                      <a:pt x="1" y="4"/>
                      <a:pt x="0" y="2"/>
                      <a:pt x="0" y="1"/>
                    </a:cubicBezTo>
                    <a:cubicBezTo>
                      <a:pt x="0" y="0"/>
                      <a:pt x="2"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2" name="iṣ1iḑe"/>
              <p:cNvSpPr/>
              <p:nvPr/>
            </p:nvSpPr>
            <p:spPr bwMode="auto">
              <a:xfrm>
                <a:off x="3879851" y="2940051"/>
                <a:ext cx="19050" cy="73025"/>
              </a:xfrm>
              <a:custGeom>
                <a:avLst/>
                <a:gdLst>
                  <a:gd name="T0" fmla="*/ 5 w 6"/>
                  <a:gd name="T1" fmla="*/ 22 h 22"/>
                  <a:gd name="T2" fmla="*/ 2 w 6"/>
                  <a:gd name="T3" fmla="*/ 18 h 22"/>
                  <a:gd name="T4" fmla="*/ 0 w 6"/>
                  <a:gd name="T5" fmla="*/ 1 h 22"/>
                  <a:gd name="T6" fmla="*/ 2 w 6"/>
                  <a:gd name="T7" fmla="*/ 1 h 22"/>
                  <a:gd name="T8" fmla="*/ 4 w 6"/>
                  <a:gd name="T9" fmla="*/ 12 h 22"/>
                  <a:gd name="T10" fmla="*/ 6 w 6"/>
                  <a:gd name="T11" fmla="*/ 18 h 22"/>
                  <a:gd name="T12" fmla="*/ 5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5" y="22"/>
                    </a:moveTo>
                    <a:cubicBezTo>
                      <a:pt x="4" y="21"/>
                      <a:pt x="3" y="20"/>
                      <a:pt x="2" y="18"/>
                    </a:cubicBezTo>
                    <a:cubicBezTo>
                      <a:pt x="2" y="13"/>
                      <a:pt x="3" y="9"/>
                      <a:pt x="0" y="1"/>
                    </a:cubicBezTo>
                    <a:cubicBezTo>
                      <a:pt x="0" y="1"/>
                      <a:pt x="1" y="0"/>
                      <a:pt x="2" y="1"/>
                    </a:cubicBezTo>
                    <a:cubicBezTo>
                      <a:pt x="3" y="4"/>
                      <a:pt x="5" y="9"/>
                      <a:pt x="4" y="12"/>
                    </a:cubicBezTo>
                    <a:cubicBezTo>
                      <a:pt x="4" y="12"/>
                      <a:pt x="6" y="17"/>
                      <a:pt x="6" y="18"/>
                    </a:cubicBezTo>
                    <a:cubicBezTo>
                      <a:pt x="6" y="20"/>
                      <a:pt x="6" y="22"/>
                      <a:pt x="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3" name="ï$ḷíḋe"/>
              <p:cNvSpPr/>
              <p:nvPr/>
            </p:nvSpPr>
            <p:spPr bwMode="auto">
              <a:xfrm>
                <a:off x="3898901" y="2873376"/>
                <a:ext cx="63500" cy="93663"/>
              </a:xfrm>
              <a:custGeom>
                <a:avLst/>
                <a:gdLst>
                  <a:gd name="T0" fmla="*/ 3 w 19"/>
                  <a:gd name="T1" fmla="*/ 13 h 28"/>
                  <a:gd name="T2" fmla="*/ 4 w 19"/>
                  <a:gd name="T3" fmla="*/ 17 h 28"/>
                  <a:gd name="T4" fmla="*/ 1 w 19"/>
                  <a:gd name="T5" fmla="*/ 24 h 28"/>
                  <a:gd name="T6" fmla="*/ 2 w 19"/>
                  <a:gd name="T7" fmla="*/ 28 h 28"/>
                  <a:gd name="T8" fmla="*/ 5 w 19"/>
                  <a:gd name="T9" fmla="*/ 24 h 28"/>
                  <a:gd name="T10" fmla="*/ 7 w 19"/>
                  <a:gd name="T11" fmla="*/ 18 h 28"/>
                  <a:gd name="T12" fmla="*/ 9 w 19"/>
                  <a:gd name="T13" fmla="*/ 15 h 28"/>
                  <a:gd name="T14" fmla="*/ 9 w 19"/>
                  <a:gd name="T15" fmla="*/ 20 h 28"/>
                  <a:gd name="T16" fmla="*/ 11 w 19"/>
                  <a:gd name="T17" fmla="*/ 15 h 28"/>
                  <a:gd name="T18" fmla="*/ 13 w 19"/>
                  <a:gd name="T19" fmla="*/ 13 h 28"/>
                  <a:gd name="T20" fmla="*/ 16 w 19"/>
                  <a:gd name="T21" fmla="*/ 17 h 28"/>
                  <a:gd name="T22" fmla="*/ 18 w 19"/>
                  <a:gd name="T23" fmla="*/ 15 h 28"/>
                  <a:gd name="T24" fmla="*/ 14 w 19"/>
                  <a:gd name="T25" fmla="*/ 11 h 28"/>
                  <a:gd name="T26" fmla="*/ 16 w 19"/>
                  <a:gd name="T27" fmla="*/ 9 h 28"/>
                  <a:gd name="T28" fmla="*/ 14 w 19"/>
                  <a:gd name="T29" fmla="*/ 7 h 28"/>
                  <a:gd name="T30" fmla="*/ 9 w 19"/>
                  <a:gd name="T31" fmla="*/ 12 h 28"/>
                  <a:gd name="T32" fmla="*/ 12 w 19"/>
                  <a:gd name="T33" fmla="*/ 6 h 28"/>
                  <a:gd name="T34" fmla="*/ 12 w 19"/>
                  <a:gd name="T35" fmla="*/ 4 h 28"/>
                  <a:gd name="T36" fmla="*/ 8 w 19"/>
                  <a:gd name="T37" fmla="*/ 2 h 28"/>
                  <a:gd name="T38" fmla="*/ 5 w 19"/>
                  <a:gd name="T39" fmla="*/ 3 h 28"/>
                  <a:gd name="T40" fmla="*/ 1 w 19"/>
                  <a:gd name="T41" fmla="*/ 9 h 28"/>
                  <a:gd name="T42" fmla="*/ 4 w 19"/>
                  <a:gd name="T43" fmla="*/ 10 h 28"/>
                  <a:gd name="T44" fmla="*/ 8 w 19"/>
                  <a:gd name="T45" fmla="*/ 6 h 28"/>
                  <a:gd name="T46" fmla="*/ 7 w 19"/>
                  <a:gd name="T47" fmla="*/ 12 h 28"/>
                  <a:gd name="T48" fmla="*/ 7 w 19"/>
                  <a:gd name="T49" fmla="*/ 15 h 28"/>
                  <a:gd name="T50" fmla="*/ 3 w 19"/>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8">
                    <a:moveTo>
                      <a:pt x="3" y="13"/>
                    </a:moveTo>
                    <a:cubicBezTo>
                      <a:pt x="2" y="16"/>
                      <a:pt x="3" y="16"/>
                      <a:pt x="4" y="17"/>
                    </a:cubicBezTo>
                    <a:cubicBezTo>
                      <a:pt x="4" y="19"/>
                      <a:pt x="2" y="22"/>
                      <a:pt x="1" y="24"/>
                    </a:cubicBezTo>
                    <a:cubicBezTo>
                      <a:pt x="0" y="25"/>
                      <a:pt x="0" y="27"/>
                      <a:pt x="2" y="28"/>
                    </a:cubicBezTo>
                    <a:cubicBezTo>
                      <a:pt x="4" y="28"/>
                      <a:pt x="5" y="26"/>
                      <a:pt x="5" y="24"/>
                    </a:cubicBezTo>
                    <a:cubicBezTo>
                      <a:pt x="6" y="23"/>
                      <a:pt x="6" y="20"/>
                      <a:pt x="7" y="18"/>
                    </a:cubicBezTo>
                    <a:cubicBezTo>
                      <a:pt x="7" y="18"/>
                      <a:pt x="8" y="15"/>
                      <a:pt x="9" y="15"/>
                    </a:cubicBezTo>
                    <a:cubicBezTo>
                      <a:pt x="11" y="16"/>
                      <a:pt x="7" y="17"/>
                      <a:pt x="9" y="20"/>
                    </a:cubicBezTo>
                    <a:cubicBezTo>
                      <a:pt x="11" y="21"/>
                      <a:pt x="11" y="16"/>
                      <a:pt x="11" y="15"/>
                    </a:cubicBezTo>
                    <a:cubicBezTo>
                      <a:pt x="11" y="13"/>
                      <a:pt x="12" y="10"/>
                      <a:pt x="13" y="13"/>
                    </a:cubicBezTo>
                    <a:cubicBezTo>
                      <a:pt x="14" y="15"/>
                      <a:pt x="14" y="16"/>
                      <a:pt x="16" y="17"/>
                    </a:cubicBezTo>
                    <a:cubicBezTo>
                      <a:pt x="17" y="18"/>
                      <a:pt x="19" y="17"/>
                      <a:pt x="18" y="15"/>
                    </a:cubicBezTo>
                    <a:cubicBezTo>
                      <a:pt x="16" y="14"/>
                      <a:pt x="15" y="15"/>
                      <a:pt x="14" y="11"/>
                    </a:cubicBezTo>
                    <a:cubicBezTo>
                      <a:pt x="14" y="10"/>
                      <a:pt x="14" y="10"/>
                      <a:pt x="16" y="9"/>
                    </a:cubicBezTo>
                    <a:cubicBezTo>
                      <a:pt x="15" y="9"/>
                      <a:pt x="17" y="6"/>
                      <a:pt x="14" y="7"/>
                    </a:cubicBezTo>
                    <a:cubicBezTo>
                      <a:pt x="14" y="7"/>
                      <a:pt x="10" y="13"/>
                      <a:pt x="9" y="12"/>
                    </a:cubicBezTo>
                    <a:cubicBezTo>
                      <a:pt x="8" y="10"/>
                      <a:pt x="11" y="8"/>
                      <a:pt x="12" y="6"/>
                    </a:cubicBezTo>
                    <a:cubicBezTo>
                      <a:pt x="12" y="5"/>
                      <a:pt x="12" y="5"/>
                      <a:pt x="12" y="4"/>
                    </a:cubicBezTo>
                    <a:cubicBezTo>
                      <a:pt x="11" y="4"/>
                      <a:pt x="7" y="6"/>
                      <a:pt x="8" y="2"/>
                    </a:cubicBezTo>
                    <a:cubicBezTo>
                      <a:pt x="9" y="0"/>
                      <a:pt x="5" y="2"/>
                      <a:pt x="5" y="3"/>
                    </a:cubicBezTo>
                    <a:cubicBezTo>
                      <a:pt x="3" y="4"/>
                      <a:pt x="2" y="7"/>
                      <a:pt x="1" y="9"/>
                    </a:cubicBezTo>
                    <a:cubicBezTo>
                      <a:pt x="1" y="13"/>
                      <a:pt x="3" y="11"/>
                      <a:pt x="4" y="10"/>
                    </a:cubicBezTo>
                    <a:cubicBezTo>
                      <a:pt x="5" y="9"/>
                      <a:pt x="6" y="7"/>
                      <a:pt x="8" y="6"/>
                    </a:cubicBezTo>
                    <a:cubicBezTo>
                      <a:pt x="10" y="6"/>
                      <a:pt x="7" y="12"/>
                      <a:pt x="7" y="12"/>
                    </a:cubicBezTo>
                    <a:cubicBezTo>
                      <a:pt x="7" y="14"/>
                      <a:pt x="8" y="14"/>
                      <a:pt x="7" y="15"/>
                    </a:cubicBezTo>
                    <a:cubicBezTo>
                      <a:pt x="5" y="17"/>
                      <a:pt x="4" y="12"/>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4" name="ïşḻiďe"/>
              <p:cNvSpPr/>
              <p:nvPr/>
            </p:nvSpPr>
            <p:spPr bwMode="auto">
              <a:xfrm>
                <a:off x="3949701" y="2900363"/>
                <a:ext cx="49213" cy="26988"/>
              </a:xfrm>
              <a:custGeom>
                <a:avLst/>
                <a:gdLst>
                  <a:gd name="T0" fmla="*/ 3 w 15"/>
                  <a:gd name="T1" fmla="*/ 0 h 8"/>
                  <a:gd name="T2" fmla="*/ 4 w 15"/>
                  <a:gd name="T3" fmla="*/ 3 h 8"/>
                  <a:gd name="T4" fmla="*/ 8 w 15"/>
                  <a:gd name="T5" fmla="*/ 4 h 8"/>
                  <a:gd name="T6" fmla="*/ 13 w 15"/>
                  <a:gd name="T7" fmla="*/ 6 h 8"/>
                  <a:gd name="T8" fmla="*/ 4 w 15"/>
                  <a:gd name="T9" fmla="*/ 7 h 8"/>
                  <a:gd name="T10" fmla="*/ 1 w 15"/>
                  <a:gd name="T11" fmla="*/ 4 h 8"/>
                  <a:gd name="T12" fmla="*/ 3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3" y="0"/>
                    </a:moveTo>
                    <a:cubicBezTo>
                      <a:pt x="5" y="1"/>
                      <a:pt x="5" y="1"/>
                      <a:pt x="4" y="3"/>
                    </a:cubicBezTo>
                    <a:cubicBezTo>
                      <a:pt x="4" y="4"/>
                      <a:pt x="8" y="3"/>
                      <a:pt x="8" y="4"/>
                    </a:cubicBezTo>
                    <a:cubicBezTo>
                      <a:pt x="9" y="4"/>
                      <a:pt x="15" y="1"/>
                      <a:pt x="13" y="6"/>
                    </a:cubicBezTo>
                    <a:cubicBezTo>
                      <a:pt x="12" y="8"/>
                      <a:pt x="6" y="7"/>
                      <a:pt x="4" y="7"/>
                    </a:cubicBezTo>
                    <a:cubicBezTo>
                      <a:pt x="3" y="6"/>
                      <a:pt x="0" y="5"/>
                      <a:pt x="1" y="4"/>
                    </a:cubicBezTo>
                    <a:cubicBezTo>
                      <a:pt x="1" y="3"/>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5" name="îSlíḋê"/>
              <p:cNvSpPr/>
              <p:nvPr/>
            </p:nvSpPr>
            <p:spPr bwMode="auto">
              <a:xfrm>
                <a:off x="3922713" y="2933701"/>
                <a:ext cx="52388" cy="55563"/>
              </a:xfrm>
              <a:custGeom>
                <a:avLst/>
                <a:gdLst>
                  <a:gd name="T0" fmla="*/ 1 w 16"/>
                  <a:gd name="T1" fmla="*/ 4 h 17"/>
                  <a:gd name="T2" fmla="*/ 1 w 16"/>
                  <a:gd name="T3" fmla="*/ 9 h 17"/>
                  <a:gd name="T4" fmla="*/ 2 w 16"/>
                  <a:gd name="T5" fmla="*/ 14 h 17"/>
                  <a:gd name="T6" fmla="*/ 4 w 16"/>
                  <a:gd name="T7" fmla="*/ 14 h 17"/>
                  <a:gd name="T8" fmla="*/ 3 w 16"/>
                  <a:gd name="T9" fmla="*/ 9 h 17"/>
                  <a:gd name="T10" fmla="*/ 6 w 16"/>
                  <a:gd name="T11" fmla="*/ 10 h 17"/>
                  <a:gd name="T12" fmla="*/ 9 w 16"/>
                  <a:gd name="T13" fmla="*/ 8 h 17"/>
                  <a:gd name="T14" fmla="*/ 12 w 16"/>
                  <a:gd name="T15" fmla="*/ 4 h 17"/>
                  <a:gd name="T16" fmla="*/ 13 w 16"/>
                  <a:gd name="T17" fmla="*/ 15 h 17"/>
                  <a:gd name="T18" fmla="*/ 16 w 16"/>
                  <a:gd name="T19" fmla="*/ 7 h 17"/>
                  <a:gd name="T20" fmla="*/ 13 w 16"/>
                  <a:gd name="T21" fmla="*/ 1 h 17"/>
                  <a:gd name="T22" fmla="*/ 9 w 16"/>
                  <a:gd name="T23" fmla="*/ 3 h 17"/>
                  <a:gd name="T24" fmla="*/ 8 w 16"/>
                  <a:gd name="T25" fmla="*/ 6 h 17"/>
                  <a:gd name="T26" fmla="*/ 6 w 16"/>
                  <a:gd name="T27" fmla="*/ 4 h 17"/>
                  <a:gd name="T28" fmla="*/ 3 w 16"/>
                  <a:gd name="T29" fmla="*/ 7 h 17"/>
                  <a:gd name="T30" fmla="*/ 2 w 16"/>
                  <a:gd name="T31" fmla="*/ 5 h 17"/>
                  <a:gd name="T32" fmla="*/ 1 w 16"/>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7">
                    <a:moveTo>
                      <a:pt x="1" y="4"/>
                    </a:moveTo>
                    <a:cubicBezTo>
                      <a:pt x="0" y="4"/>
                      <a:pt x="1" y="8"/>
                      <a:pt x="1" y="9"/>
                    </a:cubicBezTo>
                    <a:cubicBezTo>
                      <a:pt x="1" y="11"/>
                      <a:pt x="2" y="13"/>
                      <a:pt x="2" y="14"/>
                    </a:cubicBezTo>
                    <a:cubicBezTo>
                      <a:pt x="3" y="17"/>
                      <a:pt x="5" y="16"/>
                      <a:pt x="4" y="14"/>
                    </a:cubicBezTo>
                    <a:cubicBezTo>
                      <a:pt x="4" y="12"/>
                      <a:pt x="3" y="10"/>
                      <a:pt x="3" y="9"/>
                    </a:cubicBezTo>
                    <a:cubicBezTo>
                      <a:pt x="4" y="7"/>
                      <a:pt x="6" y="8"/>
                      <a:pt x="6" y="10"/>
                    </a:cubicBezTo>
                    <a:cubicBezTo>
                      <a:pt x="7" y="15"/>
                      <a:pt x="8" y="10"/>
                      <a:pt x="9" y="8"/>
                    </a:cubicBezTo>
                    <a:cubicBezTo>
                      <a:pt x="9" y="8"/>
                      <a:pt x="10" y="2"/>
                      <a:pt x="12" y="4"/>
                    </a:cubicBezTo>
                    <a:cubicBezTo>
                      <a:pt x="14" y="6"/>
                      <a:pt x="12" y="14"/>
                      <a:pt x="13" y="15"/>
                    </a:cubicBezTo>
                    <a:cubicBezTo>
                      <a:pt x="15" y="16"/>
                      <a:pt x="15" y="9"/>
                      <a:pt x="16" y="7"/>
                    </a:cubicBezTo>
                    <a:cubicBezTo>
                      <a:pt x="15" y="5"/>
                      <a:pt x="14" y="2"/>
                      <a:pt x="13" y="1"/>
                    </a:cubicBezTo>
                    <a:cubicBezTo>
                      <a:pt x="11" y="0"/>
                      <a:pt x="10" y="1"/>
                      <a:pt x="9" y="3"/>
                    </a:cubicBezTo>
                    <a:cubicBezTo>
                      <a:pt x="9" y="3"/>
                      <a:pt x="9" y="7"/>
                      <a:pt x="8" y="6"/>
                    </a:cubicBezTo>
                    <a:cubicBezTo>
                      <a:pt x="7" y="6"/>
                      <a:pt x="7" y="4"/>
                      <a:pt x="6" y="4"/>
                    </a:cubicBezTo>
                    <a:cubicBezTo>
                      <a:pt x="5" y="4"/>
                      <a:pt x="4" y="7"/>
                      <a:pt x="3" y="7"/>
                    </a:cubicBezTo>
                    <a:cubicBezTo>
                      <a:pt x="3" y="7"/>
                      <a:pt x="2" y="5"/>
                      <a:pt x="2" y="5"/>
                    </a:cubicBezTo>
                    <a:cubicBezTo>
                      <a:pt x="2" y="3"/>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6" name="íṩľîḍè"/>
              <p:cNvSpPr/>
              <p:nvPr/>
            </p:nvSpPr>
            <p:spPr bwMode="auto">
              <a:xfrm>
                <a:off x="4203701" y="2916238"/>
                <a:ext cx="71438" cy="79375"/>
              </a:xfrm>
              <a:custGeom>
                <a:avLst/>
                <a:gdLst>
                  <a:gd name="T0" fmla="*/ 20 w 22"/>
                  <a:gd name="T1" fmla="*/ 0 h 24"/>
                  <a:gd name="T2" fmla="*/ 14 w 22"/>
                  <a:gd name="T3" fmla="*/ 6 h 24"/>
                  <a:gd name="T4" fmla="*/ 10 w 22"/>
                  <a:gd name="T5" fmla="*/ 10 h 24"/>
                  <a:gd name="T6" fmla="*/ 5 w 22"/>
                  <a:gd name="T7" fmla="*/ 9 h 24"/>
                  <a:gd name="T8" fmla="*/ 2 w 22"/>
                  <a:gd name="T9" fmla="*/ 12 h 24"/>
                  <a:gd name="T10" fmla="*/ 7 w 22"/>
                  <a:gd name="T11" fmla="*/ 13 h 24"/>
                  <a:gd name="T12" fmla="*/ 9 w 22"/>
                  <a:gd name="T13" fmla="*/ 14 h 24"/>
                  <a:gd name="T14" fmla="*/ 3 w 22"/>
                  <a:gd name="T15" fmla="*/ 19 h 24"/>
                  <a:gd name="T16" fmla="*/ 2 w 22"/>
                  <a:gd name="T17" fmla="*/ 24 h 24"/>
                  <a:gd name="T18" fmla="*/ 10 w 22"/>
                  <a:gd name="T19" fmla="*/ 19 h 24"/>
                  <a:gd name="T20" fmla="*/ 13 w 22"/>
                  <a:gd name="T21" fmla="*/ 15 h 24"/>
                  <a:gd name="T22" fmla="*/ 17 w 22"/>
                  <a:gd name="T23" fmla="*/ 15 h 24"/>
                  <a:gd name="T24" fmla="*/ 22 w 22"/>
                  <a:gd name="T25" fmla="*/ 13 h 24"/>
                  <a:gd name="T26" fmla="*/ 19 w 22"/>
                  <a:gd name="T27" fmla="*/ 13 h 24"/>
                  <a:gd name="T28" fmla="*/ 15 w 22"/>
                  <a:gd name="T29" fmla="*/ 11 h 24"/>
                  <a:gd name="T30" fmla="*/ 22 w 22"/>
                  <a:gd name="T31" fmla="*/ 2 h 24"/>
                  <a:gd name="T32" fmla="*/ 20 w 2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20" y="0"/>
                    </a:moveTo>
                    <a:cubicBezTo>
                      <a:pt x="18" y="1"/>
                      <a:pt x="16" y="3"/>
                      <a:pt x="14" y="6"/>
                    </a:cubicBezTo>
                    <a:cubicBezTo>
                      <a:pt x="13" y="8"/>
                      <a:pt x="12" y="10"/>
                      <a:pt x="10" y="10"/>
                    </a:cubicBezTo>
                    <a:cubicBezTo>
                      <a:pt x="9" y="9"/>
                      <a:pt x="7" y="8"/>
                      <a:pt x="5" y="9"/>
                    </a:cubicBezTo>
                    <a:cubicBezTo>
                      <a:pt x="4" y="8"/>
                      <a:pt x="0" y="11"/>
                      <a:pt x="2" y="12"/>
                    </a:cubicBezTo>
                    <a:cubicBezTo>
                      <a:pt x="4" y="13"/>
                      <a:pt x="5" y="13"/>
                      <a:pt x="7" y="13"/>
                    </a:cubicBezTo>
                    <a:cubicBezTo>
                      <a:pt x="10" y="12"/>
                      <a:pt x="10" y="13"/>
                      <a:pt x="9" y="14"/>
                    </a:cubicBezTo>
                    <a:cubicBezTo>
                      <a:pt x="7" y="16"/>
                      <a:pt x="5" y="18"/>
                      <a:pt x="3" y="19"/>
                    </a:cubicBezTo>
                    <a:cubicBezTo>
                      <a:pt x="2" y="21"/>
                      <a:pt x="0" y="22"/>
                      <a:pt x="2" y="24"/>
                    </a:cubicBezTo>
                    <a:cubicBezTo>
                      <a:pt x="3" y="24"/>
                      <a:pt x="8" y="20"/>
                      <a:pt x="10" y="19"/>
                    </a:cubicBezTo>
                    <a:cubicBezTo>
                      <a:pt x="11" y="18"/>
                      <a:pt x="12" y="17"/>
                      <a:pt x="13" y="15"/>
                    </a:cubicBezTo>
                    <a:cubicBezTo>
                      <a:pt x="13" y="13"/>
                      <a:pt x="14" y="14"/>
                      <a:pt x="17" y="15"/>
                    </a:cubicBezTo>
                    <a:cubicBezTo>
                      <a:pt x="20" y="16"/>
                      <a:pt x="20" y="17"/>
                      <a:pt x="22" y="13"/>
                    </a:cubicBezTo>
                    <a:cubicBezTo>
                      <a:pt x="22" y="11"/>
                      <a:pt x="19" y="13"/>
                      <a:pt x="19" y="13"/>
                    </a:cubicBezTo>
                    <a:cubicBezTo>
                      <a:pt x="17" y="12"/>
                      <a:pt x="15" y="12"/>
                      <a:pt x="15" y="11"/>
                    </a:cubicBezTo>
                    <a:cubicBezTo>
                      <a:pt x="15" y="9"/>
                      <a:pt x="21" y="4"/>
                      <a:pt x="22" y="2"/>
                    </a:cubicBezTo>
                    <a:cubicBezTo>
                      <a:pt x="22" y="0"/>
                      <a:pt x="21"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7" name="işļïḋè"/>
              <p:cNvSpPr/>
              <p:nvPr/>
            </p:nvSpPr>
            <p:spPr bwMode="auto">
              <a:xfrm>
                <a:off x="4246563" y="2973388"/>
                <a:ext cx="25400" cy="36513"/>
              </a:xfrm>
              <a:custGeom>
                <a:avLst/>
                <a:gdLst>
                  <a:gd name="T0" fmla="*/ 2 w 8"/>
                  <a:gd name="T1" fmla="*/ 8 h 11"/>
                  <a:gd name="T2" fmla="*/ 5 w 8"/>
                  <a:gd name="T3" fmla="*/ 11 h 11"/>
                  <a:gd name="T4" fmla="*/ 7 w 8"/>
                  <a:gd name="T5" fmla="*/ 6 h 11"/>
                  <a:gd name="T6" fmla="*/ 5 w 8"/>
                  <a:gd name="T7" fmla="*/ 4 h 11"/>
                  <a:gd name="T8" fmla="*/ 2 w 8"/>
                  <a:gd name="T9" fmla="*/ 8 h 11"/>
                </a:gdLst>
                <a:ahLst/>
                <a:cxnLst>
                  <a:cxn ang="0">
                    <a:pos x="T0" y="T1"/>
                  </a:cxn>
                  <a:cxn ang="0">
                    <a:pos x="T2" y="T3"/>
                  </a:cxn>
                  <a:cxn ang="0">
                    <a:pos x="T4" y="T5"/>
                  </a:cxn>
                  <a:cxn ang="0">
                    <a:pos x="T6" y="T7"/>
                  </a:cxn>
                  <a:cxn ang="0">
                    <a:pos x="T8" y="T9"/>
                  </a:cxn>
                </a:cxnLst>
                <a:rect l="0" t="0" r="r" b="b"/>
                <a:pathLst>
                  <a:path w="8" h="11">
                    <a:moveTo>
                      <a:pt x="2" y="8"/>
                    </a:moveTo>
                    <a:cubicBezTo>
                      <a:pt x="3" y="9"/>
                      <a:pt x="4" y="11"/>
                      <a:pt x="5" y="11"/>
                    </a:cubicBezTo>
                    <a:cubicBezTo>
                      <a:pt x="6" y="11"/>
                      <a:pt x="8" y="7"/>
                      <a:pt x="7" y="6"/>
                    </a:cubicBezTo>
                    <a:cubicBezTo>
                      <a:pt x="6" y="6"/>
                      <a:pt x="5" y="4"/>
                      <a:pt x="5" y="4"/>
                    </a:cubicBezTo>
                    <a:cubicBezTo>
                      <a:pt x="2"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8" name="iŝļîḍê"/>
              <p:cNvSpPr/>
              <p:nvPr/>
            </p:nvSpPr>
            <p:spPr bwMode="auto">
              <a:xfrm>
                <a:off x="4440238" y="3071813"/>
                <a:ext cx="103188" cy="80963"/>
              </a:xfrm>
              <a:custGeom>
                <a:avLst/>
                <a:gdLst>
                  <a:gd name="T0" fmla="*/ 12 w 31"/>
                  <a:gd name="T1" fmla="*/ 10 h 24"/>
                  <a:gd name="T2" fmla="*/ 19 w 31"/>
                  <a:gd name="T3" fmla="*/ 1 h 24"/>
                  <a:gd name="T4" fmla="*/ 11 w 31"/>
                  <a:gd name="T5" fmla="*/ 7 h 24"/>
                  <a:gd name="T6" fmla="*/ 8 w 31"/>
                  <a:gd name="T7" fmla="*/ 5 h 24"/>
                  <a:gd name="T8" fmla="*/ 4 w 31"/>
                  <a:gd name="T9" fmla="*/ 8 h 24"/>
                  <a:gd name="T10" fmla="*/ 6 w 31"/>
                  <a:gd name="T11" fmla="*/ 10 h 24"/>
                  <a:gd name="T12" fmla="*/ 14 w 31"/>
                  <a:gd name="T13" fmla="*/ 14 h 24"/>
                  <a:gd name="T14" fmla="*/ 21 w 31"/>
                  <a:gd name="T15" fmla="*/ 20 h 24"/>
                  <a:gd name="T16" fmla="*/ 22 w 31"/>
                  <a:gd name="T17" fmla="*/ 24 h 24"/>
                  <a:gd name="T18" fmla="*/ 26 w 31"/>
                  <a:gd name="T19" fmla="*/ 22 h 24"/>
                  <a:gd name="T20" fmla="*/ 21 w 31"/>
                  <a:gd name="T21" fmla="*/ 17 h 24"/>
                  <a:gd name="T22" fmla="*/ 28 w 31"/>
                  <a:gd name="T23" fmla="*/ 15 h 24"/>
                  <a:gd name="T24" fmla="*/ 31 w 31"/>
                  <a:gd name="T25" fmla="*/ 12 h 24"/>
                  <a:gd name="T26" fmla="*/ 28 w 31"/>
                  <a:gd name="T27" fmla="*/ 9 h 24"/>
                  <a:gd name="T28" fmla="*/ 25 w 31"/>
                  <a:gd name="T29" fmla="*/ 9 h 24"/>
                  <a:gd name="T30" fmla="*/ 25 w 31"/>
                  <a:gd name="T31" fmla="*/ 7 h 24"/>
                  <a:gd name="T32" fmla="*/ 23 w 31"/>
                  <a:gd name="T33" fmla="*/ 7 h 24"/>
                  <a:gd name="T34" fmla="*/ 22 w 31"/>
                  <a:gd name="T35" fmla="*/ 4 h 24"/>
                  <a:gd name="T36" fmla="*/ 20 w 31"/>
                  <a:gd name="T37" fmla="*/ 5 h 24"/>
                  <a:gd name="T38" fmla="*/ 18 w 31"/>
                  <a:gd name="T39" fmla="*/ 5 h 24"/>
                  <a:gd name="T40" fmla="*/ 19 w 31"/>
                  <a:gd name="T41" fmla="*/ 6 h 24"/>
                  <a:gd name="T42" fmla="*/ 15 w 31"/>
                  <a:gd name="T43" fmla="*/ 8 h 24"/>
                  <a:gd name="T44" fmla="*/ 17 w 31"/>
                  <a:gd name="T45" fmla="*/ 9 h 24"/>
                  <a:gd name="T46" fmla="*/ 21 w 31"/>
                  <a:gd name="T47" fmla="*/ 9 h 24"/>
                  <a:gd name="T48" fmla="*/ 18 w 31"/>
                  <a:gd name="T49" fmla="*/ 12 h 24"/>
                  <a:gd name="T50" fmla="*/ 22 w 31"/>
                  <a:gd name="T51" fmla="*/ 12 h 24"/>
                  <a:gd name="T52" fmla="*/ 28 w 31"/>
                  <a:gd name="T53" fmla="*/ 12 h 24"/>
                  <a:gd name="T54" fmla="*/ 20 w 31"/>
                  <a:gd name="T55" fmla="*/ 14 h 24"/>
                  <a:gd name="T56" fmla="*/ 12 w 31"/>
                  <a:gd name="T5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 h="24">
                    <a:moveTo>
                      <a:pt x="12" y="10"/>
                    </a:moveTo>
                    <a:cubicBezTo>
                      <a:pt x="13" y="7"/>
                      <a:pt x="22" y="3"/>
                      <a:pt x="19" y="1"/>
                    </a:cubicBezTo>
                    <a:cubicBezTo>
                      <a:pt x="18" y="0"/>
                      <a:pt x="13" y="7"/>
                      <a:pt x="11" y="7"/>
                    </a:cubicBezTo>
                    <a:cubicBezTo>
                      <a:pt x="10" y="7"/>
                      <a:pt x="10" y="3"/>
                      <a:pt x="8" y="5"/>
                    </a:cubicBezTo>
                    <a:cubicBezTo>
                      <a:pt x="6" y="6"/>
                      <a:pt x="6" y="7"/>
                      <a:pt x="4" y="8"/>
                    </a:cubicBezTo>
                    <a:cubicBezTo>
                      <a:pt x="0" y="12"/>
                      <a:pt x="4" y="11"/>
                      <a:pt x="6" y="10"/>
                    </a:cubicBezTo>
                    <a:cubicBezTo>
                      <a:pt x="9" y="9"/>
                      <a:pt x="11" y="12"/>
                      <a:pt x="14" y="14"/>
                    </a:cubicBezTo>
                    <a:cubicBezTo>
                      <a:pt x="16" y="17"/>
                      <a:pt x="19" y="17"/>
                      <a:pt x="21" y="20"/>
                    </a:cubicBezTo>
                    <a:cubicBezTo>
                      <a:pt x="22" y="21"/>
                      <a:pt x="16" y="21"/>
                      <a:pt x="22" y="24"/>
                    </a:cubicBezTo>
                    <a:cubicBezTo>
                      <a:pt x="23" y="24"/>
                      <a:pt x="27" y="23"/>
                      <a:pt x="26" y="22"/>
                    </a:cubicBezTo>
                    <a:cubicBezTo>
                      <a:pt x="25" y="21"/>
                      <a:pt x="23" y="19"/>
                      <a:pt x="21" y="17"/>
                    </a:cubicBezTo>
                    <a:cubicBezTo>
                      <a:pt x="15" y="13"/>
                      <a:pt x="22" y="16"/>
                      <a:pt x="28" y="15"/>
                    </a:cubicBezTo>
                    <a:cubicBezTo>
                      <a:pt x="30" y="14"/>
                      <a:pt x="31" y="14"/>
                      <a:pt x="31" y="12"/>
                    </a:cubicBezTo>
                    <a:cubicBezTo>
                      <a:pt x="31" y="10"/>
                      <a:pt x="29" y="9"/>
                      <a:pt x="28" y="9"/>
                    </a:cubicBezTo>
                    <a:cubicBezTo>
                      <a:pt x="27" y="9"/>
                      <a:pt x="26" y="10"/>
                      <a:pt x="25" y="9"/>
                    </a:cubicBezTo>
                    <a:cubicBezTo>
                      <a:pt x="24" y="9"/>
                      <a:pt x="25" y="8"/>
                      <a:pt x="25" y="7"/>
                    </a:cubicBezTo>
                    <a:cubicBezTo>
                      <a:pt x="24" y="5"/>
                      <a:pt x="23" y="8"/>
                      <a:pt x="23" y="7"/>
                    </a:cubicBezTo>
                    <a:cubicBezTo>
                      <a:pt x="21" y="6"/>
                      <a:pt x="24" y="6"/>
                      <a:pt x="22" y="4"/>
                    </a:cubicBezTo>
                    <a:cubicBezTo>
                      <a:pt x="22" y="3"/>
                      <a:pt x="21" y="4"/>
                      <a:pt x="20" y="5"/>
                    </a:cubicBezTo>
                    <a:cubicBezTo>
                      <a:pt x="19" y="5"/>
                      <a:pt x="19" y="4"/>
                      <a:pt x="18" y="5"/>
                    </a:cubicBezTo>
                    <a:cubicBezTo>
                      <a:pt x="18" y="5"/>
                      <a:pt x="20" y="5"/>
                      <a:pt x="19" y="6"/>
                    </a:cubicBezTo>
                    <a:cubicBezTo>
                      <a:pt x="18" y="7"/>
                      <a:pt x="16" y="7"/>
                      <a:pt x="15" y="8"/>
                    </a:cubicBezTo>
                    <a:cubicBezTo>
                      <a:pt x="14" y="10"/>
                      <a:pt x="15" y="11"/>
                      <a:pt x="17" y="9"/>
                    </a:cubicBezTo>
                    <a:cubicBezTo>
                      <a:pt x="17" y="9"/>
                      <a:pt x="23" y="6"/>
                      <a:pt x="21" y="9"/>
                    </a:cubicBezTo>
                    <a:cubicBezTo>
                      <a:pt x="20" y="9"/>
                      <a:pt x="13" y="13"/>
                      <a:pt x="18" y="12"/>
                    </a:cubicBezTo>
                    <a:cubicBezTo>
                      <a:pt x="20" y="12"/>
                      <a:pt x="20" y="12"/>
                      <a:pt x="22" y="12"/>
                    </a:cubicBezTo>
                    <a:cubicBezTo>
                      <a:pt x="24" y="11"/>
                      <a:pt x="24" y="8"/>
                      <a:pt x="28" y="12"/>
                    </a:cubicBezTo>
                    <a:cubicBezTo>
                      <a:pt x="27" y="13"/>
                      <a:pt x="22" y="13"/>
                      <a:pt x="20" y="14"/>
                    </a:cubicBezTo>
                    <a:cubicBezTo>
                      <a:pt x="17" y="15"/>
                      <a:pt x="14" y="13"/>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9" name="iṧľîḍè"/>
              <p:cNvSpPr/>
              <p:nvPr/>
            </p:nvSpPr>
            <p:spPr bwMode="auto">
              <a:xfrm>
                <a:off x="4424363" y="3116263"/>
                <a:ext cx="73025" cy="65088"/>
              </a:xfrm>
              <a:custGeom>
                <a:avLst/>
                <a:gdLst>
                  <a:gd name="T0" fmla="*/ 11 w 22"/>
                  <a:gd name="T1" fmla="*/ 4 h 20"/>
                  <a:gd name="T2" fmla="*/ 21 w 22"/>
                  <a:gd name="T3" fmla="*/ 7 h 20"/>
                  <a:gd name="T4" fmla="*/ 20 w 22"/>
                  <a:gd name="T5" fmla="*/ 10 h 20"/>
                  <a:gd name="T6" fmla="*/ 19 w 22"/>
                  <a:gd name="T7" fmla="*/ 16 h 20"/>
                  <a:gd name="T8" fmla="*/ 14 w 22"/>
                  <a:gd name="T9" fmla="*/ 14 h 20"/>
                  <a:gd name="T10" fmla="*/ 3 w 22"/>
                  <a:gd name="T11" fmla="*/ 12 h 20"/>
                  <a:gd name="T12" fmla="*/ 11 w 22"/>
                  <a:gd name="T13" fmla="*/ 13 h 20"/>
                  <a:gd name="T14" fmla="*/ 8 w 22"/>
                  <a:gd name="T15" fmla="*/ 9 h 20"/>
                  <a:gd name="T16" fmla="*/ 13 w 22"/>
                  <a:gd name="T17" fmla="*/ 8 h 20"/>
                  <a:gd name="T18" fmla="*/ 15 w 22"/>
                  <a:gd name="T19" fmla="*/ 7 h 20"/>
                  <a:gd name="T20" fmla="*/ 11 w 22"/>
                  <a:gd name="T2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0">
                    <a:moveTo>
                      <a:pt x="11" y="4"/>
                    </a:moveTo>
                    <a:cubicBezTo>
                      <a:pt x="15" y="0"/>
                      <a:pt x="17" y="6"/>
                      <a:pt x="21" y="7"/>
                    </a:cubicBezTo>
                    <a:cubicBezTo>
                      <a:pt x="22" y="7"/>
                      <a:pt x="21" y="10"/>
                      <a:pt x="20" y="10"/>
                    </a:cubicBezTo>
                    <a:cubicBezTo>
                      <a:pt x="11" y="9"/>
                      <a:pt x="21" y="14"/>
                      <a:pt x="19" y="16"/>
                    </a:cubicBezTo>
                    <a:cubicBezTo>
                      <a:pt x="17" y="17"/>
                      <a:pt x="16" y="14"/>
                      <a:pt x="14" y="14"/>
                    </a:cubicBezTo>
                    <a:cubicBezTo>
                      <a:pt x="13" y="15"/>
                      <a:pt x="0" y="20"/>
                      <a:pt x="3" y="12"/>
                    </a:cubicBezTo>
                    <a:cubicBezTo>
                      <a:pt x="5" y="11"/>
                      <a:pt x="5" y="16"/>
                      <a:pt x="11" y="13"/>
                    </a:cubicBezTo>
                    <a:cubicBezTo>
                      <a:pt x="16" y="10"/>
                      <a:pt x="9" y="10"/>
                      <a:pt x="8" y="9"/>
                    </a:cubicBezTo>
                    <a:cubicBezTo>
                      <a:pt x="2" y="4"/>
                      <a:pt x="9" y="5"/>
                      <a:pt x="13" y="8"/>
                    </a:cubicBezTo>
                    <a:cubicBezTo>
                      <a:pt x="15" y="11"/>
                      <a:pt x="18" y="7"/>
                      <a:pt x="15" y="7"/>
                    </a:cubicBezTo>
                    <a:cubicBezTo>
                      <a:pt x="13" y="7"/>
                      <a:pt x="12" y="5"/>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0" name="íŝḻiḍé"/>
              <p:cNvSpPr/>
              <p:nvPr/>
            </p:nvSpPr>
            <p:spPr bwMode="auto">
              <a:xfrm>
                <a:off x="3421063" y="2817813"/>
                <a:ext cx="1281113" cy="1282700"/>
              </a:xfrm>
              <a:custGeom>
                <a:avLst/>
                <a:gdLst>
                  <a:gd name="T0" fmla="*/ 194 w 388"/>
                  <a:gd name="T1" fmla="*/ 387 h 387"/>
                  <a:gd name="T2" fmla="*/ 194 w 388"/>
                  <a:gd name="T3" fmla="*/ 11 h 387"/>
                  <a:gd name="T4" fmla="*/ 376 w 388"/>
                  <a:gd name="T5" fmla="*/ 194 h 387"/>
                  <a:gd name="T6" fmla="*/ 52 w 388"/>
                  <a:gd name="T7" fmla="*/ 194 h 387"/>
                  <a:gd name="T8" fmla="*/ 194 w 388"/>
                  <a:gd name="T9" fmla="*/ 52 h 387"/>
                  <a:gd name="T10" fmla="*/ 194 w 388"/>
                  <a:gd name="T11" fmla="*/ 326 h 387"/>
                  <a:gd name="T12" fmla="*/ 101 w 388"/>
                  <a:gd name="T13" fmla="*/ 117 h 387"/>
                  <a:gd name="T14" fmla="*/ 86 w 388"/>
                  <a:gd name="T15" fmla="*/ 249 h 387"/>
                  <a:gd name="T16" fmla="*/ 119 w 388"/>
                  <a:gd name="T17" fmla="*/ 297 h 387"/>
                  <a:gd name="T18" fmla="*/ 166 w 388"/>
                  <a:gd name="T19" fmla="*/ 316 h 387"/>
                  <a:gd name="T20" fmla="*/ 221 w 388"/>
                  <a:gd name="T21" fmla="*/ 309 h 387"/>
                  <a:gd name="T22" fmla="*/ 230 w 388"/>
                  <a:gd name="T23" fmla="*/ 307 h 387"/>
                  <a:gd name="T24" fmla="*/ 293 w 388"/>
                  <a:gd name="T25" fmla="*/ 181 h 387"/>
                  <a:gd name="T26" fmla="*/ 306 w 388"/>
                  <a:gd name="T27" fmla="*/ 165 h 387"/>
                  <a:gd name="T28" fmla="*/ 287 w 388"/>
                  <a:gd name="T29" fmla="*/ 157 h 387"/>
                  <a:gd name="T30" fmla="*/ 263 w 388"/>
                  <a:gd name="T31" fmla="*/ 232 h 387"/>
                  <a:gd name="T32" fmla="*/ 261 w 388"/>
                  <a:gd name="T33" fmla="*/ 201 h 387"/>
                  <a:gd name="T34" fmla="*/ 260 w 388"/>
                  <a:gd name="T35" fmla="*/ 194 h 387"/>
                  <a:gd name="T36" fmla="*/ 272 w 388"/>
                  <a:gd name="T37" fmla="*/ 158 h 387"/>
                  <a:gd name="T38" fmla="*/ 231 w 388"/>
                  <a:gd name="T39" fmla="*/ 151 h 387"/>
                  <a:gd name="T40" fmla="*/ 232 w 388"/>
                  <a:gd name="T41" fmla="*/ 176 h 387"/>
                  <a:gd name="T42" fmla="*/ 223 w 388"/>
                  <a:gd name="T43" fmla="*/ 264 h 387"/>
                  <a:gd name="T44" fmla="*/ 194 w 388"/>
                  <a:gd name="T45" fmla="*/ 239 h 387"/>
                  <a:gd name="T46" fmla="*/ 207 w 388"/>
                  <a:gd name="T47" fmla="*/ 198 h 387"/>
                  <a:gd name="T48" fmla="*/ 223 w 388"/>
                  <a:gd name="T49" fmla="*/ 164 h 387"/>
                  <a:gd name="T50" fmla="*/ 179 w 388"/>
                  <a:gd name="T51" fmla="*/ 148 h 387"/>
                  <a:gd name="T52" fmla="*/ 157 w 388"/>
                  <a:gd name="T53" fmla="*/ 218 h 387"/>
                  <a:gd name="T54" fmla="*/ 152 w 388"/>
                  <a:gd name="T55" fmla="*/ 241 h 387"/>
                  <a:gd name="T56" fmla="*/ 150 w 388"/>
                  <a:gd name="T57" fmla="*/ 205 h 387"/>
                  <a:gd name="T58" fmla="*/ 153 w 388"/>
                  <a:gd name="T59" fmla="*/ 196 h 387"/>
                  <a:gd name="T60" fmla="*/ 142 w 388"/>
                  <a:gd name="T61" fmla="*/ 163 h 387"/>
                  <a:gd name="T62" fmla="*/ 124 w 388"/>
                  <a:gd name="T63" fmla="*/ 249 h 387"/>
                  <a:gd name="T64" fmla="*/ 102 w 388"/>
                  <a:gd name="T65" fmla="*/ 161 h 387"/>
                  <a:gd name="T66" fmla="*/ 110 w 388"/>
                  <a:gd name="T67" fmla="*/ 142 h 387"/>
                  <a:gd name="T68" fmla="*/ 139 w 388"/>
                  <a:gd name="T69" fmla="*/ 197 h 387"/>
                  <a:gd name="T70" fmla="*/ 131 w 388"/>
                  <a:gd name="T71" fmla="*/ 185 h 387"/>
                  <a:gd name="T72" fmla="*/ 134 w 388"/>
                  <a:gd name="T73" fmla="*/ 237 h 387"/>
                  <a:gd name="T74" fmla="*/ 124 w 388"/>
                  <a:gd name="T75" fmla="*/ 193 h 387"/>
                  <a:gd name="T76" fmla="*/ 124 w 388"/>
                  <a:gd name="T77" fmla="*/ 265 h 387"/>
                  <a:gd name="T78" fmla="*/ 140 w 388"/>
                  <a:gd name="T79" fmla="*/ 259 h 387"/>
                  <a:gd name="T80" fmla="*/ 138 w 388"/>
                  <a:gd name="T81" fmla="*/ 276 h 387"/>
                  <a:gd name="T82" fmla="*/ 156 w 388"/>
                  <a:gd name="T83" fmla="*/ 273 h 387"/>
                  <a:gd name="T84" fmla="*/ 156 w 388"/>
                  <a:gd name="T85" fmla="*/ 273 h 387"/>
                  <a:gd name="T86" fmla="*/ 178 w 388"/>
                  <a:gd name="T87" fmla="*/ 272 h 387"/>
                  <a:gd name="T88" fmla="*/ 182 w 388"/>
                  <a:gd name="T89" fmla="*/ 257 h 387"/>
                  <a:gd name="T90" fmla="*/ 192 w 388"/>
                  <a:gd name="T91" fmla="*/ 251 h 387"/>
                  <a:gd name="T92" fmla="*/ 203 w 388"/>
                  <a:gd name="T93" fmla="*/ 259 h 387"/>
                  <a:gd name="T94" fmla="*/ 187 w 388"/>
                  <a:gd name="T95" fmla="*/ 238 h 387"/>
                  <a:gd name="T96" fmla="*/ 171 w 388"/>
                  <a:gd name="T97" fmla="*/ 197 h 387"/>
                  <a:gd name="T98" fmla="*/ 197 w 388"/>
                  <a:gd name="T99" fmla="*/ 199 h 387"/>
                  <a:gd name="T100" fmla="*/ 251 w 388"/>
                  <a:gd name="T101" fmla="*/ 198 h 387"/>
                  <a:gd name="T102" fmla="*/ 232 w 388"/>
                  <a:gd name="T103" fmla="*/ 234 h 387"/>
                  <a:gd name="T104" fmla="*/ 244 w 388"/>
                  <a:gd name="T105" fmla="*/ 204 h 387"/>
                  <a:gd name="T106" fmla="*/ 231 w 388"/>
                  <a:gd name="T107" fmla="*/ 250 h 387"/>
                  <a:gd name="T108" fmla="*/ 233 w 388"/>
                  <a:gd name="T109" fmla="*/ 245 h 387"/>
                  <a:gd name="T110" fmla="*/ 235 w 388"/>
                  <a:gd name="T111" fmla="*/ 268 h 387"/>
                  <a:gd name="T112" fmla="*/ 246 w 388"/>
                  <a:gd name="T113" fmla="*/ 247 h 387"/>
                  <a:gd name="T114" fmla="*/ 282 w 388"/>
                  <a:gd name="T115" fmla="*/ 216 h 387"/>
                  <a:gd name="T116" fmla="*/ 212 w 388"/>
                  <a:gd name="T117" fmla="*/ 285 h 387"/>
                  <a:gd name="T118" fmla="*/ 214 w 388"/>
                  <a:gd name="T119" fmla="*/ 286 h 387"/>
                  <a:gd name="T120" fmla="*/ 287 w 388"/>
                  <a:gd name="T121" fmla="*/ 1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387">
                    <a:moveTo>
                      <a:pt x="194" y="0"/>
                    </a:moveTo>
                    <a:cubicBezTo>
                      <a:pt x="301" y="0"/>
                      <a:pt x="388" y="87"/>
                      <a:pt x="388" y="194"/>
                    </a:cubicBezTo>
                    <a:cubicBezTo>
                      <a:pt x="388" y="300"/>
                      <a:pt x="301" y="387"/>
                      <a:pt x="194" y="387"/>
                    </a:cubicBezTo>
                    <a:cubicBezTo>
                      <a:pt x="87" y="387"/>
                      <a:pt x="0" y="300"/>
                      <a:pt x="0" y="194"/>
                    </a:cubicBezTo>
                    <a:cubicBezTo>
                      <a:pt x="0" y="87"/>
                      <a:pt x="87" y="0"/>
                      <a:pt x="194" y="0"/>
                    </a:cubicBezTo>
                    <a:close/>
                    <a:moveTo>
                      <a:pt x="194" y="11"/>
                    </a:moveTo>
                    <a:cubicBezTo>
                      <a:pt x="93" y="11"/>
                      <a:pt x="11" y="93"/>
                      <a:pt x="11" y="194"/>
                    </a:cubicBezTo>
                    <a:cubicBezTo>
                      <a:pt x="11" y="294"/>
                      <a:pt x="93" y="376"/>
                      <a:pt x="194" y="376"/>
                    </a:cubicBezTo>
                    <a:cubicBezTo>
                      <a:pt x="294" y="376"/>
                      <a:pt x="376" y="294"/>
                      <a:pt x="376" y="194"/>
                    </a:cubicBezTo>
                    <a:cubicBezTo>
                      <a:pt x="376" y="93"/>
                      <a:pt x="294" y="11"/>
                      <a:pt x="194" y="11"/>
                    </a:cubicBezTo>
                    <a:close/>
                    <a:moveTo>
                      <a:pt x="194" y="52"/>
                    </a:moveTo>
                    <a:cubicBezTo>
                      <a:pt x="116" y="52"/>
                      <a:pt x="52" y="116"/>
                      <a:pt x="52" y="194"/>
                    </a:cubicBezTo>
                    <a:cubicBezTo>
                      <a:pt x="52" y="272"/>
                      <a:pt x="116" y="335"/>
                      <a:pt x="194" y="335"/>
                    </a:cubicBezTo>
                    <a:cubicBezTo>
                      <a:pt x="272" y="335"/>
                      <a:pt x="336" y="272"/>
                      <a:pt x="336" y="194"/>
                    </a:cubicBezTo>
                    <a:cubicBezTo>
                      <a:pt x="336" y="116"/>
                      <a:pt x="272" y="52"/>
                      <a:pt x="194" y="52"/>
                    </a:cubicBezTo>
                    <a:close/>
                    <a:moveTo>
                      <a:pt x="194" y="61"/>
                    </a:moveTo>
                    <a:cubicBezTo>
                      <a:pt x="121" y="61"/>
                      <a:pt x="62" y="121"/>
                      <a:pt x="62" y="194"/>
                    </a:cubicBezTo>
                    <a:cubicBezTo>
                      <a:pt x="62" y="266"/>
                      <a:pt x="121" y="326"/>
                      <a:pt x="194" y="326"/>
                    </a:cubicBezTo>
                    <a:cubicBezTo>
                      <a:pt x="267" y="326"/>
                      <a:pt x="326" y="266"/>
                      <a:pt x="326" y="194"/>
                    </a:cubicBezTo>
                    <a:cubicBezTo>
                      <a:pt x="326" y="121"/>
                      <a:pt x="267" y="61"/>
                      <a:pt x="194" y="61"/>
                    </a:cubicBezTo>
                    <a:close/>
                    <a:moveTo>
                      <a:pt x="101" y="117"/>
                    </a:moveTo>
                    <a:cubicBezTo>
                      <a:pt x="104" y="123"/>
                      <a:pt x="107" y="128"/>
                      <a:pt x="105" y="133"/>
                    </a:cubicBezTo>
                    <a:cubicBezTo>
                      <a:pt x="98" y="139"/>
                      <a:pt x="87" y="146"/>
                      <a:pt x="85" y="154"/>
                    </a:cubicBezTo>
                    <a:cubicBezTo>
                      <a:pt x="94" y="213"/>
                      <a:pt x="77" y="218"/>
                      <a:pt x="86" y="249"/>
                    </a:cubicBezTo>
                    <a:cubicBezTo>
                      <a:pt x="95" y="265"/>
                      <a:pt x="105" y="276"/>
                      <a:pt x="116" y="289"/>
                    </a:cubicBezTo>
                    <a:cubicBezTo>
                      <a:pt x="115" y="290"/>
                      <a:pt x="113" y="294"/>
                      <a:pt x="114" y="295"/>
                    </a:cubicBezTo>
                    <a:cubicBezTo>
                      <a:pt x="114" y="296"/>
                      <a:pt x="115" y="297"/>
                      <a:pt x="119" y="297"/>
                    </a:cubicBezTo>
                    <a:cubicBezTo>
                      <a:pt x="121" y="296"/>
                      <a:pt x="122" y="296"/>
                      <a:pt x="124" y="293"/>
                    </a:cubicBezTo>
                    <a:cubicBezTo>
                      <a:pt x="138" y="301"/>
                      <a:pt x="145" y="305"/>
                      <a:pt x="167" y="308"/>
                    </a:cubicBezTo>
                    <a:cubicBezTo>
                      <a:pt x="166" y="311"/>
                      <a:pt x="165" y="312"/>
                      <a:pt x="166" y="316"/>
                    </a:cubicBezTo>
                    <a:cubicBezTo>
                      <a:pt x="167" y="318"/>
                      <a:pt x="169" y="318"/>
                      <a:pt x="171" y="317"/>
                    </a:cubicBezTo>
                    <a:cubicBezTo>
                      <a:pt x="173" y="315"/>
                      <a:pt x="174" y="311"/>
                      <a:pt x="175" y="308"/>
                    </a:cubicBezTo>
                    <a:cubicBezTo>
                      <a:pt x="191" y="310"/>
                      <a:pt x="206" y="309"/>
                      <a:pt x="221" y="309"/>
                    </a:cubicBezTo>
                    <a:cubicBezTo>
                      <a:pt x="221" y="312"/>
                      <a:pt x="221" y="313"/>
                      <a:pt x="222" y="316"/>
                    </a:cubicBezTo>
                    <a:cubicBezTo>
                      <a:pt x="225" y="318"/>
                      <a:pt x="227" y="316"/>
                      <a:pt x="228" y="314"/>
                    </a:cubicBezTo>
                    <a:cubicBezTo>
                      <a:pt x="230" y="312"/>
                      <a:pt x="230" y="309"/>
                      <a:pt x="230" y="307"/>
                    </a:cubicBezTo>
                    <a:cubicBezTo>
                      <a:pt x="256" y="301"/>
                      <a:pt x="293" y="277"/>
                      <a:pt x="299" y="237"/>
                    </a:cubicBezTo>
                    <a:cubicBezTo>
                      <a:pt x="297" y="219"/>
                      <a:pt x="283" y="193"/>
                      <a:pt x="287" y="179"/>
                    </a:cubicBezTo>
                    <a:cubicBezTo>
                      <a:pt x="289" y="179"/>
                      <a:pt x="292" y="178"/>
                      <a:pt x="293" y="181"/>
                    </a:cubicBezTo>
                    <a:cubicBezTo>
                      <a:pt x="296" y="188"/>
                      <a:pt x="292" y="199"/>
                      <a:pt x="293" y="207"/>
                    </a:cubicBezTo>
                    <a:cubicBezTo>
                      <a:pt x="295" y="209"/>
                      <a:pt x="297" y="209"/>
                      <a:pt x="298" y="208"/>
                    </a:cubicBezTo>
                    <a:cubicBezTo>
                      <a:pt x="303" y="197"/>
                      <a:pt x="304" y="176"/>
                      <a:pt x="306" y="165"/>
                    </a:cubicBezTo>
                    <a:cubicBezTo>
                      <a:pt x="301" y="139"/>
                      <a:pt x="262" y="99"/>
                      <a:pt x="245" y="100"/>
                    </a:cubicBezTo>
                    <a:cubicBezTo>
                      <a:pt x="242" y="101"/>
                      <a:pt x="241" y="103"/>
                      <a:pt x="245" y="105"/>
                    </a:cubicBezTo>
                    <a:cubicBezTo>
                      <a:pt x="259" y="112"/>
                      <a:pt x="273" y="127"/>
                      <a:pt x="287" y="157"/>
                    </a:cubicBezTo>
                    <a:cubicBezTo>
                      <a:pt x="277" y="163"/>
                      <a:pt x="274" y="167"/>
                      <a:pt x="270" y="179"/>
                    </a:cubicBezTo>
                    <a:cubicBezTo>
                      <a:pt x="270" y="197"/>
                      <a:pt x="269" y="218"/>
                      <a:pt x="268" y="236"/>
                    </a:cubicBezTo>
                    <a:cubicBezTo>
                      <a:pt x="266" y="234"/>
                      <a:pt x="266" y="233"/>
                      <a:pt x="263" y="232"/>
                    </a:cubicBezTo>
                    <a:cubicBezTo>
                      <a:pt x="259" y="232"/>
                      <a:pt x="254" y="233"/>
                      <a:pt x="251" y="233"/>
                    </a:cubicBezTo>
                    <a:cubicBezTo>
                      <a:pt x="252" y="224"/>
                      <a:pt x="255" y="215"/>
                      <a:pt x="256" y="207"/>
                    </a:cubicBezTo>
                    <a:cubicBezTo>
                      <a:pt x="257" y="205"/>
                      <a:pt x="260" y="203"/>
                      <a:pt x="261" y="201"/>
                    </a:cubicBezTo>
                    <a:cubicBezTo>
                      <a:pt x="262" y="201"/>
                      <a:pt x="262" y="201"/>
                      <a:pt x="263" y="201"/>
                    </a:cubicBezTo>
                    <a:cubicBezTo>
                      <a:pt x="263" y="198"/>
                      <a:pt x="262" y="196"/>
                      <a:pt x="262" y="195"/>
                    </a:cubicBezTo>
                    <a:cubicBezTo>
                      <a:pt x="261" y="195"/>
                      <a:pt x="262" y="195"/>
                      <a:pt x="260" y="194"/>
                    </a:cubicBezTo>
                    <a:cubicBezTo>
                      <a:pt x="263" y="181"/>
                      <a:pt x="265" y="176"/>
                      <a:pt x="268" y="166"/>
                    </a:cubicBezTo>
                    <a:cubicBezTo>
                      <a:pt x="269" y="166"/>
                      <a:pt x="271" y="166"/>
                      <a:pt x="273" y="165"/>
                    </a:cubicBezTo>
                    <a:cubicBezTo>
                      <a:pt x="276" y="162"/>
                      <a:pt x="276" y="160"/>
                      <a:pt x="272" y="158"/>
                    </a:cubicBezTo>
                    <a:cubicBezTo>
                      <a:pt x="266" y="156"/>
                      <a:pt x="263" y="158"/>
                      <a:pt x="255" y="159"/>
                    </a:cubicBezTo>
                    <a:cubicBezTo>
                      <a:pt x="251" y="155"/>
                      <a:pt x="247" y="151"/>
                      <a:pt x="244" y="149"/>
                    </a:cubicBezTo>
                    <a:cubicBezTo>
                      <a:pt x="239" y="148"/>
                      <a:pt x="234" y="147"/>
                      <a:pt x="231" y="151"/>
                    </a:cubicBezTo>
                    <a:cubicBezTo>
                      <a:pt x="231" y="152"/>
                      <a:pt x="230" y="153"/>
                      <a:pt x="232" y="158"/>
                    </a:cubicBezTo>
                    <a:cubicBezTo>
                      <a:pt x="236" y="160"/>
                      <a:pt x="239" y="158"/>
                      <a:pt x="247" y="163"/>
                    </a:cubicBezTo>
                    <a:cubicBezTo>
                      <a:pt x="242" y="167"/>
                      <a:pt x="236" y="169"/>
                      <a:pt x="232" y="176"/>
                    </a:cubicBezTo>
                    <a:cubicBezTo>
                      <a:pt x="224" y="190"/>
                      <a:pt x="215" y="200"/>
                      <a:pt x="212" y="217"/>
                    </a:cubicBezTo>
                    <a:cubicBezTo>
                      <a:pt x="211" y="225"/>
                      <a:pt x="210" y="234"/>
                      <a:pt x="214" y="245"/>
                    </a:cubicBezTo>
                    <a:cubicBezTo>
                      <a:pt x="215" y="252"/>
                      <a:pt x="223" y="257"/>
                      <a:pt x="223" y="264"/>
                    </a:cubicBezTo>
                    <a:cubicBezTo>
                      <a:pt x="222" y="266"/>
                      <a:pt x="219" y="269"/>
                      <a:pt x="216" y="271"/>
                    </a:cubicBezTo>
                    <a:cubicBezTo>
                      <a:pt x="216" y="266"/>
                      <a:pt x="214" y="257"/>
                      <a:pt x="212" y="252"/>
                    </a:cubicBezTo>
                    <a:cubicBezTo>
                      <a:pt x="208" y="247"/>
                      <a:pt x="200" y="244"/>
                      <a:pt x="194" y="239"/>
                    </a:cubicBezTo>
                    <a:cubicBezTo>
                      <a:pt x="196" y="228"/>
                      <a:pt x="200" y="216"/>
                      <a:pt x="202" y="205"/>
                    </a:cubicBezTo>
                    <a:cubicBezTo>
                      <a:pt x="204" y="204"/>
                      <a:pt x="205" y="204"/>
                      <a:pt x="207" y="204"/>
                    </a:cubicBezTo>
                    <a:cubicBezTo>
                      <a:pt x="207" y="202"/>
                      <a:pt x="207" y="201"/>
                      <a:pt x="207" y="198"/>
                    </a:cubicBezTo>
                    <a:cubicBezTo>
                      <a:pt x="205" y="198"/>
                      <a:pt x="206" y="198"/>
                      <a:pt x="204" y="197"/>
                    </a:cubicBezTo>
                    <a:cubicBezTo>
                      <a:pt x="208" y="187"/>
                      <a:pt x="211" y="177"/>
                      <a:pt x="214" y="167"/>
                    </a:cubicBezTo>
                    <a:cubicBezTo>
                      <a:pt x="217" y="166"/>
                      <a:pt x="221" y="165"/>
                      <a:pt x="223" y="164"/>
                    </a:cubicBezTo>
                    <a:cubicBezTo>
                      <a:pt x="224" y="162"/>
                      <a:pt x="224" y="160"/>
                      <a:pt x="223" y="158"/>
                    </a:cubicBezTo>
                    <a:cubicBezTo>
                      <a:pt x="211" y="154"/>
                      <a:pt x="204" y="156"/>
                      <a:pt x="188" y="159"/>
                    </a:cubicBezTo>
                    <a:cubicBezTo>
                      <a:pt x="186" y="155"/>
                      <a:pt x="183" y="151"/>
                      <a:pt x="179" y="148"/>
                    </a:cubicBezTo>
                    <a:cubicBezTo>
                      <a:pt x="176" y="147"/>
                      <a:pt x="174" y="146"/>
                      <a:pt x="170" y="149"/>
                    </a:cubicBezTo>
                    <a:cubicBezTo>
                      <a:pt x="168" y="164"/>
                      <a:pt x="177" y="155"/>
                      <a:pt x="182" y="162"/>
                    </a:cubicBezTo>
                    <a:cubicBezTo>
                      <a:pt x="168" y="177"/>
                      <a:pt x="156" y="197"/>
                      <a:pt x="157" y="218"/>
                    </a:cubicBezTo>
                    <a:cubicBezTo>
                      <a:pt x="160" y="237"/>
                      <a:pt x="171" y="245"/>
                      <a:pt x="170" y="255"/>
                    </a:cubicBezTo>
                    <a:cubicBezTo>
                      <a:pt x="167" y="256"/>
                      <a:pt x="163" y="256"/>
                      <a:pt x="160" y="256"/>
                    </a:cubicBezTo>
                    <a:cubicBezTo>
                      <a:pt x="158" y="250"/>
                      <a:pt x="158" y="243"/>
                      <a:pt x="152" y="241"/>
                    </a:cubicBezTo>
                    <a:cubicBezTo>
                      <a:pt x="149" y="240"/>
                      <a:pt x="147" y="241"/>
                      <a:pt x="142" y="240"/>
                    </a:cubicBezTo>
                    <a:cubicBezTo>
                      <a:pt x="142" y="240"/>
                      <a:pt x="141" y="238"/>
                      <a:pt x="141" y="238"/>
                    </a:cubicBezTo>
                    <a:cubicBezTo>
                      <a:pt x="144" y="227"/>
                      <a:pt x="148" y="216"/>
                      <a:pt x="150" y="205"/>
                    </a:cubicBezTo>
                    <a:cubicBezTo>
                      <a:pt x="151" y="205"/>
                      <a:pt x="153" y="205"/>
                      <a:pt x="154" y="204"/>
                    </a:cubicBezTo>
                    <a:cubicBezTo>
                      <a:pt x="154" y="203"/>
                      <a:pt x="155" y="197"/>
                      <a:pt x="155" y="197"/>
                    </a:cubicBezTo>
                    <a:cubicBezTo>
                      <a:pt x="154" y="196"/>
                      <a:pt x="154" y="197"/>
                      <a:pt x="153" y="196"/>
                    </a:cubicBezTo>
                    <a:cubicBezTo>
                      <a:pt x="155" y="189"/>
                      <a:pt x="157" y="182"/>
                      <a:pt x="160" y="174"/>
                    </a:cubicBezTo>
                    <a:cubicBezTo>
                      <a:pt x="170" y="174"/>
                      <a:pt x="169" y="167"/>
                      <a:pt x="164" y="164"/>
                    </a:cubicBezTo>
                    <a:cubicBezTo>
                      <a:pt x="158" y="164"/>
                      <a:pt x="149" y="165"/>
                      <a:pt x="142" y="163"/>
                    </a:cubicBezTo>
                    <a:cubicBezTo>
                      <a:pt x="132" y="141"/>
                      <a:pt x="120" y="157"/>
                      <a:pt x="135" y="167"/>
                    </a:cubicBezTo>
                    <a:cubicBezTo>
                      <a:pt x="123" y="179"/>
                      <a:pt x="109" y="186"/>
                      <a:pt x="107" y="205"/>
                    </a:cubicBezTo>
                    <a:cubicBezTo>
                      <a:pt x="104" y="229"/>
                      <a:pt x="106" y="234"/>
                      <a:pt x="124" y="249"/>
                    </a:cubicBezTo>
                    <a:cubicBezTo>
                      <a:pt x="120" y="249"/>
                      <a:pt x="112" y="250"/>
                      <a:pt x="107" y="250"/>
                    </a:cubicBezTo>
                    <a:cubicBezTo>
                      <a:pt x="103" y="245"/>
                      <a:pt x="94" y="238"/>
                      <a:pt x="97" y="226"/>
                    </a:cubicBezTo>
                    <a:cubicBezTo>
                      <a:pt x="106" y="199"/>
                      <a:pt x="103" y="192"/>
                      <a:pt x="102" y="161"/>
                    </a:cubicBezTo>
                    <a:cubicBezTo>
                      <a:pt x="105" y="155"/>
                      <a:pt x="110" y="155"/>
                      <a:pt x="111" y="156"/>
                    </a:cubicBezTo>
                    <a:cubicBezTo>
                      <a:pt x="115" y="156"/>
                      <a:pt x="120" y="162"/>
                      <a:pt x="125" y="160"/>
                    </a:cubicBezTo>
                    <a:cubicBezTo>
                      <a:pt x="128" y="152"/>
                      <a:pt x="119" y="145"/>
                      <a:pt x="110" y="142"/>
                    </a:cubicBezTo>
                    <a:cubicBezTo>
                      <a:pt x="127" y="131"/>
                      <a:pt x="118" y="116"/>
                      <a:pt x="101" y="117"/>
                    </a:cubicBezTo>
                    <a:close/>
                    <a:moveTo>
                      <a:pt x="131" y="185"/>
                    </a:moveTo>
                    <a:cubicBezTo>
                      <a:pt x="133" y="190"/>
                      <a:pt x="136" y="194"/>
                      <a:pt x="139" y="197"/>
                    </a:cubicBezTo>
                    <a:cubicBezTo>
                      <a:pt x="141" y="198"/>
                      <a:pt x="144" y="198"/>
                      <a:pt x="146" y="198"/>
                    </a:cubicBezTo>
                    <a:cubicBezTo>
                      <a:pt x="148" y="188"/>
                      <a:pt x="152" y="179"/>
                      <a:pt x="154" y="170"/>
                    </a:cubicBezTo>
                    <a:cubicBezTo>
                      <a:pt x="141" y="169"/>
                      <a:pt x="133" y="178"/>
                      <a:pt x="131" y="185"/>
                    </a:cubicBezTo>
                    <a:close/>
                    <a:moveTo>
                      <a:pt x="124" y="193"/>
                    </a:moveTo>
                    <a:cubicBezTo>
                      <a:pt x="119" y="198"/>
                      <a:pt x="118" y="205"/>
                      <a:pt x="118" y="212"/>
                    </a:cubicBezTo>
                    <a:cubicBezTo>
                      <a:pt x="118" y="226"/>
                      <a:pt x="125" y="237"/>
                      <a:pt x="134" y="237"/>
                    </a:cubicBezTo>
                    <a:cubicBezTo>
                      <a:pt x="137" y="226"/>
                      <a:pt x="140" y="216"/>
                      <a:pt x="143" y="205"/>
                    </a:cubicBezTo>
                    <a:cubicBezTo>
                      <a:pt x="140" y="205"/>
                      <a:pt x="136" y="205"/>
                      <a:pt x="133" y="204"/>
                    </a:cubicBezTo>
                    <a:cubicBezTo>
                      <a:pt x="130" y="200"/>
                      <a:pt x="127" y="197"/>
                      <a:pt x="124" y="193"/>
                    </a:cubicBezTo>
                    <a:close/>
                    <a:moveTo>
                      <a:pt x="127" y="257"/>
                    </a:moveTo>
                    <a:cubicBezTo>
                      <a:pt x="123" y="255"/>
                      <a:pt x="117" y="255"/>
                      <a:pt x="115" y="256"/>
                    </a:cubicBezTo>
                    <a:cubicBezTo>
                      <a:pt x="116" y="258"/>
                      <a:pt x="118" y="264"/>
                      <a:pt x="124" y="265"/>
                    </a:cubicBezTo>
                    <a:cubicBezTo>
                      <a:pt x="125" y="263"/>
                      <a:pt x="126" y="262"/>
                      <a:pt x="127" y="257"/>
                    </a:cubicBezTo>
                    <a:close/>
                    <a:moveTo>
                      <a:pt x="138" y="248"/>
                    </a:moveTo>
                    <a:cubicBezTo>
                      <a:pt x="145" y="258"/>
                      <a:pt x="141" y="259"/>
                      <a:pt x="140" y="259"/>
                    </a:cubicBezTo>
                    <a:cubicBezTo>
                      <a:pt x="138" y="259"/>
                      <a:pt x="137" y="259"/>
                      <a:pt x="135" y="259"/>
                    </a:cubicBezTo>
                    <a:cubicBezTo>
                      <a:pt x="134" y="262"/>
                      <a:pt x="131" y="268"/>
                      <a:pt x="131" y="271"/>
                    </a:cubicBezTo>
                    <a:cubicBezTo>
                      <a:pt x="133" y="273"/>
                      <a:pt x="135" y="275"/>
                      <a:pt x="138" y="276"/>
                    </a:cubicBezTo>
                    <a:cubicBezTo>
                      <a:pt x="147" y="276"/>
                      <a:pt x="160" y="260"/>
                      <a:pt x="149" y="249"/>
                    </a:cubicBezTo>
                    <a:cubicBezTo>
                      <a:pt x="145" y="248"/>
                      <a:pt x="142" y="247"/>
                      <a:pt x="138" y="248"/>
                    </a:cubicBezTo>
                    <a:close/>
                    <a:moveTo>
                      <a:pt x="156" y="273"/>
                    </a:moveTo>
                    <a:cubicBezTo>
                      <a:pt x="153" y="276"/>
                      <a:pt x="151" y="280"/>
                      <a:pt x="150" y="283"/>
                    </a:cubicBezTo>
                    <a:cubicBezTo>
                      <a:pt x="154" y="285"/>
                      <a:pt x="158" y="285"/>
                      <a:pt x="163" y="284"/>
                    </a:cubicBezTo>
                    <a:cubicBezTo>
                      <a:pt x="160" y="283"/>
                      <a:pt x="159" y="274"/>
                      <a:pt x="156" y="273"/>
                    </a:cubicBezTo>
                    <a:close/>
                    <a:moveTo>
                      <a:pt x="164" y="265"/>
                    </a:moveTo>
                    <a:cubicBezTo>
                      <a:pt x="166" y="272"/>
                      <a:pt x="170" y="279"/>
                      <a:pt x="172" y="285"/>
                    </a:cubicBezTo>
                    <a:cubicBezTo>
                      <a:pt x="178" y="283"/>
                      <a:pt x="177" y="276"/>
                      <a:pt x="178" y="272"/>
                    </a:cubicBezTo>
                    <a:cubicBezTo>
                      <a:pt x="174" y="269"/>
                      <a:pt x="169" y="266"/>
                      <a:pt x="164" y="265"/>
                    </a:cubicBezTo>
                    <a:close/>
                    <a:moveTo>
                      <a:pt x="182" y="247"/>
                    </a:moveTo>
                    <a:cubicBezTo>
                      <a:pt x="182" y="250"/>
                      <a:pt x="182" y="254"/>
                      <a:pt x="182" y="257"/>
                    </a:cubicBezTo>
                    <a:cubicBezTo>
                      <a:pt x="184" y="256"/>
                      <a:pt x="185" y="253"/>
                      <a:pt x="185" y="250"/>
                    </a:cubicBezTo>
                    <a:cubicBezTo>
                      <a:pt x="185" y="249"/>
                      <a:pt x="183" y="248"/>
                      <a:pt x="182" y="247"/>
                    </a:cubicBezTo>
                    <a:close/>
                    <a:moveTo>
                      <a:pt x="192" y="251"/>
                    </a:moveTo>
                    <a:cubicBezTo>
                      <a:pt x="188" y="263"/>
                      <a:pt x="184" y="277"/>
                      <a:pt x="180" y="289"/>
                    </a:cubicBezTo>
                    <a:cubicBezTo>
                      <a:pt x="199" y="292"/>
                      <a:pt x="204" y="283"/>
                      <a:pt x="208" y="278"/>
                    </a:cubicBezTo>
                    <a:cubicBezTo>
                      <a:pt x="206" y="272"/>
                      <a:pt x="204" y="268"/>
                      <a:pt x="203" y="259"/>
                    </a:cubicBezTo>
                    <a:cubicBezTo>
                      <a:pt x="202" y="255"/>
                      <a:pt x="196" y="253"/>
                      <a:pt x="192" y="251"/>
                    </a:cubicBezTo>
                    <a:close/>
                    <a:moveTo>
                      <a:pt x="171" y="197"/>
                    </a:moveTo>
                    <a:cubicBezTo>
                      <a:pt x="164" y="224"/>
                      <a:pt x="179" y="231"/>
                      <a:pt x="187" y="238"/>
                    </a:cubicBezTo>
                    <a:cubicBezTo>
                      <a:pt x="190" y="228"/>
                      <a:pt x="191" y="217"/>
                      <a:pt x="194" y="207"/>
                    </a:cubicBezTo>
                    <a:cubicBezTo>
                      <a:pt x="190" y="206"/>
                      <a:pt x="188" y="206"/>
                      <a:pt x="183" y="205"/>
                    </a:cubicBezTo>
                    <a:cubicBezTo>
                      <a:pt x="179" y="202"/>
                      <a:pt x="181" y="198"/>
                      <a:pt x="171" y="197"/>
                    </a:cubicBezTo>
                    <a:close/>
                    <a:moveTo>
                      <a:pt x="208" y="163"/>
                    </a:moveTo>
                    <a:cubicBezTo>
                      <a:pt x="195" y="160"/>
                      <a:pt x="168" y="176"/>
                      <a:pt x="189" y="197"/>
                    </a:cubicBezTo>
                    <a:cubicBezTo>
                      <a:pt x="191" y="198"/>
                      <a:pt x="195" y="199"/>
                      <a:pt x="197" y="199"/>
                    </a:cubicBezTo>
                    <a:cubicBezTo>
                      <a:pt x="200" y="188"/>
                      <a:pt x="205" y="175"/>
                      <a:pt x="208" y="163"/>
                    </a:cubicBezTo>
                    <a:close/>
                    <a:moveTo>
                      <a:pt x="261" y="165"/>
                    </a:moveTo>
                    <a:cubicBezTo>
                      <a:pt x="246" y="169"/>
                      <a:pt x="232" y="189"/>
                      <a:pt x="251" y="198"/>
                    </a:cubicBezTo>
                    <a:cubicBezTo>
                      <a:pt x="254" y="188"/>
                      <a:pt x="258" y="175"/>
                      <a:pt x="261" y="165"/>
                    </a:cubicBezTo>
                    <a:close/>
                    <a:moveTo>
                      <a:pt x="233" y="197"/>
                    </a:moveTo>
                    <a:cubicBezTo>
                      <a:pt x="228" y="207"/>
                      <a:pt x="222" y="228"/>
                      <a:pt x="232" y="234"/>
                    </a:cubicBezTo>
                    <a:cubicBezTo>
                      <a:pt x="238" y="235"/>
                      <a:pt x="240" y="234"/>
                      <a:pt x="244" y="234"/>
                    </a:cubicBezTo>
                    <a:cubicBezTo>
                      <a:pt x="245" y="225"/>
                      <a:pt x="248" y="215"/>
                      <a:pt x="250" y="205"/>
                    </a:cubicBezTo>
                    <a:cubicBezTo>
                      <a:pt x="247" y="205"/>
                      <a:pt x="246" y="205"/>
                      <a:pt x="244" y="204"/>
                    </a:cubicBezTo>
                    <a:cubicBezTo>
                      <a:pt x="241" y="203"/>
                      <a:pt x="239" y="199"/>
                      <a:pt x="233" y="197"/>
                    </a:cubicBezTo>
                    <a:close/>
                    <a:moveTo>
                      <a:pt x="233" y="245"/>
                    </a:moveTo>
                    <a:cubicBezTo>
                      <a:pt x="232" y="246"/>
                      <a:pt x="231" y="248"/>
                      <a:pt x="231" y="250"/>
                    </a:cubicBezTo>
                    <a:cubicBezTo>
                      <a:pt x="231" y="252"/>
                      <a:pt x="233" y="257"/>
                      <a:pt x="237" y="258"/>
                    </a:cubicBezTo>
                    <a:cubicBezTo>
                      <a:pt x="239" y="255"/>
                      <a:pt x="240" y="250"/>
                      <a:pt x="240" y="246"/>
                    </a:cubicBezTo>
                    <a:cubicBezTo>
                      <a:pt x="238" y="244"/>
                      <a:pt x="237" y="243"/>
                      <a:pt x="233" y="245"/>
                    </a:cubicBezTo>
                    <a:close/>
                    <a:moveTo>
                      <a:pt x="217" y="282"/>
                    </a:moveTo>
                    <a:cubicBezTo>
                      <a:pt x="220" y="284"/>
                      <a:pt x="225" y="287"/>
                      <a:pt x="229" y="289"/>
                    </a:cubicBezTo>
                    <a:cubicBezTo>
                      <a:pt x="231" y="282"/>
                      <a:pt x="234" y="274"/>
                      <a:pt x="235" y="268"/>
                    </a:cubicBezTo>
                    <a:cubicBezTo>
                      <a:pt x="229" y="271"/>
                      <a:pt x="221" y="277"/>
                      <a:pt x="217" y="282"/>
                    </a:cubicBezTo>
                    <a:close/>
                    <a:moveTo>
                      <a:pt x="252" y="243"/>
                    </a:moveTo>
                    <a:cubicBezTo>
                      <a:pt x="250" y="244"/>
                      <a:pt x="247" y="246"/>
                      <a:pt x="246" y="247"/>
                    </a:cubicBezTo>
                    <a:cubicBezTo>
                      <a:pt x="244" y="258"/>
                      <a:pt x="241" y="268"/>
                      <a:pt x="237" y="284"/>
                    </a:cubicBezTo>
                    <a:cubicBezTo>
                      <a:pt x="281" y="273"/>
                      <a:pt x="268" y="232"/>
                      <a:pt x="252" y="243"/>
                    </a:cubicBezTo>
                    <a:close/>
                    <a:moveTo>
                      <a:pt x="282" y="216"/>
                    </a:moveTo>
                    <a:cubicBezTo>
                      <a:pt x="282" y="228"/>
                      <a:pt x="283" y="245"/>
                      <a:pt x="279" y="258"/>
                    </a:cubicBezTo>
                    <a:cubicBezTo>
                      <a:pt x="291" y="254"/>
                      <a:pt x="284" y="221"/>
                      <a:pt x="282" y="216"/>
                    </a:cubicBezTo>
                    <a:close/>
                    <a:moveTo>
                      <a:pt x="212" y="285"/>
                    </a:moveTo>
                    <a:cubicBezTo>
                      <a:pt x="211" y="286"/>
                      <a:pt x="210" y="287"/>
                      <a:pt x="208" y="288"/>
                    </a:cubicBezTo>
                    <a:cubicBezTo>
                      <a:pt x="208" y="288"/>
                      <a:pt x="208" y="289"/>
                      <a:pt x="209" y="289"/>
                    </a:cubicBezTo>
                    <a:cubicBezTo>
                      <a:pt x="210" y="289"/>
                      <a:pt x="212" y="288"/>
                      <a:pt x="214" y="286"/>
                    </a:cubicBezTo>
                    <a:cubicBezTo>
                      <a:pt x="213" y="285"/>
                      <a:pt x="213" y="285"/>
                      <a:pt x="212" y="285"/>
                    </a:cubicBezTo>
                    <a:close/>
                    <a:moveTo>
                      <a:pt x="279" y="176"/>
                    </a:moveTo>
                    <a:cubicBezTo>
                      <a:pt x="285" y="175"/>
                      <a:pt x="289" y="172"/>
                      <a:pt x="287" y="166"/>
                    </a:cubicBezTo>
                    <a:cubicBezTo>
                      <a:pt x="286" y="169"/>
                      <a:pt x="282" y="174"/>
                      <a:pt x="279"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1" name="iṥliḑe"/>
              <p:cNvSpPr/>
              <p:nvPr/>
            </p:nvSpPr>
            <p:spPr bwMode="auto">
              <a:xfrm>
                <a:off x="3479801" y="3433763"/>
                <a:ext cx="1162050" cy="611188"/>
              </a:xfrm>
              <a:custGeom>
                <a:avLst/>
                <a:gdLst>
                  <a:gd name="T0" fmla="*/ 27 w 352"/>
                  <a:gd name="T1" fmla="*/ 2 h 184"/>
                  <a:gd name="T2" fmla="*/ 1 w 352"/>
                  <a:gd name="T3" fmla="*/ 17 h 184"/>
                  <a:gd name="T4" fmla="*/ 34 w 352"/>
                  <a:gd name="T5" fmla="*/ 45 h 184"/>
                  <a:gd name="T6" fmla="*/ 17 w 352"/>
                  <a:gd name="T7" fmla="*/ 63 h 184"/>
                  <a:gd name="T8" fmla="*/ 10 w 352"/>
                  <a:gd name="T9" fmla="*/ 40 h 184"/>
                  <a:gd name="T10" fmla="*/ 10 w 352"/>
                  <a:gd name="T11" fmla="*/ 53 h 184"/>
                  <a:gd name="T12" fmla="*/ 31 w 352"/>
                  <a:gd name="T13" fmla="*/ 51 h 184"/>
                  <a:gd name="T14" fmla="*/ 17 w 352"/>
                  <a:gd name="T15" fmla="*/ 82 h 184"/>
                  <a:gd name="T16" fmla="*/ 50 w 352"/>
                  <a:gd name="T17" fmla="*/ 86 h 184"/>
                  <a:gd name="T18" fmla="*/ 38 w 352"/>
                  <a:gd name="T19" fmla="*/ 75 h 184"/>
                  <a:gd name="T20" fmla="*/ 56 w 352"/>
                  <a:gd name="T21" fmla="*/ 118 h 184"/>
                  <a:gd name="T22" fmla="*/ 45 w 352"/>
                  <a:gd name="T23" fmla="*/ 128 h 184"/>
                  <a:gd name="T24" fmla="*/ 54 w 352"/>
                  <a:gd name="T25" fmla="*/ 104 h 184"/>
                  <a:gd name="T26" fmla="*/ 70 w 352"/>
                  <a:gd name="T27" fmla="*/ 118 h 184"/>
                  <a:gd name="T28" fmla="*/ 67 w 352"/>
                  <a:gd name="T29" fmla="*/ 114 h 184"/>
                  <a:gd name="T30" fmla="*/ 55 w 352"/>
                  <a:gd name="T31" fmla="*/ 107 h 184"/>
                  <a:gd name="T32" fmla="*/ 48 w 352"/>
                  <a:gd name="T33" fmla="*/ 125 h 184"/>
                  <a:gd name="T34" fmla="*/ 54 w 352"/>
                  <a:gd name="T35" fmla="*/ 120 h 184"/>
                  <a:gd name="T36" fmla="*/ 75 w 352"/>
                  <a:gd name="T37" fmla="*/ 152 h 184"/>
                  <a:gd name="T38" fmla="*/ 90 w 352"/>
                  <a:gd name="T39" fmla="*/ 129 h 184"/>
                  <a:gd name="T40" fmla="*/ 73 w 352"/>
                  <a:gd name="T41" fmla="*/ 148 h 184"/>
                  <a:gd name="T42" fmla="*/ 93 w 352"/>
                  <a:gd name="T43" fmla="*/ 164 h 184"/>
                  <a:gd name="T44" fmla="*/ 93 w 352"/>
                  <a:gd name="T45" fmla="*/ 164 h 184"/>
                  <a:gd name="T46" fmla="*/ 143 w 352"/>
                  <a:gd name="T47" fmla="*/ 176 h 184"/>
                  <a:gd name="T48" fmla="*/ 123 w 352"/>
                  <a:gd name="T49" fmla="*/ 172 h 184"/>
                  <a:gd name="T50" fmla="*/ 127 w 352"/>
                  <a:gd name="T51" fmla="*/ 166 h 184"/>
                  <a:gd name="T52" fmla="*/ 138 w 352"/>
                  <a:gd name="T53" fmla="*/ 175 h 184"/>
                  <a:gd name="T54" fmla="*/ 161 w 352"/>
                  <a:gd name="T55" fmla="*/ 155 h 184"/>
                  <a:gd name="T56" fmla="*/ 183 w 352"/>
                  <a:gd name="T57" fmla="*/ 156 h 184"/>
                  <a:gd name="T58" fmla="*/ 164 w 352"/>
                  <a:gd name="T59" fmla="*/ 184 h 184"/>
                  <a:gd name="T60" fmla="*/ 201 w 352"/>
                  <a:gd name="T61" fmla="*/ 154 h 184"/>
                  <a:gd name="T62" fmla="*/ 211 w 352"/>
                  <a:gd name="T63" fmla="*/ 152 h 184"/>
                  <a:gd name="T64" fmla="*/ 230 w 352"/>
                  <a:gd name="T65" fmla="*/ 168 h 184"/>
                  <a:gd name="T66" fmla="*/ 229 w 352"/>
                  <a:gd name="T67" fmla="*/ 176 h 184"/>
                  <a:gd name="T68" fmla="*/ 263 w 352"/>
                  <a:gd name="T69" fmla="*/ 133 h 184"/>
                  <a:gd name="T70" fmla="*/ 268 w 352"/>
                  <a:gd name="T71" fmla="*/ 144 h 184"/>
                  <a:gd name="T72" fmla="*/ 275 w 352"/>
                  <a:gd name="T73" fmla="*/ 155 h 184"/>
                  <a:gd name="T74" fmla="*/ 283 w 352"/>
                  <a:gd name="T75" fmla="*/ 133 h 184"/>
                  <a:gd name="T76" fmla="*/ 292 w 352"/>
                  <a:gd name="T77" fmla="*/ 128 h 184"/>
                  <a:gd name="T78" fmla="*/ 298 w 352"/>
                  <a:gd name="T79" fmla="*/ 125 h 184"/>
                  <a:gd name="T80" fmla="*/ 291 w 352"/>
                  <a:gd name="T81" fmla="*/ 114 h 184"/>
                  <a:gd name="T82" fmla="*/ 270 w 352"/>
                  <a:gd name="T83" fmla="*/ 125 h 184"/>
                  <a:gd name="T84" fmla="*/ 289 w 352"/>
                  <a:gd name="T85" fmla="*/ 122 h 184"/>
                  <a:gd name="T86" fmla="*/ 281 w 352"/>
                  <a:gd name="T87" fmla="*/ 118 h 184"/>
                  <a:gd name="T88" fmla="*/ 310 w 352"/>
                  <a:gd name="T89" fmla="*/ 108 h 184"/>
                  <a:gd name="T90" fmla="*/ 321 w 352"/>
                  <a:gd name="T91" fmla="*/ 102 h 184"/>
                  <a:gd name="T92" fmla="*/ 314 w 352"/>
                  <a:gd name="T93" fmla="*/ 97 h 184"/>
                  <a:gd name="T94" fmla="*/ 299 w 352"/>
                  <a:gd name="T95" fmla="*/ 104 h 184"/>
                  <a:gd name="T96" fmla="*/ 302 w 352"/>
                  <a:gd name="T97" fmla="*/ 87 h 184"/>
                  <a:gd name="T98" fmla="*/ 305 w 352"/>
                  <a:gd name="T99" fmla="*/ 90 h 184"/>
                  <a:gd name="T100" fmla="*/ 303 w 352"/>
                  <a:gd name="T101" fmla="*/ 101 h 184"/>
                  <a:gd name="T102" fmla="*/ 321 w 352"/>
                  <a:gd name="T103" fmla="*/ 93 h 184"/>
                  <a:gd name="T104" fmla="*/ 318 w 352"/>
                  <a:gd name="T105" fmla="*/ 111 h 184"/>
                  <a:gd name="T106" fmla="*/ 310 w 352"/>
                  <a:gd name="T107" fmla="*/ 72 h 184"/>
                  <a:gd name="T108" fmla="*/ 345 w 352"/>
                  <a:gd name="T109" fmla="*/ 54 h 184"/>
                  <a:gd name="T110" fmla="*/ 323 w 352"/>
                  <a:gd name="T111" fmla="*/ 34 h 184"/>
                  <a:gd name="T112" fmla="*/ 345 w 352"/>
                  <a:gd name="T113" fmla="*/ 54 h 184"/>
                  <a:gd name="T114" fmla="*/ 324 w 352"/>
                  <a:gd name="T115" fmla="*/ 22 h 184"/>
                  <a:gd name="T116" fmla="*/ 326 w 352"/>
                  <a:gd name="T117" fmla="*/ 5 h 184"/>
                  <a:gd name="T118" fmla="*/ 352 w 352"/>
                  <a:gd name="T119"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2" h="184">
                    <a:moveTo>
                      <a:pt x="0" y="14"/>
                    </a:moveTo>
                    <a:cubicBezTo>
                      <a:pt x="25" y="11"/>
                      <a:pt x="25" y="11"/>
                      <a:pt x="25" y="11"/>
                    </a:cubicBezTo>
                    <a:cubicBezTo>
                      <a:pt x="24" y="2"/>
                      <a:pt x="24" y="2"/>
                      <a:pt x="24" y="2"/>
                    </a:cubicBezTo>
                    <a:cubicBezTo>
                      <a:pt x="27" y="2"/>
                      <a:pt x="27" y="2"/>
                      <a:pt x="27" y="2"/>
                    </a:cubicBezTo>
                    <a:cubicBezTo>
                      <a:pt x="29" y="24"/>
                      <a:pt x="29" y="24"/>
                      <a:pt x="29" y="24"/>
                    </a:cubicBezTo>
                    <a:cubicBezTo>
                      <a:pt x="26" y="24"/>
                      <a:pt x="26" y="24"/>
                      <a:pt x="26" y="24"/>
                    </a:cubicBezTo>
                    <a:cubicBezTo>
                      <a:pt x="25" y="15"/>
                      <a:pt x="25" y="15"/>
                      <a:pt x="25" y="15"/>
                    </a:cubicBezTo>
                    <a:cubicBezTo>
                      <a:pt x="1" y="17"/>
                      <a:pt x="1" y="17"/>
                      <a:pt x="1" y="17"/>
                    </a:cubicBezTo>
                    <a:cubicBezTo>
                      <a:pt x="0" y="14"/>
                      <a:pt x="0" y="14"/>
                      <a:pt x="0" y="14"/>
                    </a:cubicBezTo>
                    <a:close/>
                    <a:moveTo>
                      <a:pt x="16" y="37"/>
                    </a:moveTo>
                    <a:cubicBezTo>
                      <a:pt x="21" y="35"/>
                      <a:pt x="24" y="36"/>
                      <a:pt x="28" y="37"/>
                    </a:cubicBezTo>
                    <a:cubicBezTo>
                      <a:pt x="31" y="39"/>
                      <a:pt x="33" y="41"/>
                      <a:pt x="34" y="45"/>
                    </a:cubicBezTo>
                    <a:cubicBezTo>
                      <a:pt x="35" y="48"/>
                      <a:pt x="35" y="50"/>
                      <a:pt x="34" y="53"/>
                    </a:cubicBezTo>
                    <a:cubicBezTo>
                      <a:pt x="34" y="55"/>
                      <a:pt x="33" y="57"/>
                      <a:pt x="31" y="59"/>
                    </a:cubicBezTo>
                    <a:cubicBezTo>
                      <a:pt x="29" y="60"/>
                      <a:pt x="27" y="62"/>
                      <a:pt x="24" y="62"/>
                    </a:cubicBezTo>
                    <a:cubicBezTo>
                      <a:pt x="22" y="63"/>
                      <a:pt x="19" y="63"/>
                      <a:pt x="17" y="63"/>
                    </a:cubicBezTo>
                    <a:cubicBezTo>
                      <a:pt x="14" y="63"/>
                      <a:pt x="12" y="61"/>
                      <a:pt x="10" y="60"/>
                    </a:cubicBezTo>
                    <a:cubicBezTo>
                      <a:pt x="9" y="58"/>
                      <a:pt x="8" y="56"/>
                      <a:pt x="7" y="54"/>
                    </a:cubicBezTo>
                    <a:cubicBezTo>
                      <a:pt x="6" y="51"/>
                      <a:pt x="6" y="49"/>
                      <a:pt x="7" y="46"/>
                    </a:cubicBezTo>
                    <a:cubicBezTo>
                      <a:pt x="7" y="44"/>
                      <a:pt x="8" y="42"/>
                      <a:pt x="10" y="40"/>
                    </a:cubicBezTo>
                    <a:cubicBezTo>
                      <a:pt x="12" y="39"/>
                      <a:pt x="14" y="37"/>
                      <a:pt x="16" y="37"/>
                    </a:cubicBezTo>
                    <a:close/>
                    <a:moveTo>
                      <a:pt x="17" y="40"/>
                    </a:moveTo>
                    <a:cubicBezTo>
                      <a:pt x="14" y="41"/>
                      <a:pt x="12" y="43"/>
                      <a:pt x="11" y="45"/>
                    </a:cubicBezTo>
                    <a:cubicBezTo>
                      <a:pt x="9" y="48"/>
                      <a:pt x="9" y="50"/>
                      <a:pt x="10" y="53"/>
                    </a:cubicBezTo>
                    <a:cubicBezTo>
                      <a:pt x="11" y="55"/>
                      <a:pt x="12" y="57"/>
                      <a:pt x="15" y="59"/>
                    </a:cubicBezTo>
                    <a:cubicBezTo>
                      <a:pt x="17" y="60"/>
                      <a:pt x="20" y="60"/>
                      <a:pt x="23" y="59"/>
                    </a:cubicBezTo>
                    <a:cubicBezTo>
                      <a:pt x="25" y="58"/>
                      <a:pt x="27" y="57"/>
                      <a:pt x="28" y="56"/>
                    </a:cubicBezTo>
                    <a:cubicBezTo>
                      <a:pt x="30" y="55"/>
                      <a:pt x="31" y="53"/>
                      <a:pt x="31" y="51"/>
                    </a:cubicBezTo>
                    <a:cubicBezTo>
                      <a:pt x="32" y="50"/>
                      <a:pt x="32" y="48"/>
                      <a:pt x="31" y="46"/>
                    </a:cubicBezTo>
                    <a:cubicBezTo>
                      <a:pt x="30" y="44"/>
                      <a:pt x="29" y="42"/>
                      <a:pt x="27" y="41"/>
                    </a:cubicBezTo>
                    <a:cubicBezTo>
                      <a:pt x="24" y="39"/>
                      <a:pt x="21" y="39"/>
                      <a:pt x="17" y="40"/>
                    </a:cubicBezTo>
                    <a:close/>
                    <a:moveTo>
                      <a:pt x="17" y="82"/>
                    </a:moveTo>
                    <a:cubicBezTo>
                      <a:pt x="41" y="69"/>
                      <a:pt x="41" y="69"/>
                      <a:pt x="41" y="69"/>
                    </a:cubicBezTo>
                    <a:cubicBezTo>
                      <a:pt x="43" y="73"/>
                      <a:pt x="43" y="73"/>
                      <a:pt x="43" y="73"/>
                    </a:cubicBezTo>
                    <a:cubicBezTo>
                      <a:pt x="31" y="96"/>
                      <a:pt x="31" y="96"/>
                      <a:pt x="31" y="96"/>
                    </a:cubicBezTo>
                    <a:cubicBezTo>
                      <a:pt x="50" y="86"/>
                      <a:pt x="50" y="86"/>
                      <a:pt x="50" y="86"/>
                    </a:cubicBezTo>
                    <a:cubicBezTo>
                      <a:pt x="51" y="89"/>
                      <a:pt x="51" y="89"/>
                      <a:pt x="51" y="89"/>
                    </a:cubicBezTo>
                    <a:cubicBezTo>
                      <a:pt x="27" y="102"/>
                      <a:pt x="27" y="102"/>
                      <a:pt x="27" y="102"/>
                    </a:cubicBezTo>
                    <a:cubicBezTo>
                      <a:pt x="25" y="99"/>
                      <a:pt x="25" y="99"/>
                      <a:pt x="25" y="99"/>
                    </a:cubicBezTo>
                    <a:cubicBezTo>
                      <a:pt x="38" y="75"/>
                      <a:pt x="38" y="75"/>
                      <a:pt x="38" y="75"/>
                    </a:cubicBezTo>
                    <a:cubicBezTo>
                      <a:pt x="18" y="86"/>
                      <a:pt x="18" y="86"/>
                      <a:pt x="18" y="86"/>
                    </a:cubicBezTo>
                    <a:cubicBezTo>
                      <a:pt x="17" y="82"/>
                      <a:pt x="17" y="82"/>
                      <a:pt x="17" y="82"/>
                    </a:cubicBezTo>
                    <a:close/>
                    <a:moveTo>
                      <a:pt x="54" y="120"/>
                    </a:moveTo>
                    <a:cubicBezTo>
                      <a:pt x="56" y="118"/>
                      <a:pt x="56" y="118"/>
                      <a:pt x="56" y="118"/>
                    </a:cubicBezTo>
                    <a:cubicBezTo>
                      <a:pt x="64" y="127"/>
                      <a:pt x="64" y="127"/>
                      <a:pt x="64" y="127"/>
                    </a:cubicBezTo>
                    <a:cubicBezTo>
                      <a:pt x="56" y="134"/>
                      <a:pt x="56" y="134"/>
                      <a:pt x="56" y="134"/>
                    </a:cubicBezTo>
                    <a:cubicBezTo>
                      <a:pt x="54" y="133"/>
                      <a:pt x="52" y="133"/>
                      <a:pt x="50" y="132"/>
                    </a:cubicBezTo>
                    <a:cubicBezTo>
                      <a:pt x="48" y="130"/>
                      <a:pt x="47" y="129"/>
                      <a:pt x="45" y="128"/>
                    </a:cubicBezTo>
                    <a:cubicBezTo>
                      <a:pt x="44" y="126"/>
                      <a:pt x="42" y="123"/>
                      <a:pt x="42" y="121"/>
                    </a:cubicBezTo>
                    <a:cubicBezTo>
                      <a:pt x="41" y="118"/>
                      <a:pt x="42" y="116"/>
                      <a:pt x="43" y="114"/>
                    </a:cubicBezTo>
                    <a:cubicBezTo>
                      <a:pt x="44" y="111"/>
                      <a:pt x="45" y="109"/>
                      <a:pt x="47" y="107"/>
                    </a:cubicBezTo>
                    <a:cubicBezTo>
                      <a:pt x="49" y="106"/>
                      <a:pt x="51" y="104"/>
                      <a:pt x="54" y="104"/>
                    </a:cubicBezTo>
                    <a:cubicBezTo>
                      <a:pt x="56" y="103"/>
                      <a:pt x="59" y="103"/>
                      <a:pt x="61" y="104"/>
                    </a:cubicBezTo>
                    <a:cubicBezTo>
                      <a:pt x="63" y="105"/>
                      <a:pt x="65" y="107"/>
                      <a:pt x="67" y="109"/>
                    </a:cubicBezTo>
                    <a:cubicBezTo>
                      <a:pt x="68" y="110"/>
                      <a:pt x="69" y="112"/>
                      <a:pt x="70" y="114"/>
                    </a:cubicBezTo>
                    <a:cubicBezTo>
                      <a:pt x="70" y="115"/>
                      <a:pt x="70" y="117"/>
                      <a:pt x="70" y="118"/>
                    </a:cubicBezTo>
                    <a:cubicBezTo>
                      <a:pt x="70" y="120"/>
                      <a:pt x="69" y="121"/>
                      <a:pt x="68" y="123"/>
                    </a:cubicBezTo>
                    <a:cubicBezTo>
                      <a:pt x="65" y="121"/>
                      <a:pt x="65" y="121"/>
                      <a:pt x="65" y="121"/>
                    </a:cubicBezTo>
                    <a:cubicBezTo>
                      <a:pt x="66" y="120"/>
                      <a:pt x="67" y="119"/>
                      <a:pt x="67" y="118"/>
                    </a:cubicBezTo>
                    <a:cubicBezTo>
                      <a:pt x="67" y="117"/>
                      <a:pt x="67" y="115"/>
                      <a:pt x="67" y="114"/>
                    </a:cubicBezTo>
                    <a:cubicBezTo>
                      <a:pt x="66" y="113"/>
                      <a:pt x="66" y="112"/>
                      <a:pt x="65" y="111"/>
                    </a:cubicBezTo>
                    <a:cubicBezTo>
                      <a:pt x="64" y="109"/>
                      <a:pt x="62" y="109"/>
                      <a:pt x="61" y="108"/>
                    </a:cubicBezTo>
                    <a:cubicBezTo>
                      <a:pt x="60" y="107"/>
                      <a:pt x="59" y="107"/>
                      <a:pt x="58" y="107"/>
                    </a:cubicBezTo>
                    <a:cubicBezTo>
                      <a:pt x="57" y="107"/>
                      <a:pt x="56" y="107"/>
                      <a:pt x="55" y="107"/>
                    </a:cubicBezTo>
                    <a:cubicBezTo>
                      <a:pt x="53" y="108"/>
                      <a:pt x="51" y="109"/>
                      <a:pt x="50" y="110"/>
                    </a:cubicBezTo>
                    <a:cubicBezTo>
                      <a:pt x="48" y="112"/>
                      <a:pt x="47" y="113"/>
                      <a:pt x="46" y="115"/>
                    </a:cubicBezTo>
                    <a:cubicBezTo>
                      <a:pt x="45" y="117"/>
                      <a:pt x="45" y="119"/>
                      <a:pt x="45" y="121"/>
                    </a:cubicBezTo>
                    <a:cubicBezTo>
                      <a:pt x="46" y="122"/>
                      <a:pt x="47" y="124"/>
                      <a:pt x="48" y="125"/>
                    </a:cubicBezTo>
                    <a:cubicBezTo>
                      <a:pt x="49" y="127"/>
                      <a:pt x="50" y="128"/>
                      <a:pt x="51" y="128"/>
                    </a:cubicBezTo>
                    <a:cubicBezTo>
                      <a:pt x="53" y="129"/>
                      <a:pt x="54" y="130"/>
                      <a:pt x="55" y="130"/>
                    </a:cubicBezTo>
                    <a:cubicBezTo>
                      <a:pt x="59" y="126"/>
                      <a:pt x="59" y="126"/>
                      <a:pt x="59" y="126"/>
                    </a:cubicBezTo>
                    <a:cubicBezTo>
                      <a:pt x="54" y="120"/>
                      <a:pt x="54" y="120"/>
                      <a:pt x="54" y="120"/>
                    </a:cubicBezTo>
                    <a:close/>
                    <a:moveTo>
                      <a:pt x="69" y="140"/>
                    </a:moveTo>
                    <a:cubicBezTo>
                      <a:pt x="68" y="142"/>
                      <a:pt x="67" y="144"/>
                      <a:pt x="67" y="146"/>
                    </a:cubicBezTo>
                    <a:cubicBezTo>
                      <a:pt x="68" y="148"/>
                      <a:pt x="69" y="150"/>
                      <a:pt x="71" y="151"/>
                    </a:cubicBezTo>
                    <a:cubicBezTo>
                      <a:pt x="72" y="152"/>
                      <a:pt x="74" y="152"/>
                      <a:pt x="75" y="152"/>
                    </a:cubicBezTo>
                    <a:cubicBezTo>
                      <a:pt x="76" y="152"/>
                      <a:pt x="78" y="152"/>
                      <a:pt x="79" y="151"/>
                    </a:cubicBezTo>
                    <a:cubicBezTo>
                      <a:pt x="80" y="151"/>
                      <a:pt x="81" y="149"/>
                      <a:pt x="82" y="147"/>
                    </a:cubicBezTo>
                    <a:cubicBezTo>
                      <a:pt x="93" y="131"/>
                      <a:pt x="93" y="131"/>
                      <a:pt x="93" y="131"/>
                    </a:cubicBezTo>
                    <a:cubicBezTo>
                      <a:pt x="90" y="129"/>
                      <a:pt x="90" y="129"/>
                      <a:pt x="90" y="129"/>
                    </a:cubicBezTo>
                    <a:cubicBezTo>
                      <a:pt x="79" y="145"/>
                      <a:pt x="79" y="145"/>
                      <a:pt x="79" y="145"/>
                    </a:cubicBezTo>
                    <a:cubicBezTo>
                      <a:pt x="78" y="147"/>
                      <a:pt x="78" y="148"/>
                      <a:pt x="77" y="148"/>
                    </a:cubicBezTo>
                    <a:cubicBezTo>
                      <a:pt x="76" y="149"/>
                      <a:pt x="76" y="149"/>
                      <a:pt x="75" y="149"/>
                    </a:cubicBezTo>
                    <a:cubicBezTo>
                      <a:pt x="74" y="149"/>
                      <a:pt x="73" y="149"/>
                      <a:pt x="73" y="148"/>
                    </a:cubicBezTo>
                    <a:cubicBezTo>
                      <a:pt x="72" y="147"/>
                      <a:pt x="71" y="147"/>
                      <a:pt x="71" y="145"/>
                    </a:cubicBezTo>
                    <a:cubicBezTo>
                      <a:pt x="71" y="144"/>
                      <a:pt x="71" y="143"/>
                      <a:pt x="72" y="141"/>
                    </a:cubicBezTo>
                    <a:cubicBezTo>
                      <a:pt x="69" y="140"/>
                      <a:pt x="69" y="140"/>
                      <a:pt x="69" y="140"/>
                    </a:cubicBezTo>
                    <a:close/>
                    <a:moveTo>
                      <a:pt x="93" y="164"/>
                    </a:moveTo>
                    <a:cubicBezTo>
                      <a:pt x="106" y="139"/>
                      <a:pt x="106" y="139"/>
                      <a:pt x="106" y="139"/>
                    </a:cubicBezTo>
                    <a:cubicBezTo>
                      <a:pt x="109" y="141"/>
                      <a:pt x="109" y="141"/>
                      <a:pt x="109" y="141"/>
                    </a:cubicBezTo>
                    <a:cubicBezTo>
                      <a:pt x="97" y="166"/>
                      <a:pt x="97" y="166"/>
                      <a:pt x="97" y="166"/>
                    </a:cubicBezTo>
                    <a:cubicBezTo>
                      <a:pt x="93" y="164"/>
                      <a:pt x="93" y="164"/>
                      <a:pt x="93" y="164"/>
                    </a:cubicBezTo>
                    <a:close/>
                    <a:moveTo>
                      <a:pt x="145" y="153"/>
                    </a:moveTo>
                    <a:cubicBezTo>
                      <a:pt x="148" y="154"/>
                      <a:pt x="148" y="154"/>
                      <a:pt x="148" y="154"/>
                    </a:cubicBezTo>
                    <a:cubicBezTo>
                      <a:pt x="145" y="170"/>
                      <a:pt x="145" y="170"/>
                      <a:pt x="145" y="170"/>
                    </a:cubicBezTo>
                    <a:cubicBezTo>
                      <a:pt x="144" y="172"/>
                      <a:pt x="144" y="175"/>
                      <a:pt x="143" y="176"/>
                    </a:cubicBezTo>
                    <a:cubicBezTo>
                      <a:pt x="142" y="177"/>
                      <a:pt x="140" y="179"/>
                      <a:pt x="139" y="179"/>
                    </a:cubicBezTo>
                    <a:cubicBezTo>
                      <a:pt x="137" y="180"/>
                      <a:pt x="135" y="180"/>
                      <a:pt x="132" y="179"/>
                    </a:cubicBezTo>
                    <a:cubicBezTo>
                      <a:pt x="129" y="179"/>
                      <a:pt x="127" y="178"/>
                      <a:pt x="126" y="177"/>
                    </a:cubicBezTo>
                    <a:cubicBezTo>
                      <a:pt x="125" y="175"/>
                      <a:pt x="124" y="174"/>
                      <a:pt x="123" y="172"/>
                    </a:cubicBezTo>
                    <a:cubicBezTo>
                      <a:pt x="123" y="170"/>
                      <a:pt x="123" y="168"/>
                      <a:pt x="124" y="165"/>
                    </a:cubicBezTo>
                    <a:cubicBezTo>
                      <a:pt x="127" y="149"/>
                      <a:pt x="127" y="149"/>
                      <a:pt x="127" y="149"/>
                    </a:cubicBezTo>
                    <a:cubicBezTo>
                      <a:pt x="131" y="150"/>
                      <a:pt x="131" y="150"/>
                      <a:pt x="131" y="150"/>
                    </a:cubicBezTo>
                    <a:cubicBezTo>
                      <a:pt x="127" y="166"/>
                      <a:pt x="127" y="166"/>
                      <a:pt x="127" y="166"/>
                    </a:cubicBezTo>
                    <a:cubicBezTo>
                      <a:pt x="127" y="168"/>
                      <a:pt x="127" y="170"/>
                      <a:pt x="127" y="171"/>
                    </a:cubicBezTo>
                    <a:cubicBezTo>
                      <a:pt x="127" y="172"/>
                      <a:pt x="128" y="173"/>
                      <a:pt x="129" y="174"/>
                    </a:cubicBezTo>
                    <a:cubicBezTo>
                      <a:pt x="130" y="175"/>
                      <a:pt x="131" y="176"/>
                      <a:pt x="132" y="176"/>
                    </a:cubicBezTo>
                    <a:cubicBezTo>
                      <a:pt x="135" y="177"/>
                      <a:pt x="137" y="176"/>
                      <a:pt x="138" y="175"/>
                    </a:cubicBezTo>
                    <a:cubicBezTo>
                      <a:pt x="140" y="174"/>
                      <a:pt x="141" y="172"/>
                      <a:pt x="141" y="169"/>
                    </a:cubicBezTo>
                    <a:cubicBezTo>
                      <a:pt x="145" y="153"/>
                      <a:pt x="145" y="153"/>
                      <a:pt x="145" y="153"/>
                    </a:cubicBezTo>
                    <a:close/>
                    <a:moveTo>
                      <a:pt x="160" y="184"/>
                    </a:moveTo>
                    <a:cubicBezTo>
                      <a:pt x="161" y="155"/>
                      <a:pt x="161" y="155"/>
                      <a:pt x="161" y="155"/>
                    </a:cubicBezTo>
                    <a:cubicBezTo>
                      <a:pt x="165" y="156"/>
                      <a:pt x="165" y="156"/>
                      <a:pt x="165" y="156"/>
                    </a:cubicBezTo>
                    <a:cubicBezTo>
                      <a:pt x="179" y="178"/>
                      <a:pt x="179" y="178"/>
                      <a:pt x="179" y="178"/>
                    </a:cubicBezTo>
                    <a:cubicBezTo>
                      <a:pt x="179" y="156"/>
                      <a:pt x="179" y="156"/>
                      <a:pt x="179" y="156"/>
                    </a:cubicBezTo>
                    <a:cubicBezTo>
                      <a:pt x="183" y="156"/>
                      <a:pt x="183" y="156"/>
                      <a:pt x="183" y="156"/>
                    </a:cubicBezTo>
                    <a:cubicBezTo>
                      <a:pt x="182" y="184"/>
                      <a:pt x="182" y="184"/>
                      <a:pt x="182" y="184"/>
                    </a:cubicBezTo>
                    <a:cubicBezTo>
                      <a:pt x="178" y="184"/>
                      <a:pt x="178" y="184"/>
                      <a:pt x="178" y="184"/>
                    </a:cubicBezTo>
                    <a:cubicBezTo>
                      <a:pt x="164" y="162"/>
                      <a:pt x="164" y="162"/>
                      <a:pt x="164" y="162"/>
                    </a:cubicBezTo>
                    <a:cubicBezTo>
                      <a:pt x="164" y="184"/>
                      <a:pt x="164" y="184"/>
                      <a:pt x="164" y="184"/>
                    </a:cubicBezTo>
                    <a:cubicBezTo>
                      <a:pt x="160" y="184"/>
                      <a:pt x="160" y="184"/>
                      <a:pt x="160" y="184"/>
                    </a:cubicBezTo>
                    <a:close/>
                    <a:moveTo>
                      <a:pt x="200" y="183"/>
                    </a:moveTo>
                    <a:cubicBezTo>
                      <a:pt x="197" y="155"/>
                      <a:pt x="197" y="155"/>
                      <a:pt x="197" y="155"/>
                    </a:cubicBezTo>
                    <a:cubicBezTo>
                      <a:pt x="201" y="154"/>
                      <a:pt x="201" y="154"/>
                      <a:pt x="201" y="154"/>
                    </a:cubicBezTo>
                    <a:cubicBezTo>
                      <a:pt x="204" y="182"/>
                      <a:pt x="204" y="182"/>
                      <a:pt x="204" y="182"/>
                    </a:cubicBezTo>
                    <a:cubicBezTo>
                      <a:pt x="200" y="183"/>
                      <a:pt x="200" y="183"/>
                      <a:pt x="200" y="183"/>
                    </a:cubicBezTo>
                    <a:close/>
                    <a:moveTo>
                      <a:pt x="229" y="176"/>
                    </a:moveTo>
                    <a:cubicBezTo>
                      <a:pt x="211" y="152"/>
                      <a:pt x="211" y="152"/>
                      <a:pt x="211" y="152"/>
                    </a:cubicBezTo>
                    <a:cubicBezTo>
                      <a:pt x="215" y="151"/>
                      <a:pt x="215" y="151"/>
                      <a:pt x="215" y="151"/>
                    </a:cubicBezTo>
                    <a:cubicBezTo>
                      <a:pt x="228" y="168"/>
                      <a:pt x="228" y="168"/>
                      <a:pt x="228" y="168"/>
                    </a:cubicBezTo>
                    <a:cubicBezTo>
                      <a:pt x="229" y="170"/>
                      <a:pt x="230" y="171"/>
                      <a:pt x="230" y="172"/>
                    </a:cubicBezTo>
                    <a:cubicBezTo>
                      <a:pt x="230" y="171"/>
                      <a:pt x="230" y="169"/>
                      <a:pt x="230" y="168"/>
                    </a:cubicBezTo>
                    <a:cubicBezTo>
                      <a:pt x="232" y="146"/>
                      <a:pt x="232" y="146"/>
                      <a:pt x="232" y="146"/>
                    </a:cubicBezTo>
                    <a:cubicBezTo>
                      <a:pt x="235" y="145"/>
                      <a:pt x="235" y="145"/>
                      <a:pt x="235" y="145"/>
                    </a:cubicBezTo>
                    <a:cubicBezTo>
                      <a:pt x="233" y="175"/>
                      <a:pt x="233" y="175"/>
                      <a:pt x="233" y="175"/>
                    </a:cubicBezTo>
                    <a:cubicBezTo>
                      <a:pt x="229" y="176"/>
                      <a:pt x="229" y="176"/>
                      <a:pt x="229" y="176"/>
                    </a:cubicBezTo>
                    <a:close/>
                    <a:moveTo>
                      <a:pt x="257" y="165"/>
                    </a:moveTo>
                    <a:cubicBezTo>
                      <a:pt x="244" y="140"/>
                      <a:pt x="244" y="140"/>
                      <a:pt x="244" y="140"/>
                    </a:cubicBezTo>
                    <a:cubicBezTo>
                      <a:pt x="262" y="130"/>
                      <a:pt x="262" y="130"/>
                      <a:pt x="262" y="130"/>
                    </a:cubicBezTo>
                    <a:cubicBezTo>
                      <a:pt x="263" y="133"/>
                      <a:pt x="263" y="133"/>
                      <a:pt x="263" y="133"/>
                    </a:cubicBezTo>
                    <a:cubicBezTo>
                      <a:pt x="249" y="141"/>
                      <a:pt x="249" y="141"/>
                      <a:pt x="249" y="141"/>
                    </a:cubicBezTo>
                    <a:cubicBezTo>
                      <a:pt x="253" y="149"/>
                      <a:pt x="253" y="149"/>
                      <a:pt x="253" y="149"/>
                    </a:cubicBezTo>
                    <a:cubicBezTo>
                      <a:pt x="266" y="141"/>
                      <a:pt x="266" y="141"/>
                      <a:pt x="266" y="141"/>
                    </a:cubicBezTo>
                    <a:cubicBezTo>
                      <a:pt x="268" y="144"/>
                      <a:pt x="268" y="144"/>
                      <a:pt x="268" y="144"/>
                    </a:cubicBezTo>
                    <a:cubicBezTo>
                      <a:pt x="254" y="152"/>
                      <a:pt x="254" y="152"/>
                      <a:pt x="254" y="152"/>
                    </a:cubicBezTo>
                    <a:cubicBezTo>
                      <a:pt x="259" y="160"/>
                      <a:pt x="259" y="160"/>
                      <a:pt x="259" y="160"/>
                    </a:cubicBezTo>
                    <a:cubicBezTo>
                      <a:pt x="274" y="152"/>
                      <a:pt x="274" y="152"/>
                      <a:pt x="274" y="152"/>
                    </a:cubicBezTo>
                    <a:cubicBezTo>
                      <a:pt x="275" y="155"/>
                      <a:pt x="275" y="155"/>
                      <a:pt x="275" y="155"/>
                    </a:cubicBezTo>
                    <a:cubicBezTo>
                      <a:pt x="257" y="165"/>
                      <a:pt x="257" y="165"/>
                      <a:pt x="257" y="165"/>
                    </a:cubicBezTo>
                    <a:close/>
                    <a:moveTo>
                      <a:pt x="289" y="145"/>
                    </a:moveTo>
                    <a:cubicBezTo>
                      <a:pt x="291" y="142"/>
                      <a:pt x="291" y="142"/>
                      <a:pt x="291" y="142"/>
                    </a:cubicBezTo>
                    <a:cubicBezTo>
                      <a:pt x="283" y="133"/>
                      <a:pt x="283" y="133"/>
                      <a:pt x="283" y="133"/>
                    </a:cubicBezTo>
                    <a:cubicBezTo>
                      <a:pt x="286" y="130"/>
                      <a:pt x="286" y="130"/>
                      <a:pt x="286" y="130"/>
                    </a:cubicBezTo>
                    <a:cubicBezTo>
                      <a:pt x="287" y="130"/>
                      <a:pt x="287" y="129"/>
                      <a:pt x="288" y="129"/>
                    </a:cubicBezTo>
                    <a:cubicBezTo>
                      <a:pt x="288" y="129"/>
                      <a:pt x="289" y="128"/>
                      <a:pt x="289" y="128"/>
                    </a:cubicBezTo>
                    <a:cubicBezTo>
                      <a:pt x="290" y="128"/>
                      <a:pt x="291" y="128"/>
                      <a:pt x="292" y="128"/>
                    </a:cubicBezTo>
                    <a:cubicBezTo>
                      <a:pt x="293" y="128"/>
                      <a:pt x="295" y="129"/>
                      <a:pt x="296" y="129"/>
                    </a:cubicBezTo>
                    <a:cubicBezTo>
                      <a:pt x="303" y="131"/>
                      <a:pt x="303" y="131"/>
                      <a:pt x="303" y="131"/>
                    </a:cubicBezTo>
                    <a:cubicBezTo>
                      <a:pt x="306" y="128"/>
                      <a:pt x="306" y="128"/>
                      <a:pt x="306" y="128"/>
                    </a:cubicBezTo>
                    <a:cubicBezTo>
                      <a:pt x="298" y="125"/>
                      <a:pt x="298" y="125"/>
                      <a:pt x="298" y="125"/>
                    </a:cubicBezTo>
                    <a:cubicBezTo>
                      <a:pt x="296" y="125"/>
                      <a:pt x="294" y="125"/>
                      <a:pt x="293" y="125"/>
                    </a:cubicBezTo>
                    <a:cubicBezTo>
                      <a:pt x="292" y="125"/>
                      <a:pt x="291" y="125"/>
                      <a:pt x="290" y="125"/>
                    </a:cubicBezTo>
                    <a:cubicBezTo>
                      <a:pt x="292" y="123"/>
                      <a:pt x="293" y="121"/>
                      <a:pt x="293" y="119"/>
                    </a:cubicBezTo>
                    <a:cubicBezTo>
                      <a:pt x="293" y="118"/>
                      <a:pt x="292" y="116"/>
                      <a:pt x="291" y="114"/>
                    </a:cubicBezTo>
                    <a:cubicBezTo>
                      <a:pt x="290" y="113"/>
                      <a:pt x="289" y="113"/>
                      <a:pt x="287" y="112"/>
                    </a:cubicBezTo>
                    <a:cubicBezTo>
                      <a:pt x="286" y="112"/>
                      <a:pt x="284" y="112"/>
                      <a:pt x="283" y="112"/>
                    </a:cubicBezTo>
                    <a:cubicBezTo>
                      <a:pt x="282" y="113"/>
                      <a:pt x="280" y="114"/>
                      <a:pt x="279" y="116"/>
                    </a:cubicBezTo>
                    <a:cubicBezTo>
                      <a:pt x="270" y="125"/>
                      <a:pt x="270" y="125"/>
                      <a:pt x="270" y="125"/>
                    </a:cubicBezTo>
                    <a:cubicBezTo>
                      <a:pt x="289" y="145"/>
                      <a:pt x="289" y="145"/>
                      <a:pt x="289" y="145"/>
                    </a:cubicBezTo>
                    <a:close/>
                    <a:moveTo>
                      <a:pt x="281" y="131"/>
                    </a:moveTo>
                    <a:cubicBezTo>
                      <a:pt x="286" y="125"/>
                      <a:pt x="286" y="125"/>
                      <a:pt x="286" y="125"/>
                    </a:cubicBezTo>
                    <a:cubicBezTo>
                      <a:pt x="288" y="124"/>
                      <a:pt x="288" y="123"/>
                      <a:pt x="289" y="122"/>
                    </a:cubicBezTo>
                    <a:cubicBezTo>
                      <a:pt x="289" y="121"/>
                      <a:pt x="289" y="120"/>
                      <a:pt x="289" y="119"/>
                    </a:cubicBezTo>
                    <a:cubicBezTo>
                      <a:pt x="289" y="119"/>
                      <a:pt x="289" y="118"/>
                      <a:pt x="288" y="117"/>
                    </a:cubicBezTo>
                    <a:cubicBezTo>
                      <a:pt x="287" y="116"/>
                      <a:pt x="286" y="116"/>
                      <a:pt x="285" y="116"/>
                    </a:cubicBezTo>
                    <a:cubicBezTo>
                      <a:pt x="284" y="116"/>
                      <a:pt x="282" y="117"/>
                      <a:pt x="281" y="118"/>
                    </a:cubicBezTo>
                    <a:cubicBezTo>
                      <a:pt x="274" y="124"/>
                      <a:pt x="274" y="124"/>
                      <a:pt x="274" y="124"/>
                    </a:cubicBezTo>
                    <a:cubicBezTo>
                      <a:pt x="281" y="131"/>
                      <a:pt x="281" y="131"/>
                      <a:pt x="281" y="131"/>
                    </a:cubicBezTo>
                    <a:close/>
                    <a:moveTo>
                      <a:pt x="308" y="111"/>
                    </a:moveTo>
                    <a:cubicBezTo>
                      <a:pt x="310" y="108"/>
                      <a:pt x="310" y="108"/>
                      <a:pt x="310" y="108"/>
                    </a:cubicBezTo>
                    <a:cubicBezTo>
                      <a:pt x="311" y="109"/>
                      <a:pt x="312" y="109"/>
                      <a:pt x="313" y="109"/>
                    </a:cubicBezTo>
                    <a:cubicBezTo>
                      <a:pt x="314" y="109"/>
                      <a:pt x="315" y="109"/>
                      <a:pt x="316" y="108"/>
                    </a:cubicBezTo>
                    <a:cubicBezTo>
                      <a:pt x="318" y="107"/>
                      <a:pt x="319" y="106"/>
                      <a:pt x="319" y="105"/>
                    </a:cubicBezTo>
                    <a:cubicBezTo>
                      <a:pt x="320" y="104"/>
                      <a:pt x="321" y="103"/>
                      <a:pt x="321" y="102"/>
                    </a:cubicBezTo>
                    <a:cubicBezTo>
                      <a:pt x="321" y="100"/>
                      <a:pt x="321" y="99"/>
                      <a:pt x="321" y="99"/>
                    </a:cubicBezTo>
                    <a:cubicBezTo>
                      <a:pt x="321" y="98"/>
                      <a:pt x="320" y="97"/>
                      <a:pt x="319" y="97"/>
                    </a:cubicBezTo>
                    <a:cubicBezTo>
                      <a:pt x="319" y="96"/>
                      <a:pt x="318" y="96"/>
                      <a:pt x="317" y="96"/>
                    </a:cubicBezTo>
                    <a:cubicBezTo>
                      <a:pt x="316" y="96"/>
                      <a:pt x="315" y="96"/>
                      <a:pt x="314" y="97"/>
                    </a:cubicBezTo>
                    <a:cubicBezTo>
                      <a:pt x="314" y="98"/>
                      <a:pt x="312" y="99"/>
                      <a:pt x="311" y="100"/>
                    </a:cubicBezTo>
                    <a:cubicBezTo>
                      <a:pt x="309" y="102"/>
                      <a:pt x="307" y="103"/>
                      <a:pt x="306" y="104"/>
                    </a:cubicBezTo>
                    <a:cubicBezTo>
                      <a:pt x="305" y="105"/>
                      <a:pt x="304" y="105"/>
                      <a:pt x="302" y="105"/>
                    </a:cubicBezTo>
                    <a:cubicBezTo>
                      <a:pt x="301" y="105"/>
                      <a:pt x="300" y="105"/>
                      <a:pt x="299" y="104"/>
                    </a:cubicBezTo>
                    <a:cubicBezTo>
                      <a:pt x="298" y="103"/>
                      <a:pt x="297" y="102"/>
                      <a:pt x="296" y="101"/>
                    </a:cubicBezTo>
                    <a:cubicBezTo>
                      <a:pt x="296" y="99"/>
                      <a:pt x="296" y="98"/>
                      <a:pt x="296" y="96"/>
                    </a:cubicBezTo>
                    <a:cubicBezTo>
                      <a:pt x="296" y="94"/>
                      <a:pt x="297" y="93"/>
                      <a:pt x="298" y="91"/>
                    </a:cubicBezTo>
                    <a:cubicBezTo>
                      <a:pt x="299" y="90"/>
                      <a:pt x="301" y="88"/>
                      <a:pt x="302" y="87"/>
                    </a:cubicBezTo>
                    <a:cubicBezTo>
                      <a:pt x="303" y="86"/>
                      <a:pt x="305" y="86"/>
                      <a:pt x="306" y="86"/>
                    </a:cubicBezTo>
                    <a:cubicBezTo>
                      <a:pt x="308" y="86"/>
                      <a:pt x="309" y="86"/>
                      <a:pt x="311" y="87"/>
                    </a:cubicBezTo>
                    <a:cubicBezTo>
                      <a:pt x="309" y="90"/>
                      <a:pt x="309" y="90"/>
                      <a:pt x="309" y="90"/>
                    </a:cubicBezTo>
                    <a:cubicBezTo>
                      <a:pt x="307" y="90"/>
                      <a:pt x="306" y="89"/>
                      <a:pt x="305" y="90"/>
                    </a:cubicBezTo>
                    <a:cubicBezTo>
                      <a:pt x="303" y="90"/>
                      <a:pt x="302" y="91"/>
                      <a:pt x="301" y="93"/>
                    </a:cubicBezTo>
                    <a:cubicBezTo>
                      <a:pt x="300" y="95"/>
                      <a:pt x="299" y="96"/>
                      <a:pt x="299" y="98"/>
                    </a:cubicBezTo>
                    <a:cubicBezTo>
                      <a:pt x="299" y="99"/>
                      <a:pt x="300" y="100"/>
                      <a:pt x="301" y="101"/>
                    </a:cubicBezTo>
                    <a:cubicBezTo>
                      <a:pt x="302" y="101"/>
                      <a:pt x="302" y="101"/>
                      <a:pt x="303" y="101"/>
                    </a:cubicBezTo>
                    <a:cubicBezTo>
                      <a:pt x="304" y="101"/>
                      <a:pt x="306" y="100"/>
                      <a:pt x="308" y="98"/>
                    </a:cubicBezTo>
                    <a:cubicBezTo>
                      <a:pt x="310" y="96"/>
                      <a:pt x="312" y="94"/>
                      <a:pt x="313" y="94"/>
                    </a:cubicBezTo>
                    <a:cubicBezTo>
                      <a:pt x="314" y="93"/>
                      <a:pt x="316" y="92"/>
                      <a:pt x="317" y="92"/>
                    </a:cubicBezTo>
                    <a:cubicBezTo>
                      <a:pt x="319" y="92"/>
                      <a:pt x="320" y="93"/>
                      <a:pt x="321" y="93"/>
                    </a:cubicBezTo>
                    <a:cubicBezTo>
                      <a:pt x="322" y="94"/>
                      <a:pt x="323" y="95"/>
                      <a:pt x="324" y="97"/>
                    </a:cubicBezTo>
                    <a:cubicBezTo>
                      <a:pt x="324" y="98"/>
                      <a:pt x="325" y="100"/>
                      <a:pt x="324" y="102"/>
                    </a:cubicBezTo>
                    <a:cubicBezTo>
                      <a:pt x="324" y="103"/>
                      <a:pt x="323" y="105"/>
                      <a:pt x="322" y="107"/>
                    </a:cubicBezTo>
                    <a:cubicBezTo>
                      <a:pt x="321" y="109"/>
                      <a:pt x="319" y="110"/>
                      <a:pt x="318" y="111"/>
                    </a:cubicBezTo>
                    <a:cubicBezTo>
                      <a:pt x="316" y="112"/>
                      <a:pt x="315" y="113"/>
                      <a:pt x="313" y="113"/>
                    </a:cubicBezTo>
                    <a:cubicBezTo>
                      <a:pt x="311" y="113"/>
                      <a:pt x="310" y="112"/>
                      <a:pt x="308" y="111"/>
                    </a:cubicBezTo>
                    <a:close/>
                    <a:moveTo>
                      <a:pt x="336" y="82"/>
                    </a:moveTo>
                    <a:cubicBezTo>
                      <a:pt x="310" y="72"/>
                      <a:pt x="310" y="72"/>
                      <a:pt x="310" y="72"/>
                    </a:cubicBezTo>
                    <a:cubicBezTo>
                      <a:pt x="311" y="68"/>
                      <a:pt x="311" y="68"/>
                      <a:pt x="311" y="68"/>
                    </a:cubicBezTo>
                    <a:cubicBezTo>
                      <a:pt x="337" y="79"/>
                      <a:pt x="337" y="79"/>
                      <a:pt x="337" y="79"/>
                    </a:cubicBezTo>
                    <a:cubicBezTo>
                      <a:pt x="336" y="82"/>
                      <a:pt x="336" y="82"/>
                      <a:pt x="336" y="82"/>
                    </a:cubicBezTo>
                    <a:close/>
                    <a:moveTo>
                      <a:pt x="345" y="54"/>
                    </a:moveTo>
                    <a:cubicBezTo>
                      <a:pt x="322" y="47"/>
                      <a:pt x="322" y="47"/>
                      <a:pt x="322" y="47"/>
                    </a:cubicBezTo>
                    <a:cubicBezTo>
                      <a:pt x="319" y="56"/>
                      <a:pt x="319" y="56"/>
                      <a:pt x="319" y="56"/>
                    </a:cubicBezTo>
                    <a:cubicBezTo>
                      <a:pt x="316" y="55"/>
                      <a:pt x="316" y="55"/>
                      <a:pt x="316" y="55"/>
                    </a:cubicBezTo>
                    <a:cubicBezTo>
                      <a:pt x="323" y="34"/>
                      <a:pt x="323" y="34"/>
                      <a:pt x="323" y="34"/>
                    </a:cubicBezTo>
                    <a:cubicBezTo>
                      <a:pt x="326" y="35"/>
                      <a:pt x="326" y="35"/>
                      <a:pt x="326" y="35"/>
                    </a:cubicBezTo>
                    <a:cubicBezTo>
                      <a:pt x="323" y="44"/>
                      <a:pt x="323" y="44"/>
                      <a:pt x="323" y="44"/>
                    </a:cubicBezTo>
                    <a:cubicBezTo>
                      <a:pt x="346" y="51"/>
                      <a:pt x="346" y="51"/>
                      <a:pt x="346" y="51"/>
                    </a:cubicBezTo>
                    <a:cubicBezTo>
                      <a:pt x="345" y="54"/>
                      <a:pt x="345" y="54"/>
                      <a:pt x="345" y="54"/>
                    </a:cubicBezTo>
                    <a:close/>
                    <a:moveTo>
                      <a:pt x="352" y="18"/>
                    </a:moveTo>
                    <a:cubicBezTo>
                      <a:pt x="340" y="17"/>
                      <a:pt x="340" y="17"/>
                      <a:pt x="340" y="17"/>
                    </a:cubicBezTo>
                    <a:cubicBezTo>
                      <a:pt x="323" y="26"/>
                      <a:pt x="323" y="26"/>
                      <a:pt x="323" y="26"/>
                    </a:cubicBezTo>
                    <a:cubicBezTo>
                      <a:pt x="324" y="22"/>
                      <a:pt x="324" y="22"/>
                      <a:pt x="324" y="22"/>
                    </a:cubicBezTo>
                    <a:cubicBezTo>
                      <a:pt x="333" y="17"/>
                      <a:pt x="333" y="17"/>
                      <a:pt x="333" y="17"/>
                    </a:cubicBezTo>
                    <a:cubicBezTo>
                      <a:pt x="334" y="16"/>
                      <a:pt x="336" y="15"/>
                      <a:pt x="338" y="15"/>
                    </a:cubicBezTo>
                    <a:cubicBezTo>
                      <a:pt x="336" y="14"/>
                      <a:pt x="335" y="12"/>
                      <a:pt x="333" y="11"/>
                    </a:cubicBezTo>
                    <a:cubicBezTo>
                      <a:pt x="326" y="5"/>
                      <a:pt x="326" y="5"/>
                      <a:pt x="326" y="5"/>
                    </a:cubicBezTo>
                    <a:cubicBezTo>
                      <a:pt x="326" y="0"/>
                      <a:pt x="326" y="0"/>
                      <a:pt x="326" y="0"/>
                    </a:cubicBezTo>
                    <a:cubicBezTo>
                      <a:pt x="341" y="13"/>
                      <a:pt x="341" y="13"/>
                      <a:pt x="341" y="13"/>
                    </a:cubicBezTo>
                    <a:cubicBezTo>
                      <a:pt x="352" y="15"/>
                      <a:pt x="352" y="15"/>
                      <a:pt x="352" y="15"/>
                    </a:cubicBezTo>
                    <a:lnTo>
                      <a:pt x="35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2" name="ïSḷîdè"/>
              <p:cNvSpPr/>
              <p:nvPr/>
            </p:nvSpPr>
            <p:spPr bwMode="auto">
              <a:xfrm>
                <a:off x="3919538" y="3092451"/>
                <a:ext cx="39688" cy="69850"/>
              </a:xfrm>
              <a:custGeom>
                <a:avLst/>
                <a:gdLst>
                  <a:gd name="T0" fmla="*/ 12 w 12"/>
                  <a:gd name="T1" fmla="*/ 20 h 21"/>
                  <a:gd name="T2" fmla="*/ 10 w 12"/>
                  <a:gd name="T3" fmla="*/ 21 h 21"/>
                  <a:gd name="T4" fmla="*/ 4 w 12"/>
                  <a:gd name="T5" fmla="*/ 5 h 21"/>
                  <a:gd name="T6" fmla="*/ 3 w 12"/>
                  <a:gd name="T7" fmla="*/ 8 h 21"/>
                  <a:gd name="T8" fmla="*/ 1 w 12"/>
                  <a:gd name="T9" fmla="*/ 10 h 21"/>
                  <a:gd name="T10" fmla="*/ 0 w 12"/>
                  <a:gd name="T11" fmla="*/ 8 h 21"/>
                  <a:gd name="T12" fmla="*/ 3 w 12"/>
                  <a:gd name="T13" fmla="*/ 4 h 21"/>
                  <a:gd name="T14" fmla="*/ 4 w 12"/>
                  <a:gd name="T15" fmla="*/ 1 h 21"/>
                  <a:gd name="T16" fmla="*/ 5 w 12"/>
                  <a:gd name="T17" fmla="*/ 0 h 21"/>
                  <a:gd name="T18" fmla="*/ 12 w 1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12" y="20"/>
                    </a:moveTo>
                    <a:cubicBezTo>
                      <a:pt x="10" y="21"/>
                      <a:pt x="10" y="21"/>
                      <a:pt x="10" y="21"/>
                    </a:cubicBezTo>
                    <a:cubicBezTo>
                      <a:pt x="4" y="5"/>
                      <a:pt x="4" y="5"/>
                      <a:pt x="4" y="5"/>
                    </a:cubicBezTo>
                    <a:cubicBezTo>
                      <a:pt x="4" y="6"/>
                      <a:pt x="4" y="7"/>
                      <a:pt x="3" y="8"/>
                    </a:cubicBezTo>
                    <a:cubicBezTo>
                      <a:pt x="2" y="9"/>
                      <a:pt x="1" y="10"/>
                      <a:pt x="1" y="10"/>
                    </a:cubicBezTo>
                    <a:cubicBezTo>
                      <a:pt x="0" y="8"/>
                      <a:pt x="0" y="8"/>
                      <a:pt x="0" y="8"/>
                    </a:cubicBezTo>
                    <a:cubicBezTo>
                      <a:pt x="1" y="7"/>
                      <a:pt x="2" y="5"/>
                      <a:pt x="3" y="4"/>
                    </a:cubicBezTo>
                    <a:cubicBezTo>
                      <a:pt x="3" y="3"/>
                      <a:pt x="4" y="2"/>
                      <a:pt x="4" y="1"/>
                    </a:cubicBezTo>
                    <a:cubicBezTo>
                      <a:pt x="5" y="0"/>
                      <a:pt x="5" y="0"/>
                      <a:pt x="5" y="0"/>
                    </a:cubicBez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3" name="îSḷíde"/>
              <p:cNvSpPr/>
              <p:nvPr/>
            </p:nvSpPr>
            <p:spPr bwMode="auto">
              <a:xfrm>
                <a:off x="3992563" y="3079751"/>
                <a:ext cx="49213" cy="69850"/>
              </a:xfrm>
              <a:custGeom>
                <a:avLst/>
                <a:gdLst>
                  <a:gd name="T0" fmla="*/ 3 w 15"/>
                  <a:gd name="T1" fmla="*/ 17 h 21"/>
                  <a:gd name="T2" fmla="*/ 5 w 15"/>
                  <a:gd name="T3" fmla="*/ 16 h 21"/>
                  <a:gd name="T4" fmla="*/ 7 w 15"/>
                  <a:gd name="T5" fmla="*/ 19 h 21"/>
                  <a:gd name="T6" fmla="*/ 9 w 15"/>
                  <a:gd name="T7" fmla="*/ 19 h 21"/>
                  <a:gd name="T8" fmla="*/ 11 w 15"/>
                  <a:gd name="T9" fmla="*/ 18 h 21"/>
                  <a:gd name="T10" fmla="*/ 12 w 15"/>
                  <a:gd name="T11" fmla="*/ 16 h 21"/>
                  <a:gd name="T12" fmla="*/ 13 w 15"/>
                  <a:gd name="T13" fmla="*/ 14 h 21"/>
                  <a:gd name="T14" fmla="*/ 12 w 15"/>
                  <a:gd name="T15" fmla="*/ 11 h 21"/>
                  <a:gd name="T16" fmla="*/ 12 w 15"/>
                  <a:gd name="T17" fmla="*/ 10 h 21"/>
                  <a:gd name="T18" fmla="*/ 11 w 15"/>
                  <a:gd name="T19" fmla="*/ 13 h 21"/>
                  <a:gd name="T20" fmla="*/ 8 w 15"/>
                  <a:gd name="T21" fmla="*/ 14 h 21"/>
                  <a:gd name="T22" fmla="*/ 3 w 15"/>
                  <a:gd name="T23" fmla="*/ 13 h 21"/>
                  <a:gd name="T24" fmla="*/ 1 w 15"/>
                  <a:gd name="T25" fmla="*/ 8 h 21"/>
                  <a:gd name="T26" fmla="*/ 2 w 15"/>
                  <a:gd name="T27" fmla="*/ 3 h 21"/>
                  <a:gd name="T28" fmla="*/ 6 w 15"/>
                  <a:gd name="T29" fmla="*/ 0 h 21"/>
                  <a:gd name="T30" fmla="*/ 10 w 15"/>
                  <a:gd name="T31" fmla="*/ 1 h 21"/>
                  <a:gd name="T32" fmla="*/ 13 w 15"/>
                  <a:gd name="T33" fmla="*/ 3 h 21"/>
                  <a:gd name="T34" fmla="*/ 15 w 15"/>
                  <a:gd name="T35" fmla="*/ 9 h 21"/>
                  <a:gd name="T36" fmla="*/ 15 w 15"/>
                  <a:gd name="T37" fmla="*/ 15 h 21"/>
                  <a:gd name="T38" fmla="*/ 13 w 15"/>
                  <a:gd name="T39" fmla="*/ 19 h 21"/>
                  <a:gd name="T40" fmla="*/ 9 w 15"/>
                  <a:gd name="T41" fmla="*/ 21 h 21"/>
                  <a:gd name="T42" fmla="*/ 5 w 15"/>
                  <a:gd name="T43" fmla="*/ 20 h 21"/>
                  <a:gd name="T44" fmla="*/ 3 w 15"/>
                  <a:gd name="T45" fmla="*/ 17 h 21"/>
                  <a:gd name="T46" fmla="*/ 11 w 15"/>
                  <a:gd name="T47" fmla="*/ 6 h 21"/>
                  <a:gd name="T48" fmla="*/ 10 w 15"/>
                  <a:gd name="T49" fmla="*/ 3 h 21"/>
                  <a:gd name="T50" fmla="*/ 7 w 15"/>
                  <a:gd name="T51" fmla="*/ 2 h 21"/>
                  <a:gd name="T52" fmla="*/ 4 w 15"/>
                  <a:gd name="T53" fmla="*/ 4 h 21"/>
                  <a:gd name="T54" fmla="*/ 3 w 15"/>
                  <a:gd name="T55" fmla="*/ 8 h 21"/>
                  <a:gd name="T56" fmla="*/ 5 w 15"/>
                  <a:gd name="T57" fmla="*/ 11 h 21"/>
                  <a:gd name="T58" fmla="*/ 8 w 15"/>
                  <a:gd name="T59" fmla="*/ 12 h 21"/>
                  <a:gd name="T60" fmla="*/ 11 w 15"/>
                  <a:gd name="T61" fmla="*/ 10 h 21"/>
                  <a:gd name="T62" fmla="*/ 11 w 15"/>
                  <a:gd name="T6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 h="21">
                    <a:moveTo>
                      <a:pt x="3" y="17"/>
                    </a:moveTo>
                    <a:cubicBezTo>
                      <a:pt x="5" y="16"/>
                      <a:pt x="5" y="16"/>
                      <a:pt x="5" y="16"/>
                    </a:cubicBezTo>
                    <a:cubicBezTo>
                      <a:pt x="5" y="17"/>
                      <a:pt x="6" y="18"/>
                      <a:pt x="7" y="19"/>
                    </a:cubicBezTo>
                    <a:cubicBezTo>
                      <a:pt x="7" y="19"/>
                      <a:pt x="8" y="19"/>
                      <a:pt x="9" y="19"/>
                    </a:cubicBezTo>
                    <a:cubicBezTo>
                      <a:pt x="10" y="19"/>
                      <a:pt x="10" y="19"/>
                      <a:pt x="11" y="18"/>
                    </a:cubicBezTo>
                    <a:cubicBezTo>
                      <a:pt x="11" y="18"/>
                      <a:pt x="12" y="17"/>
                      <a:pt x="12" y="16"/>
                    </a:cubicBezTo>
                    <a:cubicBezTo>
                      <a:pt x="12" y="16"/>
                      <a:pt x="12" y="15"/>
                      <a:pt x="13" y="14"/>
                    </a:cubicBezTo>
                    <a:cubicBezTo>
                      <a:pt x="13" y="13"/>
                      <a:pt x="13" y="12"/>
                      <a:pt x="12" y="11"/>
                    </a:cubicBezTo>
                    <a:cubicBezTo>
                      <a:pt x="12" y="11"/>
                      <a:pt x="12" y="11"/>
                      <a:pt x="12" y="10"/>
                    </a:cubicBezTo>
                    <a:cubicBezTo>
                      <a:pt x="12" y="11"/>
                      <a:pt x="11" y="12"/>
                      <a:pt x="11" y="13"/>
                    </a:cubicBezTo>
                    <a:cubicBezTo>
                      <a:pt x="10" y="13"/>
                      <a:pt x="9" y="14"/>
                      <a:pt x="8" y="14"/>
                    </a:cubicBezTo>
                    <a:cubicBezTo>
                      <a:pt x="6" y="14"/>
                      <a:pt x="5" y="14"/>
                      <a:pt x="3" y="13"/>
                    </a:cubicBezTo>
                    <a:cubicBezTo>
                      <a:pt x="2" y="12"/>
                      <a:pt x="1" y="10"/>
                      <a:pt x="1" y="8"/>
                    </a:cubicBezTo>
                    <a:cubicBezTo>
                      <a:pt x="0" y="6"/>
                      <a:pt x="1" y="4"/>
                      <a:pt x="2" y="3"/>
                    </a:cubicBezTo>
                    <a:cubicBezTo>
                      <a:pt x="3" y="1"/>
                      <a:pt x="4" y="1"/>
                      <a:pt x="6" y="0"/>
                    </a:cubicBezTo>
                    <a:cubicBezTo>
                      <a:pt x="7" y="0"/>
                      <a:pt x="8" y="0"/>
                      <a:pt x="10" y="1"/>
                    </a:cubicBezTo>
                    <a:cubicBezTo>
                      <a:pt x="11" y="1"/>
                      <a:pt x="12" y="2"/>
                      <a:pt x="13" y="3"/>
                    </a:cubicBezTo>
                    <a:cubicBezTo>
                      <a:pt x="14" y="5"/>
                      <a:pt x="14" y="6"/>
                      <a:pt x="15" y="9"/>
                    </a:cubicBezTo>
                    <a:cubicBezTo>
                      <a:pt x="15" y="11"/>
                      <a:pt x="15" y="14"/>
                      <a:pt x="15" y="15"/>
                    </a:cubicBezTo>
                    <a:cubicBezTo>
                      <a:pt x="15" y="17"/>
                      <a:pt x="14" y="18"/>
                      <a:pt x="13" y="19"/>
                    </a:cubicBezTo>
                    <a:cubicBezTo>
                      <a:pt x="12" y="20"/>
                      <a:pt x="11" y="21"/>
                      <a:pt x="9" y="21"/>
                    </a:cubicBezTo>
                    <a:cubicBezTo>
                      <a:pt x="8" y="21"/>
                      <a:pt x="6" y="21"/>
                      <a:pt x="5" y="20"/>
                    </a:cubicBezTo>
                    <a:cubicBezTo>
                      <a:pt x="4" y="20"/>
                      <a:pt x="3" y="19"/>
                      <a:pt x="3" y="17"/>
                    </a:cubicBezTo>
                    <a:close/>
                    <a:moveTo>
                      <a:pt x="11" y="6"/>
                    </a:moveTo>
                    <a:cubicBezTo>
                      <a:pt x="11" y="5"/>
                      <a:pt x="10" y="4"/>
                      <a:pt x="10" y="3"/>
                    </a:cubicBezTo>
                    <a:cubicBezTo>
                      <a:pt x="9" y="2"/>
                      <a:pt x="8" y="2"/>
                      <a:pt x="7" y="2"/>
                    </a:cubicBezTo>
                    <a:cubicBezTo>
                      <a:pt x="5" y="2"/>
                      <a:pt x="5" y="3"/>
                      <a:pt x="4" y="4"/>
                    </a:cubicBezTo>
                    <a:cubicBezTo>
                      <a:pt x="3" y="5"/>
                      <a:pt x="3" y="6"/>
                      <a:pt x="3" y="8"/>
                    </a:cubicBezTo>
                    <a:cubicBezTo>
                      <a:pt x="4" y="9"/>
                      <a:pt x="4" y="10"/>
                      <a:pt x="5" y="11"/>
                    </a:cubicBezTo>
                    <a:cubicBezTo>
                      <a:pt x="6" y="11"/>
                      <a:pt x="7" y="12"/>
                      <a:pt x="8" y="12"/>
                    </a:cubicBezTo>
                    <a:cubicBezTo>
                      <a:pt x="9" y="11"/>
                      <a:pt x="10" y="11"/>
                      <a:pt x="11" y="10"/>
                    </a:cubicBezTo>
                    <a:cubicBezTo>
                      <a:pt x="11" y="9"/>
                      <a:pt x="12" y="8"/>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4" name="îšļiḋè"/>
              <p:cNvSpPr/>
              <p:nvPr/>
            </p:nvSpPr>
            <p:spPr bwMode="auto">
              <a:xfrm>
                <a:off x="4087813" y="3079751"/>
                <a:ext cx="46038" cy="69850"/>
              </a:xfrm>
              <a:custGeom>
                <a:avLst/>
                <a:gdLst>
                  <a:gd name="T0" fmla="*/ 0 w 14"/>
                  <a:gd name="T1" fmla="*/ 10 h 21"/>
                  <a:gd name="T2" fmla="*/ 2 w 14"/>
                  <a:gd name="T3" fmla="*/ 4 h 21"/>
                  <a:gd name="T4" fmla="*/ 5 w 14"/>
                  <a:gd name="T5" fmla="*/ 1 h 21"/>
                  <a:gd name="T6" fmla="*/ 9 w 14"/>
                  <a:gd name="T7" fmla="*/ 0 h 21"/>
                  <a:gd name="T8" fmla="*/ 12 w 14"/>
                  <a:gd name="T9" fmla="*/ 2 h 21"/>
                  <a:gd name="T10" fmla="*/ 13 w 14"/>
                  <a:gd name="T11" fmla="*/ 4 h 21"/>
                  <a:gd name="T12" fmla="*/ 14 w 14"/>
                  <a:gd name="T13" fmla="*/ 7 h 21"/>
                  <a:gd name="T14" fmla="*/ 14 w 14"/>
                  <a:gd name="T15" fmla="*/ 12 h 21"/>
                  <a:gd name="T16" fmla="*/ 12 w 14"/>
                  <a:gd name="T17" fmla="*/ 18 h 21"/>
                  <a:gd name="T18" fmla="*/ 9 w 14"/>
                  <a:gd name="T19" fmla="*/ 21 h 21"/>
                  <a:gd name="T20" fmla="*/ 5 w 14"/>
                  <a:gd name="T21" fmla="*/ 21 h 21"/>
                  <a:gd name="T22" fmla="*/ 1 w 14"/>
                  <a:gd name="T23" fmla="*/ 18 h 21"/>
                  <a:gd name="T24" fmla="*/ 0 w 14"/>
                  <a:gd name="T25" fmla="*/ 10 h 21"/>
                  <a:gd name="T26" fmla="*/ 3 w 14"/>
                  <a:gd name="T27" fmla="*/ 10 h 21"/>
                  <a:gd name="T28" fmla="*/ 3 w 14"/>
                  <a:gd name="T29" fmla="*/ 17 h 21"/>
                  <a:gd name="T30" fmla="*/ 5 w 14"/>
                  <a:gd name="T31" fmla="*/ 19 h 21"/>
                  <a:gd name="T32" fmla="*/ 9 w 14"/>
                  <a:gd name="T33" fmla="*/ 18 h 21"/>
                  <a:gd name="T34" fmla="*/ 11 w 14"/>
                  <a:gd name="T35" fmla="*/ 11 h 21"/>
                  <a:gd name="T36" fmla="*/ 11 w 14"/>
                  <a:gd name="T37" fmla="*/ 5 h 21"/>
                  <a:gd name="T38" fmla="*/ 8 w 14"/>
                  <a:gd name="T39" fmla="*/ 2 h 21"/>
                  <a:gd name="T40" fmla="*/ 5 w 14"/>
                  <a:gd name="T41" fmla="*/ 3 h 21"/>
                  <a:gd name="T42" fmla="*/ 3 w 14"/>
                  <a:gd name="T43"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0"/>
                    </a:moveTo>
                    <a:cubicBezTo>
                      <a:pt x="1" y="7"/>
                      <a:pt x="1" y="5"/>
                      <a:pt x="2" y="4"/>
                    </a:cubicBezTo>
                    <a:cubicBezTo>
                      <a:pt x="3" y="3"/>
                      <a:pt x="4" y="2"/>
                      <a:pt x="5" y="1"/>
                    </a:cubicBezTo>
                    <a:cubicBezTo>
                      <a:pt x="6" y="0"/>
                      <a:pt x="7" y="0"/>
                      <a:pt x="9" y="0"/>
                    </a:cubicBezTo>
                    <a:cubicBezTo>
                      <a:pt x="10" y="1"/>
                      <a:pt x="11" y="1"/>
                      <a:pt x="12" y="2"/>
                    </a:cubicBezTo>
                    <a:cubicBezTo>
                      <a:pt x="12" y="2"/>
                      <a:pt x="13" y="3"/>
                      <a:pt x="13" y="4"/>
                    </a:cubicBezTo>
                    <a:cubicBezTo>
                      <a:pt x="14" y="5"/>
                      <a:pt x="14" y="6"/>
                      <a:pt x="14" y="7"/>
                    </a:cubicBezTo>
                    <a:cubicBezTo>
                      <a:pt x="14" y="8"/>
                      <a:pt x="14" y="10"/>
                      <a:pt x="14" y="12"/>
                    </a:cubicBezTo>
                    <a:cubicBezTo>
                      <a:pt x="13" y="14"/>
                      <a:pt x="13" y="16"/>
                      <a:pt x="12" y="18"/>
                    </a:cubicBezTo>
                    <a:cubicBezTo>
                      <a:pt x="11" y="19"/>
                      <a:pt x="10" y="20"/>
                      <a:pt x="9" y="21"/>
                    </a:cubicBezTo>
                    <a:cubicBezTo>
                      <a:pt x="8" y="21"/>
                      <a:pt x="7" y="21"/>
                      <a:pt x="5" y="21"/>
                    </a:cubicBezTo>
                    <a:cubicBezTo>
                      <a:pt x="3" y="21"/>
                      <a:pt x="2" y="20"/>
                      <a:pt x="1" y="18"/>
                    </a:cubicBezTo>
                    <a:cubicBezTo>
                      <a:pt x="0" y="16"/>
                      <a:pt x="0" y="13"/>
                      <a:pt x="0" y="10"/>
                    </a:cubicBezTo>
                    <a:close/>
                    <a:moveTo>
                      <a:pt x="3" y="10"/>
                    </a:moveTo>
                    <a:cubicBezTo>
                      <a:pt x="2" y="13"/>
                      <a:pt x="2" y="16"/>
                      <a:pt x="3" y="17"/>
                    </a:cubicBezTo>
                    <a:cubicBezTo>
                      <a:pt x="3" y="18"/>
                      <a:pt x="4" y="19"/>
                      <a:pt x="5" y="19"/>
                    </a:cubicBezTo>
                    <a:cubicBezTo>
                      <a:pt x="7" y="19"/>
                      <a:pt x="8" y="19"/>
                      <a:pt x="9" y="18"/>
                    </a:cubicBezTo>
                    <a:cubicBezTo>
                      <a:pt x="10" y="17"/>
                      <a:pt x="10" y="15"/>
                      <a:pt x="11" y="11"/>
                    </a:cubicBezTo>
                    <a:cubicBezTo>
                      <a:pt x="12" y="8"/>
                      <a:pt x="12" y="6"/>
                      <a:pt x="11" y="5"/>
                    </a:cubicBezTo>
                    <a:cubicBezTo>
                      <a:pt x="10" y="3"/>
                      <a:pt x="10" y="3"/>
                      <a:pt x="8" y="2"/>
                    </a:cubicBezTo>
                    <a:cubicBezTo>
                      <a:pt x="7" y="2"/>
                      <a:pt x="6" y="3"/>
                      <a:pt x="5" y="3"/>
                    </a:cubicBezTo>
                    <a:cubicBezTo>
                      <a:pt x="4" y="5"/>
                      <a:pt x="3" y="7"/>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35" name="îš1iḍê"/>
              <p:cNvSpPr/>
              <p:nvPr/>
            </p:nvSpPr>
            <p:spPr bwMode="auto">
              <a:xfrm>
                <a:off x="4170363" y="3092451"/>
                <a:ext cx="52388" cy="69850"/>
              </a:xfrm>
              <a:custGeom>
                <a:avLst/>
                <a:gdLst>
                  <a:gd name="T0" fmla="*/ 3 w 16"/>
                  <a:gd name="T1" fmla="*/ 2 h 21"/>
                  <a:gd name="T2" fmla="*/ 4 w 16"/>
                  <a:gd name="T3" fmla="*/ 0 h 21"/>
                  <a:gd name="T4" fmla="*/ 16 w 16"/>
                  <a:gd name="T5" fmla="*/ 4 h 21"/>
                  <a:gd name="T6" fmla="*/ 16 w 16"/>
                  <a:gd name="T7" fmla="*/ 6 h 21"/>
                  <a:gd name="T8" fmla="*/ 10 w 16"/>
                  <a:gd name="T9" fmla="*/ 10 h 21"/>
                  <a:gd name="T10" fmla="*/ 5 w 16"/>
                  <a:gd name="T11" fmla="*/ 16 h 21"/>
                  <a:gd name="T12" fmla="*/ 2 w 16"/>
                  <a:gd name="T13" fmla="*/ 21 h 21"/>
                  <a:gd name="T14" fmla="*/ 0 w 16"/>
                  <a:gd name="T15" fmla="*/ 20 h 21"/>
                  <a:gd name="T16" fmla="*/ 2 w 16"/>
                  <a:gd name="T17" fmla="*/ 15 h 21"/>
                  <a:gd name="T18" fmla="*/ 7 w 16"/>
                  <a:gd name="T19" fmla="*/ 9 h 21"/>
                  <a:gd name="T20" fmla="*/ 12 w 16"/>
                  <a:gd name="T21" fmla="*/ 5 h 21"/>
                  <a:gd name="T22" fmla="*/ 3 w 16"/>
                  <a:gd name="T2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1">
                    <a:moveTo>
                      <a:pt x="3" y="2"/>
                    </a:moveTo>
                    <a:cubicBezTo>
                      <a:pt x="4" y="0"/>
                      <a:pt x="4" y="0"/>
                      <a:pt x="4" y="0"/>
                    </a:cubicBezTo>
                    <a:cubicBezTo>
                      <a:pt x="16" y="4"/>
                      <a:pt x="16" y="4"/>
                      <a:pt x="16" y="4"/>
                    </a:cubicBezTo>
                    <a:cubicBezTo>
                      <a:pt x="16" y="6"/>
                      <a:pt x="16" y="6"/>
                      <a:pt x="16" y="6"/>
                    </a:cubicBezTo>
                    <a:cubicBezTo>
                      <a:pt x="14" y="7"/>
                      <a:pt x="12" y="8"/>
                      <a:pt x="10" y="10"/>
                    </a:cubicBezTo>
                    <a:cubicBezTo>
                      <a:pt x="8" y="12"/>
                      <a:pt x="6" y="14"/>
                      <a:pt x="5" y="16"/>
                    </a:cubicBezTo>
                    <a:cubicBezTo>
                      <a:pt x="4" y="17"/>
                      <a:pt x="3" y="19"/>
                      <a:pt x="2" y="21"/>
                    </a:cubicBezTo>
                    <a:cubicBezTo>
                      <a:pt x="0" y="20"/>
                      <a:pt x="0" y="20"/>
                      <a:pt x="0" y="20"/>
                    </a:cubicBezTo>
                    <a:cubicBezTo>
                      <a:pt x="0" y="18"/>
                      <a:pt x="1" y="17"/>
                      <a:pt x="2" y="15"/>
                    </a:cubicBezTo>
                    <a:cubicBezTo>
                      <a:pt x="4" y="13"/>
                      <a:pt x="5" y="11"/>
                      <a:pt x="7" y="9"/>
                    </a:cubicBezTo>
                    <a:cubicBezTo>
                      <a:pt x="9" y="8"/>
                      <a:pt x="11" y="6"/>
                      <a:pt x="12" y="5"/>
                    </a:cubicBezTo>
                    <a:lnTo>
                      <a:pt x="3"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graphicFrame>
        <p:nvGraphicFramePr>
          <p:cNvPr id="2" name="图示 1"/>
          <p:cNvGraphicFramePr/>
          <p:nvPr/>
        </p:nvGraphicFramePr>
        <p:xfrm>
          <a:off x="1600412" y="1097368"/>
          <a:ext cx="7125428" cy="153488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3" name="表格 2"/>
          <p:cNvGraphicFramePr>
            <a:graphicFrameLocks noGrp="1"/>
          </p:cNvGraphicFramePr>
          <p:nvPr/>
        </p:nvGraphicFramePr>
        <p:xfrm>
          <a:off x="1521903" y="2438400"/>
          <a:ext cx="4615928" cy="3492027"/>
        </p:xfrm>
        <a:graphic>
          <a:graphicData uri="http://schemas.openxmlformats.org/drawingml/2006/table">
            <a:tbl>
              <a:tblPr>
                <a:tableStyleId>{5C22544A-7EE6-4342-B048-85BDC9FD1C3A}</a:tableStyleId>
              </a:tblPr>
              <a:tblGrid>
                <a:gridCol w="1411797">
                  <a:extLst>
                    <a:ext uri="{9D8B030D-6E8A-4147-A177-3AD203B41FA5}">
                      <a16:colId xmlns:a16="http://schemas.microsoft.com/office/drawing/2014/main" val="20000"/>
                    </a:ext>
                  </a:extLst>
                </a:gridCol>
                <a:gridCol w="1450367">
                  <a:extLst>
                    <a:ext uri="{9D8B030D-6E8A-4147-A177-3AD203B41FA5}">
                      <a16:colId xmlns:a16="http://schemas.microsoft.com/office/drawing/2014/main" val="20001"/>
                    </a:ext>
                  </a:extLst>
                </a:gridCol>
                <a:gridCol w="1753764">
                  <a:extLst>
                    <a:ext uri="{9D8B030D-6E8A-4147-A177-3AD203B41FA5}">
                      <a16:colId xmlns:a16="http://schemas.microsoft.com/office/drawing/2014/main" val="20002"/>
                    </a:ext>
                  </a:extLst>
                </a:gridCol>
              </a:tblGrid>
              <a:tr h="405927">
                <a:tc>
                  <a:txBody>
                    <a:bodyPr/>
                    <a:lstStyle/>
                    <a:p>
                      <a:pPr algn="just" fontAlgn="ctr"/>
                      <a:r>
                        <a:rPr lang="zh-CN" altLang="en-US" sz="1100" u="none" strike="noStrike" dirty="0" smtClean="0">
                          <a:solidFill>
                            <a:schemeClr val="bg1"/>
                          </a:solidFill>
                          <a:effectLst/>
                          <a:latin typeface="黑体" panose="02010609060101010101" pitchFamily="49" charset="-122"/>
                          <a:ea typeface="黑体" panose="02010609060101010101" pitchFamily="49" charset="-122"/>
                        </a:rPr>
                        <a:t>             指标</a:t>
                      </a:r>
                      <a:endParaRPr lang="en-US" altLang="zh-CN" sz="1100" u="none" strike="noStrike" dirty="0" smtClean="0">
                        <a:solidFill>
                          <a:schemeClr val="bg1"/>
                        </a:solidFill>
                        <a:effectLst/>
                        <a:latin typeface="黑体" panose="02010609060101010101" pitchFamily="49" charset="-122"/>
                        <a:ea typeface="黑体" panose="02010609060101010101" pitchFamily="49" charset="-122"/>
                      </a:endParaRPr>
                    </a:p>
                    <a:p>
                      <a:pPr algn="just" fontAlgn="ctr"/>
                      <a:r>
                        <a:rPr lang="zh-CN" altLang="en-US" sz="1100" u="none" strike="noStrike" dirty="0" smtClean="0">
                          <a:solidFill>
                            <a:schemeClr val="bg1"/>
                          </a:solidFill>
                          <a:effectLst/>
                          <a:latin typeface="黑体" panose="02010609060101010101" pitchFamily="49" charset="-122"/>
                          <a:ea typeface="黑体" panose="02010609060101010101" pitchFamily="49" charset="-122"/>
                        </a:rPr>
                        <a:t> 仿真次数</a:t>
                      </a:r>
                      <a:endParaRPr lang="zh-CN" altLang="en-US"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lnTlToBr w="6350" cap="flat" cmpd="sng" algn="ctr">
                      <a:solidFill>
                        <a:schemeClr val="bg1"/>
                      </a:solidFill>
                      <a:prstDash val="solid"/>
                      <a:round/>
                      <a:headEnd type="none" w="med" len="med"/>
                      <a:tailEnd type="none" w="med" len="med"/>
                    </a:lnTlToBr>
                    <a:solidFill>
                      <a:srgbClr val="003378"/>
                    </a:solidFill>
                  </a:tcPr>
                </a:tc>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系统平均排队时间</a:t>
                      </a:r>
                      <a:endParaRPr lang="zh-CN" altLang="en-US"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系统繁忙程度</a:t>
                      </a:r>
                      <a:endParaRPr lang="zh-CN" altLang="en-US"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extLst>
                  <a:ext uri="{0D108BD9-81ED-4DB2-BD59-A6C34878D82A}">
                    <a16:rowId xmlns:a16="http://schemas.microsoft.com/office/drawing/2014/main" val="10000"/>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1.1628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0.8422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01"/>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2</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1.5315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0.8486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02"/>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3</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3.0533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0.9097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03"/>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4</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4.3483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0.9302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04"/>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5</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1.7745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0.8638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05"/>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6</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3.2137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0.8956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06"/>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7</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3.2112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0.9146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07"/>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8</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1.9295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0.8576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08"/>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9</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2.7237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0.9423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09"/>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10</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2.7843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0.9384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10"/>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11</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5.9861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0.9737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11"/>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12</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2.0411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0.8068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12"/>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13</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6.7506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0.9665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13"/>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14</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6.5919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0.9664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14"/>
                  </a:ext>
                </a:extLst>
              </a:tr>
              <a:tr h="171450">
                <a:tc>
                  <a:txBody>
                    <a:bodyPr/>
                    <a:lstStyle/>
                    <a:p>
                      <a:pPr algn="ctr" fontAlgn="ctr"/>
                      <a:r>
                        <a:rPr lang="en-US" altLang="zh-CN" sz="1100" u="none" strike="noStrike" dirty="0">
                          <a:solidFill>
                            <a:schemeClr val="bg1"/>
                          </a:solidFill>
                          <a:effectLst/>
                          <a:latin typeface="黑体" panose="02010609060101010101" pitchFamily="49" charset="-122"/>
                          <a:ea typeface="黑体" panose="02010609060101010101" pitchFamily="49" charset="-122"/>
                        </a:rPr>
                        <a:t>15</a:t>
                      </a:r>
                      <a:endParaRPr lang="en-US" altLang="zh-CN"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a:effectLst/>
                          <a:latin typeface="黑体" panose="02010609060101010101" pitchFamily="49" charset="-122"/>
                          <a:ea typeface="黑体" panose="02010609060101010101" pitchFamily="49" charset="-122"/>
                        </a:rPr>
                        <a:t>5.4314 </a:t>
                      </a:r>
                      <a:endParaRPr lang="en-US" altLang="zh-CN" sz="1100" b="0" i="0" u="none" strike="noStrike">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0.9190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15"/>
                  </a:ext>
                </a:extLst>
              </a:tr>
              <a:tr h="171450">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均值</a:t>
                      </a:r>
                      <a:endParaRPr lang="zh-CN" altLang="en-US"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3.5023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0.9050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16"/>
                  </a:ext>
                </a:extLst>
              </a:tr>
              <a:tr h="171450">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方差</a:t>
                      </a:r>
                      <a:endParaRPr lang="zh-CN" altLang="en-US"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3.5104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0.0026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17"/>
                  </a:ext>
                </a:extLst>
              </a:tr>
              <a:tr h="171450">
                <a:tc>
                  <a:txBody>
                    <a:bodyPr/>
                    <a:lstStyle/>
                    <a:p>
                      <a:pPr algn="ctr" fontAlgn="ctr"/>
                      <a:r>
                        <a:rPr lang="zh-CN" altLang="en-US" sz="1100" u="none" strike="noStrike" dirty="0">
                          <a:solidFill>
                            <a:schemeClr val="bg1"/>
                          </a:solidFill>
                          <a:effectLst/>
                          <a:latin typeface="黑体" panose="02010609060101010101" pitchFamily="49" charset="-122"/>
                          <a:ea typeface="黑体" panose="02010609060101010101" pitchFamily="49" charset="-122"/>
                        </a:rPr>
                        <a:t>标准差</a:t>
                      </a:r>
                      <a:endParaRPr lang="zh-CN" altLang="en-US" sz="1100" b="0" i="0" u="none" strike="noStrike"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solidFill>
                      <a:srgbClr val="003378"/>
                    </a:solidFill>
                  </a:tcP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1.8736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tc>
                  <a:txBody>
                    <a:bodyPr/>
                    <a:lstStyle/>
                    <a:p>
                      <a:pPr algn="ctr" fontAlgn="ctr"/>
                      <a:r>
                        <a:rPr lang="en-US" altLang="zh-CN" sz="1100" u="none" strike="noStrike" dirty="0">
                          <a:effectLst/>
                          <a:latin typeface="黑体" panose="02010609060101010101" pitchFamily="49" charset="-122"/>
                          <a:ea typeface="黑体" panose="02010609060101010101" pitchFamily="49" charset="-122"/>
                        </a:rPr>
                        <a:t>0.0511 </a:t>
                      </a:r>
                      <a:endParaRPr lang="en-US" altLang="zh-CN" sz="1100" b="0" i="0" u="none" strike="noStrike" dirty="0">
                        <a:solidFill>
                          <a:srgbClr val="000000"/>
                        </a:solidFill>
                        <a:effectLst/>
                        <a:latin typeface="黑体" panose="02010609060101010101" pitchFamily="49" charset="-122"/>
                        <a:ea typeface="黑体" panose="02010609060101010101" pitchFamily="49" charset="-122"/>
                        <a:cs typeface="Times New Roman" panose="02020603050405020304" pitchFamily="18" charset="0"/>
                      </a:endParaRPr>
                    </a:p>
                  </a:txBody>
                  <a:tcPr marL="0" marR="0" marT="0" marB="0" anchor="ctr"/>
                </a:tc>
                <a:extLst>
                  <a:ext uri="{0D108BD9-81ED-4DB2-BD59-A6C34878D82A}">
                    <a16:rowId xmlns:a16="http://schemas.microsoft.com/office/drawing/2014/main" val="10018"/>
                  </a:ext>
                </a:extLst>
              </a:tr>
            </a:tbl>
          </a:graphicData>
        </a:graphic>
      </p:graphicFrame>
      <p:graphicFrame>
        <p:nvGraphicFramePr>
          <p:cNvPr id="8" name="表格 7"/>
          <p:cNvGraphicFramePr>
            <a:graphicFrameLocks noGrp="1"/>
          </p:cNvGraphicFramePr>
          <p:nvPr/>
        </p:nvGraphicFramePr>
        <p:xfrm>
          <a:off x="6230521" y="4487859"/>
          <a:ext cx="2616200" cy="725496"/>
        </p:xfrm>
        <a:graphic>
          <a:graphicData uri="http://schemas.openxmlformats.org/drawingml/2006/table">
            <a:tbl>
              <a:tblPr>
                <a:tableStyleId>{5C22544A-7EE6-4342-B048-85BDC9FD1C3A}</a:tableStyleId>
              </a:tblPr>
              <a:tblGrid>
                <a:gridCol w="685800">
                  <a:extLst>
                    <a:ext uri="{9D8B030D-6E8A-4147-A177-3AD203B41FA5}">
                      <a16:colId xmlns:a16="http://schemas.microsoft.com/office/drawing/2014/main" val="20000"/>
                    </a:ext>
                  </a:extLst>
                </a:gridCol>
                <a:gridCol w="965200">
                  <a:extLst>
                    <a:ext uri="{9D8B030D-6E8A-4147-A177-3AD203B41FA5}">
                      <a16:colId xmlns:a16="http://schemas.microsoft.com/office/drawing/2014/main" val="20001"/>
                    </a:ext>
                  </a:extLst>
                </a:gridCol>
                <a:gridCol w="965200">
                  <a:extLst>
                    <a:ext uri="{9D8B030D-6E8A-4147-A177-3AD203B41FA5}">
                      <a16:colId xmlns:a16="http://schemas.microsoft.com/office/drawing/2014/main" val="20002"/>
                    </a:ext>
                  </a:extLst>
                </a:gridCol>
              </a:tblGrid>
              <a:tr h="241832">
                <a:tc>
                  <a:txBody>
                    <a:bodyPr/>
                    <a:lstStyle/>
                    <a:p>
                      <a:pPr marL="0" algn="ctr" defTabSz="914400" rtl="0" eaLnBrk="1" fontAlgn="ctr" latinLnBrk="0" hangingPunct="1"/>
                      <a:endParaRPr lang="zh-CN" altLang="en-US" sz="1100" u="none" strike="noStrike" kern="1200"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9525" marR="9525" marT="9525" marB="0" anchor="ctr">
                    <a:solidFill>
                      <a:srgbClr val="003378"/>
                    </a:solidFill>
                  </a:tcPr>
                </a:tc>
                <a:tc>
                  <a:txBody>
                    <a:bodyPr/>
                    <a:lstStyle/>
                    <a:p>
                      <a:pPr marL="0" algn="ctr" defTabSz="914400" rtl="0" eaLnBrk="1" fontAlgn="ctr" latinLnBrk="0" hangingPunct="1"/>
                      <a:r>
                        <a:rPr lang="en-US" sz="1100" u="none" strike="noStrike" kern="1200" dirty="0">
                          <a:solidFill>
                            <a:schemeClr val="bg1"/>
                          </a:solidFill>
                          <a:effectLst/>
                          <a:latin typeface="黑体" panose="02010609060101010101" pitchFamily="49" charset="-122"/>
                          <a:ea typeface="黑体" panose="02010609060101010101" pitchFamily="49" charset="-122"/>
                        </a:rPr>
                        <a:t>n=15,t=2.145</a:t>
                      </a:r>
                      <a:endParaRPr lang="en-US" sz="1100" u="none" strike="noStrike" kern="1200"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9525" marR="9525" marT="9525" marB="0" anchor="ctr">
                    <a:solidFill>
                      <a:srgbClr val="003378"/>
                    </a:solidFill>
                  </a:tcPr>
                </a:tc>
                <a:tc>
                  <a:txBody>
                    <a:bodyPr/>
                    <a:lstStyle/>
                    <a:p>
                      <a:pPr marL="0" algn="ctr" defTabSz="914400" rtl="0" eaLnBrk="1" fontAlgn="ctr" latinLnBrk="0" hangingPunct="1"/>
                      <a:r>
                        <a:rPr lang="en-US" altLang="zh-CN" sz="1100" u="none" strike="noStrike" kern="1200" dirty="0">
                          <a:solidFill>
                            <a:schemeClr val="bg1"/>
                          </a:solidFill>
                          <a:effectLst/>
                          <a:latin typeface="黑体" panose="02010609060101010101" pitchFamily="49" charset="-122"/>
                          <a:ea typeface="黑体" panose="02010609060101010101" pitchFamily="49" charset="-122"/>
                        </a:rPr>
                        <a:t>95%</a:t>
                      </a:r>
                      <a:r>
                        <a:rPr lang="zh-CN" altLang="en-US" sz="1100" u="none" strike="noStrike" kern="1200" dirty="0">
                          <a:solidFill>
                            <a:schemeClr val="bg1"/>
                          </a:solidFill>
                          <a:effectLst/>
                          <a:latin typeface="黑体" panose="02010609060101010101" pitchFamily="49" charset="-122"/>
                          <a:ea typeface="黑体" panose="02010609060101010101" pitchFamily="49" charset="-122"/>
                        </a:rPr>
                        <a:t>置信度</a:t>
                      </a:r>
                      <a:endParaRPr lang="zh-CN" altLang="en-US" sz="1100" u="none" strike="noStrike" kern="1200"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9525" marR="9525" marT="9525" marB="0" anchor="ctr">
                    <a:solidFill>
                      <a:srgbClr val="003378"/>
                    </a:solidFill>
                  </a:tcPr>
                </a:tc>
                <a:extLst>
                  <a:ext uri="{0D108BD9-81ED-4DB2-BD59-A6C34878D82A}">
                    <a16:rowId xmlns:a16="http://schemas.microsoft.com/office/drawing/2014/main" val="10000"/>
                  </a:ext>
                </a:extLst>
              </a:tr>
              <a:tr h="241832">
                <a:tc>
                  <a:txBody>
                    <a:bodyPr/>
                    <a:lstStyle/>
                    <a:p>
                      <a:pPr marL="0" algn="ctr" defTabSz="914400" rtl="0" eaLnBrk="1" fontAlgn="ctr" latinLnBrk="0" hangingPunct="1"/>
                      <a:r>
                        <a:rPr lang="zh-CN" altLang="en-US" sz="1100" u="none" strike="noStrike" kern="1200" dirty="0">
                          <a:solidFill>
                            <a:schemeClr val="bg1"/>
                          </a:solidFill>
                          <a:effectLst/>
                          <a:latin typeface="黑体" panose="02010609060101010101" pitchFamily="49" charset="-122"/>
                          <a:ea typeface="黑体" panose="02010609060101010101" pitchFamily="49" charset="-122"/>
                        </a:rPr>
                        <a:t>绝对精度</a:t>
                      </a:r>
                      <a:endParaRPr lang="zh-CN" altLang="en-US" sz="1100" u="none" strike="noStrike" kern="1200"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9525" marR="9525" marT="9525" marB="0" anchor="ctr">
                    <a:solidFill>
                      <a:srgbClr val="003378"/>
                    </a:solidFill>
                  </a:tcPr>
                </a:tc>
                <a:tc>
                  <a:txBody>
                    <a:bodyPr/>
                    <a:lstStyle/>
                    <a:p>
                      <a:pPr marL="0" algn="ctr" defTabSz="914400" rtl="0" eaLnBrk="1" fontAlgn="ctr" latinLnBrk="0" hangingPunct="1"/>
                      <a:r>
                        <a:rPr lang="en-US" altLang="zh-CN" sz="1100" u="none" strike="noStrike" kern="1200" dirty="0">
                          <a:effectLst/>
                          <a:latin typeface="黑体" panose="02010609060101010101" pitchFamily="49" charset="-122"/>
                          <a:ea typeface="黑体" panose="02010609060101010101" pitchFamily="49" charset="-122"/>
                        </a:rPr>
                        <a:t>1.0377 </a:t>
                      </a:r>
                      <a:endParaRPr lang="en-US" altLang="zh-CN" sz="1100" u="none" strike="noStrike" kern="1200" dirty="0">
                        <a:solidFill>
                          <a:schemeClr val="tx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9525" marR="9525" marT="9525" marB="0" anchor="ctr"/>
                </a:tc>
                <a:tc>
                  <a:txBody>
                    <a:bodyPr/>
                    <a:lstStyle/>
                    <a:p>
                      <a:pPr marL="0" algn="ctr" defTabSz="914400" rtl="0" eaLnBrk="1" fontAlgn="ctr" latinLnBrk="0" hangingPunct="1"/>
                      <a:r>
                        <a:rPr lang="en-US" altLang="zh-CN" sz="1100" u="none" strike="noStrike" kern="1200" dirty="0">
                          <a:effectLst/>
                          <a:latin typeface="黑体" panose="02010609060101010101" pitchFamily="49" charset="-122"/>
                          <a:ea typeface="黑体" panose="02010609060101010101" pitchFamily="49" charset="-122"/>
                        </a:rPr>
                        <a:t>0.0283 </a:t>
                      </a:r>
                      <a:endParaRPr lang="en-US" altLang="zh-CN" sz="1100" u="none" strike="noStrike" kern="1200" dirty="0">
                        <a:solidFill>
                          <a:schemeClr val="tx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9525" marR="9525" marT="9525" marB="0" anchor="ctr"/>
                </a:tc>
                <a:extLst>
                  <a:ext uri="{0D108BD9-81ED-4DB2-BD59-A6C34878D82A}">
                    <a16:rowId xmlns:a16="http://schemas.microsoft.com/office/drawing/2014/main" val="10001"/>
                  </a:ext>
                </a:extLst>
              </a:tr>
              <a:tr h="241832">
                <a:tc>
                  <a:txBody>
                    <a:bodyPr/>
                    <a:lstStyle/>
                    <a:p>
                      <a:pPr marL="0" algn="ctr" defTabSz="914400" rtl="0" eaLnBrk="1" fontAlgn="ctr" latinLnBrk="0" hangingPunct="1"/>
                      <a:r>
                        <a:rPr lang="zh-CN" altLang="en-US" sz="1100" u="none" strike="noStrike" kern="1200" dirty="0">
                          <a:solidFill>
                            <a:schemeClr val="bg1"/>
                          </a:solidFill>
                          <a:effectLst/>
                          <a:latin typeface="黑体" panose="02010609060101010101" pitchFamily="49" charset="-122"/>
                          <a:ea typeface="黑体" panose="02010609060101010101" pitchFamily="49" charset="-122"/>
                        </a:rPr>
                        <a:t>相对精度</a:t>
                      </a:r>
                      <a:endParaRPr lang="zh-CN" altLang="en-US" sz="1100" u="none" strike="noStrike" kern="1200" dirty="0">
                        <a:solidFill>
                          <a:schemeClr val="bg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9525" marR="9525" marT="9525" marB="0" anchor="ctr">
                    <a:solidFill>
                      <a:srgbClr val="003378"/>
                    </a:solidFill>
                  </a:tcPr>
                </a:tc>
                <a:tc>
                  <a:txBody>
                    <a:bodyPr/>
                    <a:lstStyle/>
                    <a:p>
                      <a:pPr marL="0" algn="ctr" defTabSz="914400" rtl="0" eaLnBrk="1" fontAlgn="ctr" latinLnBrk="0" hangingPunct="1"/>
                      <a:r>
                        <a:rPr lang="en-US" altLang="zh-CN" sz="1100" u="none" strike="noStrike" kern="1200" dirty="0">
                          <a:effectLst/>
                          <a:latin typeface="黑体" panose="02010609060101010101" pitchFamily="49" charset="-122"/>
                          <a:ea typeface="黑体" panose="02010609060101010101" pitchFamily="49" charset="-122"/>
                        </a:rPr>
                        <a:t>0.2963 </a:t>
                      </a:r>
                      <a:endParaRPr lang="en-US" altLang="zh-CN" sz="1100" u="none" strike="noStrike" kern="1200" dirty="0">
                        <a:solidFill>
                          <a:schemeClr val="tx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9525" marR="9525" marT="9525" marB="0" anchor="ctr"/>
                </a:tc>
                <a:tc>
                  <a:txBody>
                    <a:bodyPr/>
                    <a:lstStyle/>
                    <a:p>
                      <a:pPr marL="0" algn="ctr" defTabSz="914400" rtl="0" eaLnBrk="1" fontAlgn="ctr" latinLnBrk="0" hangingPunct="1"/>
                      <a:r>
                        <a:rPr lang="en-US" altLang="zh-CN" sz="1100" u="none" strike="noStrike" kern="1200" dirty="0">
                          <a:effectLst/>
                          <a:latin typeface="黑体" panose="02010609060101010101" pitchFamily="49" charset="-122"/>
                          <a:ea typeface="黑体" panose="02010609060101010101" pitchFamily="49" charset="-122"/>
                        </a:rPr>
                        <a:t>0.0313 </a:t>
                      </a:r>
                      <a:endParaRPr lang="en-US" altLang="zh-CN" sz="1100" u="none" strike="noStrike" kern="1200" dirty="0">
                        <a:solidFill>
                          <a:schemeClr val="tx1"/>
                        </a:solidFill>
                        <a:effectLst/>
                        <a:latin typeface="黑体" panose="02010609060101010101" pitchFamily="49" charset="-122"/>
                        <a:ea typeface="黑体" panose="02010609060101010101" pitchFamily="49" charset="-122"/>
                        <a:cs typeface="Times New Roman" panose="02020603050405020304" pitchFamily="18" charset="0"/>
                      </a:endParaRPr>
                    </a:p>
                  </a:txBody>
                  <a:tcPr marL="9525" marR="9525" marT="9525" marB="0" anchor="ctr"/>
                </a:tc>
                <a:extLst>
                  <a:ext uri="{0D108BD9-81ED-4DB2-BD59-A6C34878D82A}">
                    <a16:rowId xmlns:a16="http://schemas.microsoft.com/office/drawing/2014/main" val="10002"/>
                  </a:ext>
                </a:extLst>
              </a:tr>
            </a:tbl>
          </a:graphicData>
        </a:graphic>
      </p:graphicFrame>
      <p:sp>
        <p:nvSpPr>
          <p:cNvPr id="15" name="矩形 14"/>
          <p:cNvSpPr/>
          <p:nvPr/>
        </p:nvSpPr>
        <p:spPr>
          <a:xfrm>
            <a:off x="6116225" y="5386228"/>
            <a:ext cx="3062099" cy="523220"/>
          </a:xfrm>
          <a:prstGeom prst="rect">
            <a:avLst/>
          </a:prstGeom>
        </p:spPr>
        <p:txBody>
          <a:bodyPr wrap="square">
            <a:spAutoFit/>
          </a:bodyPr>
          <a:lstStyle/>
          <a:p>
            <a:r>
              <a:rPr lang="zh-CN" altLang="en-US" sz="1400" dirty="0">
                <a:latin typeface="黑体" panose="02010609060101010101" pitchFamily="49" charset="-122"/>
                <a:ea typeface="黑体" panose="02010609060101010101" pitchFamily="49" charset="-122"/>
              </a:rPr>
              <a:t>系统平均等待时间：</a:t>
            </a:r>
            <a:r>
              <a:rPr lang="en-US" altLang="zh-CN" sz="1400" dirty="0">
                <a:latin typeface="黑体" panose="02010609060101010101" pitchFamily="49" charset="-122"/>
                <a:ea typeface="黑体" panose="02010609060101010101" pitchFamily="49" charset="-122"/>
              </a:rPr>
              <a:t>3.5023±1.0377</a:t>
            </a:r>
          </a:p>
          <a:p>
            <a:r>
              <a:rPr lang="zh-CN" altLang="en-US" sz="1400" dirty="0">
                <a:latin typeface="黑体" panose="02010609060101010101" pitchFamily="49" charset="-122"/>
                <a:ea typeface="黑体" panose="02010609060101010101" pitchFamily="49" charset="-122"/>
              </a:rPr>
              <a:t>系统平均繁忙程度：</a:t>
            </a:r>
            <a:r>
              <a:rPr lang="en-US" altLang="zh-CN" sz="1400" dirty="0">
                <a:latin typeface="黑体" panose="02010609060101010101" pitchFamily="49" charset="-122"/>
                <a:ea typeface="黑体" panose="02010609060101010101" pitchFamily="49" charset="-122"/>
              </a:rPr>
              <a:t>0.9050±0.0283</a:t>
            </a:r>
          </a:p>
        </p:txBody>
      </p:sp>
    </p:spTree>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10.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11.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12.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13.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14.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15.xml><?xml version="1.0" encoding="utf-8"?>
<p:tagLst xmlns:a="http://schemas.openxmlformats.org/drawingml/2006/main" xmlns:r="http://schemas.openxmlformats.org/officeDocument/2006/relationships" xmlns:p="http://schemas.openxmlformats.org/presentationml/2006/main">
  <p:tag name="ISLIDE.VECTOR" val="d1b335cb-4c3a-41d2-a186-ac1ff2758c9f"/>
</p:tagLst>
</file>

<file path=ppt/tags/tag16.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17.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2.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3.xml><?xml version="1.0" encoding="utf-8"?>
<p:tagLst xmlns:a="http://schemas.openxmlformats.org/drawingml/2006/main" xmlns:r="http://schemas.openxmlformats.org/officeDocument/2006/relationships" xmlns:p="http://schemas.openxmlformats.org/presentationml/2006/main">
  <p:tag name="ISLIDE.DIAGRAM" val="46e3fa09-32ce-4905-abcb-61d961fe67b2"/>
</p:tagLst>
</file>

<file path=ppt/tags/tag4.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5.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6.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7.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8.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ags/tag9.xml><?xml version="1.0" encoding="utf-8"?>
<p:tagLst xmlns:a="http://schemas.openxmlformats.org/drawingml/2006/main" xmlns:r="http://schemas.openxmlformats.org/officeDocument/2006/relationships" xmlns:p="http://schemas.openxmlformats.org/presentationml/2006/main">
  <p:tag name="ISLIDE.VECTOR" val="ee7c1ec5-25d3-4a82-ac16-0fd0d9cf72a0"/>
</p:tagLst>
</file>

<file path=ppt/theme/theme1.xml><?xml version="1.0" encoding="utf-8"?>
<a:theme xmlns:a="http://schemas.openxmlformats.org/drawingml/2006/main" name="Crayons">
  <a:themeElements>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ppt/theme/themeOverride10.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ppt/theme/themeOverride2.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ppt/theme/themeOverride3.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ppt/theme/themeOverride4.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ppt/theme/themeOverride5.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ppt/theme/themeOverride6.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ppt/theme/themeOverride7.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ppt/theme/themeOverride8.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ppt/theme/themeOverride9.xml><?xml version="1.0" encoding="utf-8"?>
<a:themeOverride xmlns:a="http://schemas.openxmlformats.org/drawingml/2006/main">
  <a:clrScheme name="Office 主题​​">
    <a:dk1>
      <a:srgbClr val="000000"/>
    </a:dk1>
    <a:lt1>
      <a:srgbClr val="FFFFFF"/>
    </a:lt1>
    <a:dk2>
      <a:srgbClr val="768395"/>
    </a:dk2>
    <a:lt2>
      <a:srgbClr val="F0F0F0"/>
    </a:lt2>
    <a:accent1>
      <a:srgbClr val="003378"/>
    </a:accent1>
    <a:accent2>
      <a:srgbClr val="01518A"/>
    </a:accent2>
    <a:accent3>
      <a:srgbClr val="0184CB"/>
    </a:accent3>
    <a:accent4>
      <a:srgbClr val="00A0E6"/>
    </a:accent4>
    <a:accent5>
      <a:srgbClr val="015CB3"/>
    </a:accent5>
    <a:accent6>
      <a:srgbClr val="01386A"/>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606</TotalTime>
  <Words>3146</Words>
  <Application>Microsoft Office PowerPoint</Application>
  <PresentationFormat>全屏显示(4:3)</PresentationFormat>
  <Paragraphs>701</Paragraphs>
  <Slides>15</Slides>
  <Notes>15</Notes>
  <HiddenSlides>0</HiddenSlides>
  <MMClips>1</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15</vt:i4>
      </vt:variant>
    </vt:vector>
  </HeadingPairs>
  <TitlesOfParts>
    <vt:vector size="32" baseType="lpstr">
      <vt:lpstr>KaiTi</vt:lpstr>
      <vt:lpstr>等线</vt:lpstr>
      <vt:lpstr>等线 Light</vt:lpstr>
      <vt:lpstr>仿宋</vt:lpstr>
      <vt:lpstr>黑体</vt:lpstr>
      <vt:lpstr>黑体</vt:lpstr>
      <vt:lpstr>华文仿宋</vt:lpstr>
      <vt:lpstr>宋体</vt:lpstr>
      <vt:lpstr>微软雅黑</vt:lpstr>
      <vt:lpstr>Arial</vt:lpstr>
      <vt:lpstr>Calibri</vt:lpstr>
      <vt:lpstr>Calibri Light</vt:lpstr>
      <vt:lpstr>Cambria Math</vt:lpstr>
      <vt:lpstr>Times New Roman</vt:lpstr>
      <vt:lpstr>Wingdings</vt:lpstr>
      <vt:lpstr>Crayons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Gao Hua</cp:lastModifiedBy>
  <cp:revision>561</cp:revision>
  <dcterms:created xsi:type="dcterms:W3CDTF">2018-05-13T04:03:00Z</dcterms:created>
  <dcterms:modified xsi:type="dcterms:W3CDTF">2019-02-23T03:06:52Z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